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handoutMasterIdLst>
    <p:handoutMasterId r:id="rId72"/>
  </p:handoutMasterIdLst>
  <p:sldIdLst>
    <p:sldId id="258" r:id="rId2"/>
    <p:sldId id="259" r:id="rId3"/>
    <p:sldId id="260" r:id="rId4"/>
    <p:sldId id="261" r:id="rId5"/>
    <p:sldId id="262" r:id="rId6"/>
    <p:sldId id="355" r:id="rId7"/>
    <p:sldId id="356" r:id="rId8"/>
    <p:sldId id="268" r:id="rId9"/>
    <p:sldId id="360" r:id="rId10"/>
    <p:sldId id="358" r:id="rId11"/>
    <p:sldId id="361" r:id="rId12"/>
    <p:sldId id="335" r:id="rId13"/>
    <p:sldId id="336" r:id="rId14"/>
    <p:sldId id="269" r:id="rId15"/>
    <p:sldId id="270" r:id="rId16"/>
    <p:sldId id="272" r:id="rId17"/>
    <p:sldId id="273" r:id="rId18"/>
    <p:sldId id="337" r:id="rId19"/>
    <p:sldId id="274" r:id="rId20"/>
    <p:sldId id="364" r:id="rId21"/>
    <p:sldId id="365" r:id="rId22"/>
    <p:sldId id="366" r:id="rId23"/>
    <p:sldId id="280" r:id="rId24"/>
    <p:sldId id="284" r:id="rId25"/>
    <p:sldId id="285" r:id="rId26"/>
    <p:sldId id="321" r:id="rId27"/>
    <p:sldId id="322" r:id="rId28"/>
    <p:sldId id="338" r:id="rId29"/>
    <p:sldId id="339" r:id="rId30"/>
    <p:sldId id="323" r:id="rId31"/>
    <p:sldId id="325" r:id="rId32"/>
    <p:sldId id="340" r:id="rId33"/>
    <p:sldId id="331" r:id="rId34"/>
    <p:sldId id="341" r:id="rId35"/>
    <p:sldId id="332" r:id="rId36"/>
    <p:sldId id="294" r:id="rId37"/>
    <p:sldId id="367" r:id="rId38"/>
    <p:sldId id="295" r:id="rId39"/>
    <p:sldId id="296" r:id="rId40"/>
    <p:sldId id="297" r:id="rId41"/>
    <p:sldId id="298" r:id="rId42"/>
    <p:sldId id="300" r:id="rId43"/>
    <p:sldId id="301" r:id="rId44"/>
    <p:sldId id="302" r:id="rId45"/>
    <p:sldId id="342" r:id="rId46"/>
    <p:sldId id="303" r:id="rId47"/>
    <p:sldId id="304" r:id="rId48"/>
    <p:sldId id="343" r:id="rId49"/>
    <p:sldId id="305" r:id="rId50"/>
    <p:sldId id="307" r:id="rId51"/>
    <p:sldId id="344" r:id="rId52"/>
    <p:sldId id="345" r:id="rId53"/>
    <p:sldId id="346" r:id="rId54"/>
    <p:sldId id="354" r:id="rId55"/>
    <p:sldId id="347" r:id="rId56"/>
    <p:sldId id="348" r:id="rId57"/>
    <p:sldId id="349" r:id="rId58"/>
    <p:sldId id="286" r:id="rId59"/>
    <p:sldId id="350" r:id="rId60"/>
    <p:sldId id="320" r:id="rId61"/>
    <p:sldId id="287" r:id="rId62"/>
    <p:sldId id="288" r:id="rId63"/>
    <p:sldId id="290" r:id="rId64"/>
    <p:sldId id="351" r:id="rId65"/>
    <p:sldId id="315" r:id="rId66"/>
    <p:sldId id="316" r:id="rId67"/>
    <p:sldId id="317" r:id="rId68"/>
    <p:sldId id="352" r:id="rId69"/>
    <p:sldId id="353" r:id="rId7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A50021"/>
    <a:srgbClr val="69B3F1"/>
    <a:srgbClr val="FF99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73" autoAdjust="0"/>
    <p:restoredTop sz="73208" autoAdjust="0"/>
  </p:normalViewPr>
  <p:slideViewPr>
    <p:cSldViewPr>
      <p:cViewPr varScale="1">
        <p:scale>
          <a:sx n="92" d="100"/>
          <a:sy n="92" d="100"/>
        </p:scale>
        <p:origin x="2539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27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45B2D08-C067-4787-B26F-1BDD859F0D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F37E846-0C0B-4DB1-8D99-53A0EDB548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slide" Target="../slides/slide6.xml"/><Relationship Id="rId7" Type="http://schemas.openxmlformats.org/officeDocument/2006/relationships/oleObject" Target="../embeddings/oleObject4.bin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E95C97F-0F73-4768-91C9-227D845563E0}" type="slidenum">
              <a:rPr lang="en-US" altLang="zh-CN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89DE953-D0A8-4696-AF37-80C75EA2BAA2}" type="slidenum">
              <a:rPr lang="en-US" altLang="zh-CN"/>
              <a:pPr>
                <a:spcBef>
                  <a:spcPct val="0"/>
                </a:spcBef>
              </a:pPr>
              <a:t>10</a:t>
            </a:fld>
            <a:endParaRPr lang="en-US" altLang="zh-CN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317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89DE953-D0A8-4696-AF37-80C75EA2BAA2}" type="slidenum">
              <a:rPr lang="en-US" altLang="zh-CN"/>
              <a:pPr>
                <a:spcBef>
                  <a:spcPct val="0"/>
                </a:spcBef>
              </a:pPr>
              <a:t>11</a:t>
            </a:fld>
            <a:endParaRPr lang="en-US" altLang="zh-CN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365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D3E303A-C253-4908-B885-7B78DFCAEFF1}" type="slidenum">
              <a:rPr lang="en-US" altLang="zh-CN"/>
              <a:pPr>
                <a:spcBef>
                  <a:spcPct val="0"/>
                </a:spcBef>
              </a:pPr>
              <a:t>12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89DE953-D0A8-4696-AF37-80C75EA2BAA2}" type="slidenum">
              <a:rPr lang="en-US" altLang="zh-CN"/>
              <a:pPr>
                <a:spcBef>
                  <a:spcPct val="0"/>
                </a:spcBef>
              </a:pPr>
              <a:t>13</a:t>
            </a:fld>
            <a:endParaRPr lang="en-US" altLang="zh-CN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EE8CF36-5F2F-4988-B884-C3F748B48145}" type="slidenum">
              <a:rPr lang="en-US" altLang="zh-CN"/>
              <a:pPr>
                <a:spcBef>
                  <a:spcPct val="0"/>
                </a:spcBef>
              </a:pPr>
              <a:t>14</a:t>
            </a:fld>
            <a:endParaRPr lang="en-US" altLang="zh-CN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26DFCD6-3A09-4639-8EE6-28429AD824C2}" type="slidenum">
              <a:rPr lang="en-US" altLang="zh-CN"/>
              <a:pPr>
                <a:spcBef>
                  <a:spcPct val="0"/>
                </a:spcBef>
              </a:pPr>
              <a:t>15</a:t>
            </a:fld>
            <a:endParaRPr lang="en-US" altLang="zh-CN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AEA88A2-772C-4639-ADD6-5C52AEA37159}" type="slidenum">
              <a:rPr lang="en-US" altLang="zh-CN"/>
              <a:pPr>
                <a:spcBef>
                  <a:spcPct val="0"/>
                </a:spcBef>
              </a:pPr>
              <a:t>16</a:t>
            </a:fld>
            <a:endParaRPr lang="en-US" altLang="zh-CN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i="0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5A931F2-AEBD-4AAE-80B9-2AE411E56B70}" type="slidenum">
              <a:rPr lang="en-US" altLang="zh-CN"/>
              <a:pPr>
                <a:spcBef>
                  <a:spcPct val="0"/>
                </a:spcBef>
              </a:pPr>
              <a:t>17</a:t>
            </a:fld>
            <a:endParaRPr lang="en-US" altLang="zh-CN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b="0" i="0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01567F2-C381-40A3-A7C5-D505A071C80B}" type="slidenum">
              <a:rPr lang="en-US" altLang="zh-CN"/>
              <a:pPr>
                <a:spcBef>
                  <a:spcPct val="0"/>
                </a:spcBef>
              </a:pPr>
              <a:t>18</a:t>
            </a:fld>
            <a:endParaRPr lang="en-US" altLang="zh-CN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B0DAFBB-D1A4-4133-B745-054C234A1000}" type="slidenum">
              <a:rPr lang="en-US" altLang="zh-CN"/>
              <a:pPr>
                <a:spcBef>
                  <a:spcPct val="0"/>
                </a:spcBef>
              </a:pPr>
              <a:t>19</a:t>
            </a:fld>
            <a:endParaRPr lang="en-US" altLang="zh-CN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i="0" dirty="0" smtClean="0">
              <a:latin typeface="Times New Roman" panose="02020603050405020304" pitchFamily="18" charset="0"/>
            </a:endParaRPr>
          </a:p>
          <a:p>
            <a:pPr marL="0" indent="0" eaLnBrk="1" hangingPunct="1"/>
            <a:endParaRPr lang="en-US" altLang="zh-CN" i="0" dirty="0" smtClean="0">
              <a:latin typeface="Times New Roman" panose="02020603050405020304" pitchFamily="18" charset="0"/>
            </a:endParaRPr>
          </a:p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072A6C5-D5D2-4AB5-998C-D596A29D0056}" type="slidenum">
              <a:rPr lang="en-US" altLang="zh-CN"/>
              <a:pPr>
                <a:spcBef>
                  <a:spcPct val="0"/>
                </a:spcBef>
              </a:pPr>
              <a:t>2</a:t>
            </a:fld>
            <a:endParaRPr lang="en-US" altLang="zh-CN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89DE953-D0A8-4696-AF37-80C75EA2BAA2}" type="slidenum">
              <a:rPr lang="en-US" altLang="zh-CN"/>
              <a:pPr>
                <a:spcBef>
                  <a:spcPct val="0"/>
                </a:spcBef>
              </a:pPr>
              <a:t>20</a:t>
            </a:fld>
            <a:endParaRPr lang="en-US" altLang="zh-CN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i="0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23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89DE953-D0A8-4696-AF37-80C75EA2BAA2}" type="slidenum">
              <a:rPr lang="en-US" altLang="zh-CN"/>
              <a:pPr>
                <a:spcBef>
                  <a:spcPct val="0"/>
                </a:spcBef>
              </a:pPr>
              <a:t>21</a:t>
            </a:fld>
            <a:endParaRPr lang="en-US" altLang="zh-CN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8438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89DE953-D0A8-4696-AF37-80C75EA2BAA2}" type="slidenum">
              <a:rPr lang="en-US" altLang="zh-CN"/>
              <a:pPr>
                <a:spcBef>
                  <a:spcPct val="0"/>
                </a:spcBef>
              </a:pPr>
              <a:t>22</a:t>
            </a:fld>
            <a:endParaRPr lang="en-US" altLang="zh-CN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3754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EA90093-5923-4A6B-B7FC-63AC9E43E8AD}" type="slidenum">
              <a:rPr lang="en-US" altLang="zh-CN"/>
              <a:pPr>
                <a:spcBef>
                  <a:spcPct val="0"/>
                </a:spcBef>
              </a:pPr>
              <a:t>23</a:t>
            </a:fld>
            <a:endParaRPr lang="en-US" altLang="zh-CN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40C6944-92E5-410C-9F6B-4849CD5282C0}" type="slidenum">
              <a:rPr lang="en-US" altLang="zh-CN"/>
              <a:pPr>
                <a:spcBef>
                  <a:spcPct val="0"/>
                </a:spcBef>
              </a:pPr>
              <a:t>24</a:t>
            </a:fld>
            <a:endParaRPr lang="en-US" altLang="zh-CN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CA43520-277D-4344-A3FD-F6364570D4CD}" type="slidenum">
              <a:rPr lang="en-US" altLang="zh-CN"/>
              <a:pPr>
                <a:spcBef>
                  <a:spcPct val="0"/>
                </a:spcBef>
              </a:pPr>
              <a:t>25</a:t>
            </a:fld>
            <a:endParaRPr lang="en-US" altLang="zh-CN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3EA99F0-65D7-4FA9-B013-9D5C14A8286B}" type="slidenum">
              <a:rPr lang="en-US" altLang="zh-CN"/>
              <a:pPr>
                <a:spcBef>
                  <a:spcPct val="0"/>
                </a:spcBef>
              </a:pPr>
              <a:t>26</a:t>
            </a:fld>
            <a:endParaRPr lang="en-US" altLang="zh-CN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3ED89B3-02C6-4AD5-85FF-07CE5FCBCF33}" type="slidenum">
              <a:rPr lang="en-US" altLang="zh-CN"/>
              <a:pPr>
                <a:spcBef>
                  <a:spcPct val="0"/>
                </a:spcBef>
              </a:pPr>
              <a:t>27</a:t>
            </a:fld>
            <a:endParaRPr lang="en-US" altLang="zh-CN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3D3F155-262F-4806-8EAD-56E8B4D3FE11}" type="slidenum">
              <a:rPr lang="en-US" altLang="zh-CN"/>
              <a:pPr>
                <a:spcBef>
                  <a:spcPct val="0"/>
                </a:spcBef>
              </a:pPr>
              <a:t>28</a:t>
            </a:fld>
            <a:endParaRPr lang="en-US" altLang="zh-CN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3780537-B8CD-4BB4-85E0-5317E1491EF2}" type="slidenum">
              <a:rPr lang="en-US" altLang="zh-CN"/>
              <a:pPr>
                <a:spcBef>
                  <a:spcPct val="0"/>
                </a:spcBef>
              </a:pPr>
              <a:t>29</a:t>
            </a:fld>
            <a:endParaRPr lang="en-US" altLang="zh-CN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C28C78A-F52E-42DB-A477-9629CA299DA7}" type="slidenum">
              <a:rPr lang="en-US" altLang="zh-CN"/>
              <a:pPr>
                <a:spcBef>
                  <a:spcPct val="0"/>
                </a:spcBef>
              </a:pPr>
              <a:t>3</a:t>
            </a:fld>
            <a:endParaRPr lang="en-US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A131DD8-24BA-4BC0-9BA6-4AAC94B370B0}" type="slidenum">
              <a:rPr lang="en-US" altLang="zh-CN"/>
              <a:pPr>
                <a:spcBef>
                  <a:spcPct val="0"/>
                </a:spcBef>
              </a:pPr>
              <a:t>30</a:t>
            </a:fld>
            <a:endParaRPr lang="en-US" altLang="zh-CN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0874661-2609-4F61-B9FA-1B83311BC3AE}" type="slidenum">
              <a:rPr lang="en-US" altLang="zh-CN"/>
              <a:pPr>
                <a:spcBef>
                  <a:spcPct val="0"/>
                </a:spcBef>
              </a:pPr>
              <a:t>31</a:t>
            </a:fld>
            <a:endParaRPr lang="en-US" altLang="zh-CN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6DB065E-FE0D-456E-89E2-14999696906A}" type="slidenum">
              <a:rPr lang="en-US" altLang="zh-CN"/>
              <a:pPr>
                <a:spcBef>
                  <a:spcPct val="0"/>
                </a:spcBef>
              </a:pPr>
              <a:t>32</a:t>
            </a:fld>
            <a:endParaRPr lang="en-US" altLang="zh-CN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i="0" baseline="0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7D1D248-EC6C-45C9-A690-2AD2DA37AD3C}" type="slidenum">
              <a:rPr lang="en-US" altLang="zh-CN"/>
              <a:pPr>
                <a:spcBef>
                  <a:spcPct val="0"/>
                </a:spcBef>
              </a:pPr>
              <a:t>33</a:t>
            </a:fld>
            <a:endParaRPr lang="en-US" altLang="zh-CN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F4751AC-D802-4D27-A905-AA6B0D037073}" type="slidenum">
              <a:rPr lang="en-US" altLang="zh-CN"/>
              <a:pPr>
                <a:spcBef>
                  <a:spcPct val="0"/>
                </a:spcBef>
              </a:pPr>
              <a:t>34</a:t>
            </a:fld>
            <a:endParaRPr lang="en-US" altLang="zh-CN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AAB7A17-3D2D-44F8-A1F0-CD1E7121539A}" type="slidenum">
              <a:rPr lang="en-US" altLang="zh-CN"/>
              <a:pPr>
                <a:spcBef>
                  <a:spcPct val="0"/>
                </a:spcBef>
              </a:pPr>
              <a:t>35</a:t>
            </a:fld>
            <a:endParaRPr lang="en-US" altLang="zh-CN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3D927DF-54A7-48B4-A7F7-D399876E1344}" type="slidenum">
              <a:rPr lang="en-US" altLang="zh-CN"/>
              <a:pPr>
                <a:spcBef>
                  <a:spcPct val="0"/>
                </a:spcBef>
              </a:pPr>
              <a:t>36</a:t>
            </a:fld>
            <a:endParaRPr lang="en-US" altLang="zh-CN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3D927DF-54A7-48B4-A7F7-D399876E1344}" type="slidenum">
              <a:rPr lang="en-US" altLang="zh-CN"/>
              <a:pPr>
                <a:spcBef>
                  <a:spcPct val="0"/>
                </a:spcBef>
              </a:pPr>
              <a:t>37</a:t>
            </a:fld>
            <a:endParaRPr lang="en-US" altLang="zh-CN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7102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D1462C4-CD6C-401F-9EBF-96E3792A0C9F}" type="slidenum">
              <a:rPr lang="en-US" altLang="zh-CN"/>
              <a:pPr>
                <a:spcBef>
                  <a:spcPct val="0"/>
                </a:spcBef>
              </a:pPr>
              <a:t>38</a:t>
            </a:fld>
            <a:endParaRPr lang="en-US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i="0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B3BC698-3339-4D74-9270-3F2F7DEE46E0}" type="slidenum">
              <a:rPr lang="en-US" altLang="zh-CN"/>
              <a:pPr>
                <a:spcBef>
                  <a:spcPct val="0"/>
                </a:spcBef>
              </a:pPr>
              <a:t>39</a:t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6518B25-B547-4052-ADCE-606475E5C28E}" type="slidenum">
              <a:rPr lang="en-US" altLang="zh-CN"/>
              <a:pPr>
                <a:spcBef>
                  <a:spcPct val="0"/>
                </a:spcBef>
              </a:pPr>
              <a:t>4</a:t>
            </a:fld>
            <a:endParaRPr lang="en-US" altLang="zh-CN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2C3C3C7-87CC-41D7-A966-43A596873D8E}" type="slidenum">
              <a:rPr lang="en-US" altLang="zh-CN"/>
              <a:pPr>
                <a:spcBef>
                  <a:spcPct val="0"/>
                </a:spcBef>
              </a:pPr>
              <a:t>40</a:t>
            </a:fld>
            <a:endParaRPr lang="en-US" altLang="zh-CN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731E213-E695-4DDF-A522-67BC38BF91AA}" type="slidenum">
              <a:rPr lang="en-US" altLang="zh-CN"/>
              <a:pPr>
                <a:spcBef>
                  <a:spcPct val="0"/>
                </a:spcBef>
              </a:pPr>
              <a:t>41</a:t>
            </a:fld>
            <a:endParaRPr lang="en-US" altLang="zh-CN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i="0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37EBF26-E048-4CC3-B8BA-D5B792586453}" type="slidenum">
              <a:rPr lang="en-US" altLang="zh-CN"/>
              <a:pPr>
                <a:spcBef>
                  <a:spcPct val="0"/>
                </a:spcBef>
              </a:pPr>
              <a:t>42</a:t>
            </a:fld>
            <a:endParaRPr lang="en-US" altLang="zh-CN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BAF799D-5445-4EAC-93F4-C2E79F5C2400}" type="slidenum">
              <a:rPr lang="en-US" altLang="zh-CN"/>
              <a:pPr>
                <a:spcBef>
                  <a:spcPct val="0"/>
                </a:spcBef>
              </a:pPr>
              <a:t>43</a:t>
            </a:fld>
            <a:endParaRPr lang="en-US" altLang="zh-CN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B5F9AEA-1D9F-4BFA-BE34-2CBE1BF24FA3}" type="slidenum">
              <a:rPr lang="en-US" altLang="zh-CN"/>
              <a:pPr>
                <a:spcBef>
                  <a:spcPct val="0"/>
                </a:spcBef>
              </a:pPr>
              <a:t>44</a:t>
            </a:fld>
            <a:endParaRPr lang="en-US" altLang="zh-CN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19E9542-C82C-4FC3-AAAC-372AE0C06A96}" type="slidenum">
              <a:rPr lang="en-US" altLang="zh-CN"/>
              <a:pPr>
                <a:spcBef>
                  <a:spcPct val="0"/>
                </a:spcBef>
              </a:pPr>
              <a:t>45</a:t>
            </a:fld>
            <a:endParaRPr lang="en-US" altLang="zh-CN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705D03C-6953-4462-B86D-7A1DCC1540DC}" type="slidenum">
              <a:rPr lang="en-US" altLang="zh-CN"/>
              <a:pPr>
                <a:spcBef>
                  <a:spcPct val="0"/>
                </a:spcBef>
              </a:pPr>
              <a:t>46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4151598-A19B-45D2-B125-3B4D5531C884}" type="slidenum">
              <a:rPr lang="en-US" altLang="zh-CN"/>
              <a:pPr>
                <a:spcBef>
                  <a:spcPct val="0"/>
                </a:spcBef>
              </a:pPr>
              <a:t>47</a:t>
            </a:fld>
            <a:endParaRPr lang="en-US" altLang="zh-CN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341B0CC-D018-4F60-84CA-898DAFF63E23}" type="slidenum">
              <a:rPr lang="en-US" altLang="zh-CN"/>
              <a:pPr>
                <a:spcBef>
                  <a:spcPct val="0"/>
                </a:spcBef>
              </a:pPr>
              <a:t>48</a:t>
            </a:fld>
            <a:endParaRPr lang="en-US" altLang="zh-CN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6341F25-3733-496C-8131-C7FFAF63D2DB}" type="slidenum">
              <a:rPr lang="en-US" altLang="zh-CN"/>
              <a:pPr>
                <a:spcBef>
                  <a:spcPct val="0"/>
                </a:spcBef>
              </a:pPr>
              <a:t>49</a:t>
            </a:fld>
            <a:endParaRPr lang="en-US" altLang="zh-CN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43DD1E3-BB3A-49BF-AF11-153248C91C21}" type="slidenum">
              <a:rPr lang="en-US" altLang="zh-CN"/>
              <a:pPr>
                <a:spcBef>
                  <a:spcPct val="0"/>
                </a:spcBef>
              </a:pPr>
              <a:t>5</a:t>
            </a:fld>
            <a:endParaRPr lang="en-US" altLang="zh-CN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z="1200" b="0" kern="1200" dirty="0" smtClean="0">
              <a:solidFill>
                <a:schemeClr val="tx1"/>
              </a:solidFill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87CCDE3-088D-4980-BB2A-1848DEAC381A}" type="slidenum">
              <a:rPr lang="en-US" altLang="zh-CN"/>
              <a:pPr>
                <a:spcBef>
                  <a:spcPct val="0"/>
                </a:spcBef>
              </a:pPr>
              <a:t>50</a:t>
            </a:fld>
            <a:endParaRPr lang="en-US" altLang="zh-CN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1410C89-8D04-44F4-ABD2-736186012482}" type="slidenum">
              <a:rPr lang="en-US" altLang="zh-CN"/>
              <a:pPr>
                <a:spcBef>
                  <a:spcPct val="0"/>
                </a:spcBef>
              </a:pPr>
              <a:t>51</a:t>
            </a:fld>
            <a:endParaRPr lang="en-US" altLang="zh-CN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F5A3FE1-1BB9-40CF-BB88-103D75ED22F1}" type="slidenum">
              <a:rPr lang="en-US" altLang="zh-CN"/>
              <a:pPr>
                <a:spcBef>
                  <a:spcPct val="0"/>
                </a:spcBef>
              </a:pPr>
              <a:t>52</a:t>
            </a:fld>
            <a:endParaRPr lang="en-US" altLang="zh-CN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9D597E4-994A-4850-9D7B-89684022863F}" type="slidenum">
              <a:rPr lang="en-US" altLang="zh-CN"/>
              <a:pPr>
                <a:spcBef>
                  <a:spcPct val="0"/>
                </a:spcBef>
              </a:pPr>
              <a:t>53</a:t>
            </a:fld>
            <a:endParaRPr lang="en-US" altLang="zh-CN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364F8F3-CCF9-4083-B97F-101F3DE55BA8}" type="slidenum">
              <a:rPr lang="en-US" altLang="zh-CN"/>
              <a:pPr>
                <a:spcBef>
                  <a:spcPct val="0"/>
                </a:spcBef>
              </a:pPr>
              <a:t>54</a:t>
            </a:fld>
            <a:endParaRPr lang="en-US" altLang="zh-CN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CA4A48B-FCA7-4F90-94D0-5004B8A3E3A2}" type="slidenum">
              <a:rPr lang="en-US" altLang="zh-CN"/>
              <a:pPr>
                <a:spcBef>
                  <a:spcPct val="0"/>
                </a:spcBef>
              </a:pPr>
              <a:t>55</a:t>
            </a:fld>
            <a:endParaRPr lang="en-US" altLang="zh-CN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E445093-FC76-485A-B446-64A590626A04}" type="slidenum">
              <a:rPr lang="en-US" altLang="zh-CN"/>
              <a:pPr>
                <a:spcBef>
                  <a:spcPct val="0"/>
                </a:spcBef>
              </a:pPr>
              <a:t>56</a:t>
            </a:fld>
            <a:endParaRPr lang="en-US" altLang="zh-CN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4305CBD-F1A6-4A4B-B43A-5CF38E11A17C}" type="slidenum">
              <a:rPr lang="en-US" altLang="zh-CN"/>
              <a:pPr>
                <a:spcBef>
                  <a:spcPct val="0"/>
                </a:spcBef>
              </a:pPr>
              <a:t>57</a:t>
            </a:fld>
            <a:endParaRPr lang="en-US" altLang="zh-CN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426DC66-6AB2-45F1-A19D-B48A5E3C80B5}" type="slidenum">
              <a:rPr lang="en-US" altLang="zh-CN"/>
              <a:pPr>
                <a:spcBef>
                  <a:spcPct val="0"/>
                </a:spcBef>
              </a:pPr>
              <a:t>58</a:t>
            </a:fld>
            <a:endParaRPr lang="en-US" altLang="zh-CN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E3C8A54-8597-496A-98A6-FC847021D340}" type="slidenum">
              <a:rPr lang="en-US" altLang="zh-CN"/>
              <a:pPr>
                <a:spcBef>
                  <a:spcPct val="0"/>
                </a:spcBef>
              </a:pPr>
              <a:t>59</a:t>
            </a:fld>
            <a:endParaRPr lang="en-US" altLang="zh-CN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43DD1E3-BB3A-49BF-AF11-153248C91C21}" type="slidenum">
              <a:rPr lang="en-US" altLang="zh-CN"/>
              <a:pPr>
                <a:spcBef>
                  <a:spcPct val="0"/>
                </a:spcBef>
              </a:pPr>
              <a:t>6</a:t>
            </a:fld>
            <a:endParaRPr lang="en-US" altLang="zh-CN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z="1200" b="0" kern="1200" dirty="0" smtClean="0">
              <a:solidFill>
                <a:schemeClr val="tx1"/>
              </a:solidFill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2094180"/>
              </p:ext>
            </p:extLst>
          </p:nvPr>
        </p:nvGraphicFramePr>
        <p:xfrm>
          <a:off x="1066800" y="4464050"/>
          <a:ext cx="472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17" name="Equation" r:id="rId4" imgW="4724280" imgH="215640" progId="Equation.DSMT4">
                  <p:embed/>
                </p:oleObj>
              </mc:Choice>
              <mc:Fallback>
                <p:oleObj name="Equation" r:id="rId4" imgW="47242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6800" y="4464050"/>
                        <a:ext cx="472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585007"/>
              </p:ext>
            </p:extLst>
          </p:nvPr>
        </p:nvGraphicFramePr>
        <p:xfrm>
          <a:off x="1066800" y="4464050"/>
          <a:ext cx="472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18" name="Equation" r:id="rId6" imgW="4724280" imgH="215640" progId="Equation.DSMT4">
                  <p:embed/>
                </p:oleObj>
              </mc:Choice>
              <mc:Fallback>
                <p:oleObj name="Equation" r:id="rId6" imgW="47242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6800" y="4464050"/>
                        <a:ext cx="472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2315158"/>
              </p:ext>
            </p:extLst>
          </p:nvPr>
        </p:nvGraphicFramePr>
        <p:xfrm>
          <a:off x="1104900" y="4464050"/>
          <a:ext cx="46482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19" name="Equation" r:id="rId7" imgW="4647960" imgH="215640" progId="Equation.DSMT4">
                  <p:embed/>
                </p:oleObj>
              </mc:Choice>
              <mc:Fallback>
                <p:oleObj name="Equation" r:id="rId7" imgW="46479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04900" y="4464050"/>
                        <a:ext cx="46482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247567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071A115-3F66-4F28-8EB9-456A177B3312}" type="slidenum">
              <a:rPr lang="en-US" altLang="zh-CN"/>
              <a:pPr>
                <a:spcBef>
                  <a:spcPct val="0"/>
                </a:spcBef>
              </a:pPr>
              <a:t>60</a:t>
            </a:fld>
            <a:endParaRPr lang="en-US" altLang="zh-CN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6AB6ED0-8A4B-40C8-9A23-9C2C9A922B8E}" type="slidenum">
              <a:rPr lang="en-US" altLang="zh-CN"/>
              <a:pPr>
                <a:spcBef>
                  <a:spcPct val="0"/>
                </a:spcBef>
              </a:pPr>
              <a:t>61</a:t>
            </a:fld>
            <a:endParaRPr lang="en-US" altLang="zh-CN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C76D2D3-76C0-4573-AAAB-55D7F71F1015}" type="slidenum">
              <a:rPr lang="en-US" altLang="zh-CN"/>
              <a:pPr>
                <a:spcBef>
                  <a:spcPct val="0"/>
                </a:spcBef>
              </a:pPr>
              <a:t>62</a:t>
            </a:fld>
            <a:endParaRPr lang="en-US" altLang="zh-CN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0CB7865-081A-4FC7-BCC2-6EA80B2B7F7E}" type="slidenum">
              <a:rPr lang="en-US" altLang="zh-CN"/>
              <a:pPr>
                <a:spcBef>
                  <a:spcPct val="0"/>
                </a:spcBef>
              </a:pPr>
              <a:t>63</a:t>
            </a:fld>
            <a:endParaRPr lang="en-US" altLang="zh-CN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893669F-86E3-4F6C-A0D3-49944F1282FD}" type="slidenum">
              <a:rPr lang="en-US" altLang="zh-CN"/>
              <a:pPr>
                <a:spcBef>
                  <a:spcPct val="0"/>
                </a:spcBef>
              </a:pPr>
              <a:t>64</a:t>
            </a:fld>
            <a:endParaRPr lang="en-US" altLang="zh-CN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A71F9A3-2C0F-44B1-A901-9022B339EC1E}" type="slidenum">
              <a:rPr lang="en-US" altLang="zh-CN"/>
              <a:pPr>
                <a:spcBef>
                  <a:spcPct val="0"/>
                </a:spcBef>
              </a:pPr>
              <a:t>65</a:t>
            </a:fld>
            <a:endParaRPr lang="en-US" altLang="zh-CN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FD9CCFB-7579-4A60-BADB-407F930C2892}" type="slidenum">
              <a:rPr lang="en-US" altLang="zh-CN"/>
              <a:pPr>
                <a:spcBef>
                  <a:spcPct val="0"/>
                </a:spcBef>
              </a:pPr>
              <a:t>66</a:t>
            </a:fld>
            <a:endParaRPr lang="en-US" altLang="zh-CN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C6C5652-B01F-4D6E-9EC3-D9E0B57F6FB4}" type="slidenum">
              <a:rPr lang="en-US" altLang="zh-CN"/>
              <a:pPr>
                <a:spcBef>
                  <a:spcPct val="0"/>
                </a:spcBef>
              </a:pPr>
              <a:t>67</a:t>
            </a:fld>
            <a:endParaRPr lang="en-US" altLang="zh-CN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5268E09-6E14-4A64-BDAD-C15C788DBF1E}" type="slidenum">
              <a:rPr lang="en-US" altLang="zh-CN"/>
              <a:pPr>
                <a:spcBef>
                  <a:spcPct val="0"/>
                </a:spcBef>
              </a:pPr>
              <a:t>68</a:t>
            </a:fld>
            <a:endParaRPr lang="en-US" altLang="zh-CN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665A99E-4F11-4EC9-A33B-BC8B3D13AF6D}" type="slidenum">
              <a:rPr lang="en-US" altLang="zh-CN"/>
              <a:pPr>
                <a:spcBef>
                  <a:spcPct val="0"/>
                </a:spcBef>
              </a:pPr>
              <a:t>69</a:t>
            </a:fld>
            <a:endParaRPr lang="en-US" altLang="zh-CN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43DD1E3-BB3A-49BF-AF11-153248C91C21}" type="slidenum">
              <a:rPr lang="en-US" altLang="zh-CN"/>
              <a:pPr>
                <a:spcBef>
                  <a:spcPct val="0"/>
                </a:spcBef>
              </a:pPr>
              <a:t>7</a:t>
            </a:fld>
            <a:endParaRPr lang="en-US" altLang="zh-CN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z="1200" b="0" kern="1200" dirty="0" smtClean="0">
              <a:solidFill>
                <a:schemeClr val="tx1"/>
              </a:solidFill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8406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F0E9326-6D67-441E-B36F-497B3EE1164A}" type="slidenum">
              <a:rPr lang="en-US" altLang="zh-CN"/>
              <a:pPr>
                <a:spcBef>
                  <a:spcPct val="0"/>
                </a:spcBef>
              </a:pPr>
              <a:t>8</a:t>
            </a:fld>
            <a:endParaRPr lang="en-US" altLang="zh-CN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89DE953-D0A8-4696-AF37-80C75EA2BAA2}" type="slidenum">
              <a:rPr lang="en-US" altLang="zh-CN"/>
              <a:pPr>
                <a:spcBef>
                  <a:spcPct val="0"/>
                </a:spcBef>
              </a:pPr>
              <a:t>9</a:t>
            </a:fld>
            <a:endParaRPr lang="en-US" altLang="zh-CN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383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A001B-FA13-4A38-9E4B-F7F11BB0E2E2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dirty="0" smtClean="0"/>
              <a:t>/60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3726462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A001B-FA13-4A38-9E4B-F7F11BB0E2E2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dirty="0" smtClean="0"/>
              <a:t>/60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36533012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60350"/>
            <a:ext cx="2057400" cy="58658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19800" cy="58658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A001B-FA13-4A38-9E4B-F7F11BB0E2E2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dirty="0" smtClean="0"/>
              <a:t>/60</a:t>
            </a:r>
          </a:p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3057400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613" y="260350"/>
            <a:ext cx="6121400" cy="4175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A001B-FA13-4A38-9E4B-F7F11BB0E2E2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dirty="0" smtClean="0"/>
              <a:t>/60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95145476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A001B-FA13-4A38-9E4B-F7F11BB0E2E2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dirty="0" smtClean="0"/>
              <a:t>/60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8762607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A001B-FA13-4A38-9E4B-F7F11BB0E2E2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dirty="0" smtClean="0"/>
              <a:t>/60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77424856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A001B-FA13-4A38-9E4B-F7F11BB0E2E2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dirty="0" smtClean="0"/>
              <a:t>/60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5346696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A001B-FA13-4A38-9E4B-F7F11BB0E2E2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dirty="0" smtClean="0"/>
              <a:t>/60</a:t>
            </a:r>
          </a:p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39366315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A001B-FA13-4A38-9E4B-F7F11BB0E2E2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dirty="0" smtClean="0"/>
              <a:t>/60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73201056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A001B-FA13-4A38-9E4B-F7F11BB0E2E2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dirty="0" smtClean="0"/>
              <a:t>/60</a:t>
            </a:r>
          </a:p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22461068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A001B-FA13-4A38-9E4B-F7F11BB0E2E2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dirty="0" smtClean="0"/>
              <a:t>/60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5547772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A001B-FA13-4A38-9E4B-F7F11BB0E2E2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dirty="0" smtClean="0"/>
              <a:t>/60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5430036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33478F58-4BB0-45CB-95AD-246FC3900241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dirty="0" smtClean="0"/>
              <a:t>/60</a:t>
            </a: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9B3F1"/>
        </a:buClr>
        <a:buFont typeface="Wingdings" panose="05000000000000000000" pitchFamily="2" charset="2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华文中宋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华文中宋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华文中宋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华文中宋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华文中宋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华文中宋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华文中宋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华文中宋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7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8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9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46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26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5.bin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16.bin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>
          <a:xfrm>
            <a:off x="2051050" y="260350"/>
            <a:ext cx="6121400" cy="417513"/>
          </a:xfrm>
        </p:spPr>
        <p:txBody>
          <a:bodyPr/>
          <a:lstStyle/>
          <a:p>
            <a:pPr algn="ctr" eaLnBrk="1" hangingPunct="1"/>
            <a:r>
              <a:rPr lang="zh-CN" altLang="en-US" smtClean="0">
                <a:solidFill>
                  <a:schemeClr val="tx1"/>
                </a:solidFill>
                <a:latin typeface="华文中宋" panose="02010600040101010101" pitchFamily="2" charset="-122"/>
              </a:rPr>
              <a:t>第十三章 几种特殊的图</a:t>
            </a:r>
          </a:p>
        </p:txBody>
      </p:sp>
      <p:sp>
        <p:nvSpPr>
          <p:cNvPr id="4100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525962"/>
          </a:xfrm>
        </p:spPr>
        <p:txBody>
          <a:bodyPr/>
          <a:lstStyle/>
          <a:p>
            <a:pPr eaLnBrk="1" hangingPunct="1"/>
            <a:r>
              <a:rPr lang="zh-CN" altLang="en-US" smtClean="0"/>
              <a:t>主要内容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mtClean="0"/>
              <a:t>欧拉图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mtClean="0"/>
              <a:t>哈密顿图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mtClean="0"/>
              <a:t>二部图与匹配</a:t>
            </a:r>
            <a:endParaRPr lang="en-US" altLang="zh-CN" smtClean="0"/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mtClean="0"/>
              <a:t>平面图</a:t>
            </a:r>
            <a:endParaRPr lang="en-US" altLang="zh-CN" smtClean="0"/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mtClean="0"/>
              <a:t>着色</a:t>
            </a:r>
            <a:endParaRPr lang="en-US" altLang="zh-CN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9A001B-FA13-4A38-9E4B-F7F11BB0E2E2}" type="slidenum">
              <a:rPr lang="en-US" altLang="zh-CN" smtClean="0"/>
              <a:pPr>
                <a:defRPr/>
              </a:pPr>
              <a:t>1</a:t>
            </a:fld>
            <a:r>
              <a:rPr lang="en-US" altLang="zh-CN" smtClean="0"/>
              <a:t>/60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>
                <a:latin typeface="Times New Roman" panose="02020603050405020304" pitchFamily="18" charset="0"/>
              </a:rPr>
              <a:t>实例</a:t>
            </a:r>
          </a:p>
        </p:txBody>
      </p:sp>
      <p:sp>
        <p:nvSpPr>
          <p:cNvPr id="18436" name="Text Box 12"/>
          <p:cNvSpPr txBox="1">
            <a:spLocks noChangeArrowheads="1"/>
          </p:cNvSpPr>
          <p:nvPr/>
        </p:nvSpPr>
        <p:spPr bwMode="auto">
          <a:xfrm>
            <a:off x="303213" y="1080293"/>
            <a:ext cx="779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利用</a:t>
            </a:r>
            <a:r>
              <a:rPr lang="en-US" altLang="zh-CN" dirty="0" smtClean="0">
                <a:latin typeface="Times New Roman" panose="02020603050405020304" pitchFamily="18" charset="0"/>
              </a:rPr>
              <a:t>Fleury</a:t>
            </a:r>
            <a:r>
              <a:rPr lang="zh-CN" altLang="en-US" dirty="0" smtClean="0">
                <a:latin typeface="Times New Roman" panose="02020603050405020304" pitchFamily="18" charset="0"/>
              </a:rPr>
              <a:t>算法求图</a:t>
            </a:r>
            <a:r>
              <a:rPr lang="en-US" altLang="zh-CN" dirty="0" smtClean="0">
                <a:latin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</a:rPr>
              <a:t>的欧拉回路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204473" y="2492896"/>
            <a:ext cx="2895223" cy="2875322"/>
            <a:chOff x="2325109" y="2414408"/>
            <a:chExt cx="2895223" cy="2875322"/>
          </a:xfrm>
        </p:grpSpPr>
        <p:sp>
          <p:nvSpPr>
            <p:cNvPr id="26" name="椭圆 25"/>
            <p:cNvSpPr/>
            <p:nvPr/>
          </p:nvSpPr>
          <p:spPr bwMode="auto">
            <a:xfrm>
              <a:off x="2334316" y="2414408"/>
              <a:ext cx="144463" cy="14446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 bwMode="auto">
            <a:xfrm>
              <a:off x="3709032" y="2414408"/>
              <a:ext cx="142875" cy="14446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 bwMode="auto">
            <a:xfrm>
              <a:off x="5075870" y="2414408"/>
              <a:ext cx="144462" cy="14446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cxnSp>
          <p:nvCxnSpPr>
            <p:cNvPr id="31" name="直接连接符 30"/>
            <p:cNvCxnSpPr>
              <a:stCxn id="26" idx="6"/>
            </p:cNvCxnSpPr>
            <p:nvPr/>
          </p:nvCxnSpPr>
          <p:spPr bwMode="auto">
            <a:xfrm>
              <a:off x="2478779" y="2485845"/>
              <a:ext cx="122396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 bwMode="auto">
            <a:xfrm>
              <a:off x="3851907" y="2485845"/>
              <a:ext cx="1223963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33"/>
            <p:cNvSpPr/>
            <p:nvPr/>
          </p:nvSpPr>
          <p:spPr bwMode="auto">
            <a:xfrm>
              <a:off x="2334316" y="3782833"/>
              <a:ext cx="144463" cy="14446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 bwMode="auto">
            <a:xfrm>
              <a:off x="5075870" y="3782833"/>
              <a:ext cx="144462" cy="14446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 bwMode="auto">
            <a:xfrm>
              <a:off x="2325109" y="5145268"/>
              <a:ext cx="144463" cy="14446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 bwMode="auto">
            <a:xfrm>
              <a:off x="3709032" y="5145268"/>
              <a:ext cx="142875" cy="14446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 bwMode="auto">
            <a:xfrm>
              <a:off x="5075870" y="5145268"/>
              <a:ext cx="144462" cy="14446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cxnSp>
          <p:nvCxnSpPr>
            <p:cNvPr id="52" name="直接连接符 51"/>
            <p:cNvCxnSpPr>
              <a:stCxn id="48" idx="6"/>
            </p:cNvCxnSpPr>
            <p:nvPr/>
          </p:nvCxnSpPr>
          <p:spPr bwMode="auto">
            <a:xfrm>
              <a:off x="2469572" y="5218293"/>
              <a:ext cx="1223962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 bwMode="auto">
            <a:xfrm>
              <a:off x="3851907" y="5218293"/>
              <a:ext cx="1223963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26" idx="4"/>
              <a:endCxn id="34" idx="0"/>
            </p:cNvCxnSpPr>
            <p:nvPr/>
          </p:nvCxnSpPr>
          <p:spPr bwMode="auto">
            <a:xfrm rot="5400000">
              <a:off x="1793773" y="3170851"/>
              <a:ext cx="122555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 bwMode="auto">
            <a:xfrm rot="5400000">
              <a:off x="1785359" y="4532493"/>
              <a:ext cx="1223963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 bwMode="auto">
            <a:xfrm rot="5400000">
              <a:off x="4534532" y="3170058"/>
              <a:ext cx="1223963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 bwMode="auto">
            <a:xfrm rot="5400000">
              <a:off x="4535326" y="4531699"/>
              <a:ext cx="122555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>
              <a:stCxn id="34" idx="7"/>
            </p:cNvCxnSpPr>
            <p:nvPr/>
          </p:nvCxnSpPr>
          <p:spPr bwMode="auto">
            <a:xfrm rot="5400000" flipH="1" flipV="1">
              <a:off x="2456554" y="2536645"/>
              <a:ext cx="1266825" cy="12668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 bwMode="auto">
            <a:xfrm rot="5400000" flipH="1" flipV="1">
              <a:off x="3828888" y="3910669"/>
              <a:ext cx="1266825" cy="12652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28" idx="5"/>
              <a:endCxn id="37" idx="1"/>
            </p:cNvCxnSpPr>
            <p:nvPr/>
          </p:nvCxnSpPr>
          <p:spPr bwMode="auto">
            <a:xfrm rot="16200000" flipH="1">
              <a:off x="3831270" y="2536645"/>
              <a:ext cx="1266825" cy="12668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 bwMode="auto">
            <a:xfrm rot="16200000" flipH="1">
              <a:off x="2461158" y="3914479"/>
              <a:ext cx="1266825" cy="12652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椭圆 75"/>
            <p:cNvSpPr/>
            <p:nvPr/>
          </p:nvSpPr>
          <p:spPr>
            <a:xfrm>
              <a:off x="2334316" y="2414408"/>
              <a:ext cx="144463" cy="14446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3707445" y="2414408"/>
              <a:ext cx="144462" cy="14446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5075870" y="2414408"/>
              <a:ext cx="144462" cy="14446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2334316" y="3782833"/>
              <a:ext cx="144463" cy="14446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5075870" y="3782833"/>
              <a:ext cx="144462" cy="14446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2325109" y="5145268"/>
              <a:ext cx="144463" cy="14446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3707445" y="5145268"/>
              <a:ext cx="144462" cy="14446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>
              <a:off x="5075870" y="5145268"/>
              <a:ext cx="144462" cy="14446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9A001B-FA13-4A38-9E4B-F7F11BB0E2E2}" type="slidenum">
              <a:rPr lang="en-US" altLang="zh-CN" smtClean="0"/>
              <a:pPr>
                <a:defRPr/>
              </a:pPr>
              <a:t>10</a:t>
            </a:fld>
            <a:r>
              <a:rPr lang="en-US" altLang="zh-CN" smtClean="0"/>
              <a:t>/60</a:t>
            </a:r>
            <a:endParaRPr lang="en-US" altLang="zh-CN" dirty="0"/>
          </a:p>
        </p:txBody>
      </p:sp>
      <p:cxnSp>
        <p:nvCxnSpPr>
          <p:cNvPr id="123" name="直接连接符 122"/>
          <p:cNvCxnSpPr/>
          <p:nvPr/>
        </p:nvCxnSpPr>
        <p:spPr bwMode="auto">
          <a:xfrm>
            <a:off x="3362088" y="2560400"/>
            <a:ext cx="122396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 bwMode="auto">
          <a:xfrm>
            <a:off x="4750321" y="2563539"/>
            <a:ext cx="1223963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 bwMode="auto">
          <a:xfrm>
            <a:off x="3355892" y="5299019"/>
            <a:ext cx="1223962" cy="15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/>
          <p:nvPr/>
        </p:nvCxnSpPr>
        <p:spPr bwMode="auto">
          <a:xfrm>
            <a:off x="4729682" y="5299833"/>
            <a:ext cx="1223963" cy="15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 bwMode="auto">
          <a:xfrm rot="5400000">
            <a:off x="2659365" y="4617942"/>
            <a:ext cx="1223963" cy="15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 bwMode="auto">
          <a:xfrm rot="5400000">
            <a:off x="5411960" y="3238292"/>
            <a:ext cx="1223963" cy="15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 bwMode="auto">
          <a:xfrm rot="5400000">
            <a:off x="5411167" y="4600344"/>
            <a:ext cx="1225550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3755063" y="2060952"/>
            <a:ext cx="42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1</a:t>
            </a:r>
            <a:endParaRPr lang="zh-CN" altLang="en-US" dirty="0"/>
          </a:p>
        </p:txBody>
      </p:sp>
      <p:sp>
        <p:nvSpPr>
          <p:cNvPr id="148" name="矩形 147"/>
          <p:cNvSpPr/>
          <p:nvPr/>
        </p:nvSpPr>
        <p:spPr>
          <a:xfrm>
            <a:off x="5081477" y="2078062"/>
            <a:ext cx="42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endParaRPr lang="zh-CN" altLang="en-US" dirty="0"/>
          </a:p>
        </p:txBody>
      </p:sp>
      <p:sp>
        <p:nvSpPr>
          <p:cNvPr id="149" name="矩形 148"/>
          <p:cNvSpPr/>
          <p:nvPr/>
        </p:nvSpPr>
        <p:spPr>
          <a:xfrm>
            <a:off x="5974284" y="2927554"/>
            <a:ext cx="42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3</a:t>
            </a:r>
            <a:endParaRPr lang="zh-CN" altLang="en-US" dirty="0"/>
          </a:p>
        </p:txBody>
      </p:sp>
      <p:sp>
        <p:nvSpPr>
          <p:cNvPr id="150" name="矩形 149"/>
          <p:cNvSpPr/>
          <p:nvPr/>
        </p:nvSpPr>
        <p:spPr>
          <a:xfrm>
            <a:off x="5974284" y="4358548"/>
            <a:ext cx="42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4</a:t>
            </a:r>
            <a:endParaRPr lang="zh-CN" altLang="en-US" dirty="0"/>
          </a:p>
        </p:txBody>
      </p:sp>
      <p:sp>
        <p:nvSpPr>
          <p:cNvPr id="151" name="矩形 150"/>
          <p:cNvSpPr/>
          <p:nvPr/>
        </p:nvSpPr>
        <p:spPr>
          <a:xfrm>
            <a:off x="5156351" y="5137385"/>
            <a:ext cx="42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5</a:t>
            </a:r>
            <a:endParaRPr lang="zh-CN" altLang="en-US" dirty="0"/>
          </a:p>
        </p:txBody>
      </p:sp>
      <p:sp>
        <p:nvSpPr>
          <p:cNvPr id="152" name="矩形 151"/>
          <p:cNvSpPr/>
          <p:nvPr/>
        </p:nvSpPr>
        <p:spPr>
          <a:xfrm>
            <a:off x="3754198" y="5137385"/>
            <a:ext cx="42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6</a:t>
            </a:r>
            <a:endParaRPr lang="zh-CN" altLang="en-US" dirty="0"/>
          </a:p>
        </p:txBody>
      </p:sp>
      <p:sp>
        <p:nvSpPr>
          <p:cNvPr id="153" name="矩形 152"/>
          <p:cNvSpPr/>
          <p:nvPr/>
        </p:nvSpPr>
        <p:spPr>
          <a:xfrm>
            <a:off x="2899618" y="4341286"/>
            <a:ext cx="42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7</a:t>
            </a:r>
            <a:endParaRPr lang="zh-CN" altLang="en-US" dirty="0"/>
          </a:p>
        </p:txBody>
      </p:sp>
      <p:sp>
        <p:nvSpPr>
          <p:cNvPr id="154" name="矩形 153"/>
          <p:cNvSpPr/>
          <p:nvPr/>
        </p:nvSpPr>
        <p:spPr>
          <a:xfrm>
            <a:off x="2899618" y="2927554"/>
            <a:ext cx="42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8</a:t>
            </a:r>
            <a:endParaRPr lang="zh-CN" altLang="en-US" dirty="0"/>
          </a:p>
        </p:txBody>
      </p:sp>
      <p:sp>
        <p:nvSpPr>
          <p:cNvPr id="155" name="矩形 154"/>
          <p:cNvSpPr/>
          <p:nvPr/>
        </p:nvSpPr>
        <p:spPr>
          <a:xfrm>
            <a:off x="3875783" y="3098645"/>
            <a:ext cx="42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9</a:t>
            </a:r>
            <a:endParaRPr lang="zh-CN" altLang="en-US" dirty="0"/>
          </a:p>
        </p:txBody>
      </p:sp>
      <p:sp>
        <p:nvSpPr>
          <p:cNvPr id="156" name="矩形 155"/>
          <p:cNvSpPr/>
          <p:nvPr/>
        </p:nvSpPr>
        <p:spPr>
          <a:xfrm>
            <a:off x="4942166" y="3084271"/>
            <a:ext cx="5261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10</a:t>
            </a:r>
            <a:endParaRPr lang="zh-CN" altLang="en-US" dirty="0"/>
          </a:p>
        </p:txBody>
      </p:sp>
      <p:sp>
        <p:nvSpPr>
          <p:cNvPr id="157" name="矩形 156"/>
          <p:cNvSpPr/>
          <p:nvPr/>
        </p:nvSpPr>
        <p:spPr>
          <a:xfrm>
            <a:off x="4939581" y="4160111"/>
            <a:ext cx="5184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11</a:t>
            </a:r>
            <a:endParaRPr lang="zh-CN" altLang="en-US" dirty="0"/>
          </a:p>
        </p:txBody>
      </p:sp>
      <p:sp>
        <p:nvSpPr>
          <p:cNvPr id="158" name="矩形 157"/>
          <p:cNvSpPr/>
          <p:nvPr/>
        </p:nvSpPr>
        <p:spPr>
          <a:xfrm>
            <a:off x="3878352" y="4187105"/>
            <a:ext cx="5261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12</a:t>
            </a:r>
            <a:endParaRPr lang="zh-CN" altLang="en-US" dirty="0"/>
          </a:p>
        </p:txBody>
      </p:sp>
      <p:sp>
        <p:nvSpPr>
          <p:cNvPr id="159" name="矩形 158"/>
          <p:cNvSpPr/>
          <p:nvPr/>
        </p:nvSpPr>
        <p:spPr>
          <a:xfrm>
            <a:off x="2899618" y="2060952"/>
            <a:ext cx="42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1</a:t>
            </a:r>
            <a:endParaRPr lang="zh-CN" altLang="en-US" dirty="0"/>
          </a:p>
        </p:txBody>
      </p:sp>
      <p:sp>
        <p:nvSpPr>
          <p:cNvPr id="160" name="矩形 159"/>
          <p:cNvSpPr/>
          <p:nvPr/>
        </p:nvSpPr>
        <p:spPr>
          <a:xfrm>
            <a:off x="4447283" y="2045532"/>
            <a:ext cx="42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2</a:t>
            </a:r>
            <a:endParaRPr lang="zh-CN" altLang="en-US" dirty="0"/>
          </a:p>
        </p:txBody>
      </p:sp>
      <p:sp>
        <p:nvSpPr>
          <p:cNvPr id="161" name="矩形 160"/>
          <p:cNvSpPr/>
          <p:nvPr/>
        </p:nvSpPr>
        <p:spPr>
          <a:xfrm>
            <a:off x="6024969" y="2122071"/>
            <a:ext cx="42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3</a:t>
            </a:r>
            <a:endParaRPr lang="zh-CN" altLang="en-US" dirty="0"/>
          </a:p>
        </p:txBody>
      </p:sp>
      <p:sp>
        <p:nvSpPr>
          <p:cNvPr id="162" name="矩形 161"/>
          <p:cNvSpPr/>
          <p:nvPr/>
        </p:nvSpPr>
        <p:spPr>
          <a:xfrm>
            <a:off x="6030023" y="3653488"/>
            <a:ext cx="42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4</a:t>
            </a:r>
            <a:endParaRPr lang="zh-CN" altLang="en-US" dirty="0"/>
          </a:p>
        </p:txBody>
      </p:sp>
      <p:sp>
        <p:nvSpPr>
          <p:cNvPr id="163" name="矩形 162"/>
          <p:cNvSpPr/>
          <p:nvPr/>
        </p:nvSpPr>
        <p:spPr>
          <a:xfrm>
            <a:off x="6024969" y="5144618"/>
            <a:ext cx="42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5</a:t>
            </a:r>
            <a:endParaRPr lang="zh-CN" altLang="en-US" dirty="0"/>
          </a:p>
        </p:txBody>
      </p:sp>
      <p:sp>
        <p:nvSpPr>
          <p:cNvPr id="164" name="矩形 163"/>
          <p:cNvSpPr/>
          <p:nvPr/>
        </p:nvSpPr>
        <p:spPr>
          <a:xfrm>
            <a:off x="4482366" y="5237338"/>
            <a:ext cx="42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6</a:t>
            </a:r>
            <a:endParaRPr lang="zh-CN" altLang="en-US" dirty="0"/>
          </a:p>
        </p:txBody>
      </p:sp>
      <p:sp>
        <p:nvSpPr>
          <p:cNvPr id="165" name="矩形 164"/>
          <p:cNvSpPr/>
          <p:nvPr/>
        </p:nvSpPr>
        <p:spPr>
          <a:xfrm>
            <a:off x="2889972" y="5166731"/>
            <a:ext cx="42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7</a:t>
            </a:r>
            <a:endParaRPr lang="zh-CN" altLang="en-US" dirty="0"/>
          </a:p>
        </p:txBody>
      </p:sp>
      <p:sp>
        <p:nvSpPr>
          <p:cNvPr id="166" name="矩形 165"/>
          <p:cNvSpPr/>
          <p:nvPr/>
        </p:nvSpPr>
        <p:spPr>
          <a:xfrm>
            <a:off x="2857336" y="3643763"/>
            <a:ext cx="42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8</a:t>
            </a:r>
            <a:endParaRPr lang="zh-CN" altLang="en-US" dirty="0"/>
          </a:p>
        </p:txBody>
      </p:sp>
      <p:sp>
        <p:nvSpPr>
          <p:cNvPr id="167" name="Text Box 12"/>
          <p:cNvSpPr txBox="1">
            <a:spLocks noChangeArrowheads="1"/>
          </p:cNvSpPr>
          <p:nvPr/>
        </p:nvSpPr>
        <p:spPr bwMode="auto">
          <a:xfrm>
            <a:off x="2753188" y="5890226"/>
            <a:ext cx="49040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i="1" dirty="0" smtClean="0">
                <a:latin typeface="Times New Roman" panose="02020603050405020304" pitchFamily="18" charset="0"/>
              </a:rPr>
              <a:t>P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7</a:t>
            </a:r>
            <a:r>
              <a:rPr lang="en-US" altLang="zh-CN" i="1" baseline="-25000" dirty="0" smtClean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3</a:t>
            </a:r>
            <a:r>
              <a:rPr lang="en-US" altLang="zh-CN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3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4</a:t>
            </a:r>
            <a:r>
              <a:rPr lang="en-US" altLang="zh-CN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4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5</a:t>
            </a:r>
            <a:r>
              <a:rPr lang="en-US" altLang="zh-CN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6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7</a:t>
            </a:r>
            <a:r>
              <a:rPr lang="en-US" altLang="zh-CN" i="1" baseline="-25000" dirty="0" smtClean="0">
                <a:latin typeface="Times New Roman" panose="02020603050405020304" pitchFamily="18" charset="0"/>
              </a:rPr>
              <a:t>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7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8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4213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>
                <a:latin typeface="Times New Roman" panose="02020603050405020304" pitchFamily="18" charset="0"/>
              </a:rPr>
              <a:t>实例</a:t>
            </a:r>
          </a:p>
        </p:txBody>
      </p:sp>
      <p:sp>
        <p:nvSpPr>
          <p:cNvPr id="18436" name="Text Box 12"/>
          <p:cNvSpPr txBox="1">
            <a:spLocks noChangeArrowheads="1"/>
          </p:cNvSpPr>
          <p:nvPr/>
        </p:nvSpPr>
        <p:spPr bwMode="auto">
          <a:xfrm>
            <a:off x="303213" y="1080293"/>
            <a:ext cx="779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利用</a:t>
            </a:r>
            <a:r>
              <a:rPr lang="en-US" altLang="zh-CN" dirty="0" smtClean="0">
                <a:latin typeface="Times New Roman" panose="02020603050405020304" pitchFamily="18" charset="0"/>
              </a:rPr>
              <a:t>Fleury</a:t>
            </a:r>
            <a:r>
              <a:rPr lang="zh-CN" altLang="en-US" dirty="0" smtClean="0">
                <a:latin typeface="Times New Roman" panose="02020603050405020304" pitchFamily="18" charset="0"/>
              </a:rPr>
              <a:t>算法求图</a:t>
            </a:r>
            <a:r>
              <a:rPr lang="en-US" altLang="zh-CN" dirty="0" smtClean="0">
                <a:latin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</a:rPr>
              <a:t>的欧拉回路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204473" y="2492896"/>
            <a:ext cx="2895223" cy="2875322"/>
            <a:chOff x="2325109" y="2414408"/>
            <a:chExt cx="2895223" cy="2875322"/>
          </a:xfrm>
        </p:grpSpPr>
        <p:sp>
          <p:nvSpPr>
            <p:cNvPr id="26" name="椭圆 25"/>
            <p:cNvSpPr/>
            <p:nvPr/>
          </p:nvSpPr>
          <p:spPr bwMode="auto">
            <a:xfrm>
              <a:off x="2334316" y="2414408"/>
              <a:ext cx="144463" cy="14446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 bwMode="auto">
            <a:xfrm>
              <a:off x="3709032" y="2414408"/>
              <a:ext cx="142875" cy="14446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 bwMode="auto">
            <a:xfrm>
              <a:off x="5075870" y="2414408"/>
              <a:ext cx="144462" cy="14446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cxnSp>
          <p:nvCxnSpPr>
            <p:cNvPr id="31" name="直接连接符 30"/>
            <p:cNvCxnSpPr>
              <a:stCxn id="26" idx="6"/>
            </p:cNvCxnSpPr>
            <p:nvPr/>
          </p:nvCxnSpPr>
          <p:spPr bwMode="auto">
            <a:xfrm>
              <a:off x="2478779" y="2485845"/>
              <a:ext cx="122396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 bwMode="auto">
            <a:xfrm>
              <a:off x="3851907" y="2485845"/>
              <a:ext cx="1223963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33"/>
            <p:cNvSpPr/>
            <p:nvPr/>
          </p:nvSpPr>
          <p:spPr bwMode="auto">
            <a:xfrm>
              <a:off x="2334316" y="3782833"/>
              <a:ext cx="144463" cy="14446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 bwMode="auto">
            <a:xfrm>
              <a:off x="5075870" y="3782833"/>
              <a:ext cx="144462" cy="14446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 bwMode="auto">
            <a:xfrm>
              <a:off x="2325109" y="5145268"/>
              <a:ext cx="144463" cy="14446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 bwMode="auto">
            <a:xfrm>
              <a:off x="3709032" y="5145268"/>
              <a:ext cx="142875" cy="14446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 bwMode="auto">
            <a:xfrm>
              <a:off x="5075870" y="5145268"/>
              <a:ext cx="144462" cy="14446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cxnSp>
          <p:nvCxnSpPr>
            <p:cNvPr id="52" name="直接连接符 51"/>
            <p:cNvCxnSpPr>
              <a:stCxn id="48" idx="6"/>
            </p:cNvCxnSpPr>
            <p:nvPr/>
          </p:nvCxnSpPr>
          <p:spPr bwMode="auto">
            <a:xfrm>
              <a:off x="2469572" y="5218293"/>
              <a:ext cx="1223962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 bwMode="auto">
            <a:xfrm>
              <a:off x="3851907" y="5218293"/>
              <a:ext cx="1223963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26" idx="4"/>
              <a:endCxn id="34" idx="0"/>
            </p:cNvCxnSpPr>
            <p:nvPr/>
          </p:nvCxnSpPr>
          <p:spPr bwMode="auto">
            <a:xfrm rot="5400000">
              <a:off x="1793773" y="3170851"/>
              <a:ext cx="122555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 bwMode="auto">
            <a:xfrm rot="5400000">
              <a:off x="1785359" y="4532493"/>
              <a:ext cx="1223963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 bwMode="auto">
            <a:xfrm rot="5400000">
              <a:off x="4534532" y="3170058"/>
              <a:ext cx="1223963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 bwMode="auto">
            <a:xfrm rot="5400000">
              <a:off x="4535326" y="4531699"/>
              <a:ext cx="122555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>
              <a:stCxn id="34" idx="7"/>
            </p:cNvCxnSpPr>
            <p:nvPr/>
          </p:nvCxnSpPr>
          <p:spPr bwMode="auto">
            <a:xfrm rot="5400000" flipH="1" flipV="1">
              <a:off x="2456554" y="2536645"/>
              <a:ext cx="1266825" cy="12668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 bwMode="auto">
            <a:xfrm rot="5400000" flipH="1" flipV="1">
              <a:off x="3828888" y="3910669"/>
              <a:ext cx="1266825" cy="12652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28" idx="5"/>
              <a:endCxn id="37" idx="1"/>
            </p:cNvCxnSpPr>
            <p:nvPr/>
          </p:nvCxnSpPr>
          <p:spPr bwMode="auto">
            <a:xfrm rot="16200000" flipH="1">
              <a:off x="3831270" y="2536645"/>
              <a:ext cx="1266825" cy="12668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 bwMode="auto">
            <a:xfrm rot="16200000" flipH="1">
              <a:off x="2461158" y="3914479"/>
              <a:ext cx="1266825" cy="12652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椭圆 75"/>
            <p:cNvSpPr/>
            <p:nvPr/>
          </p:nvSpPr>
          <p:spPr>
            <a:xfrm>
              <a:off x="2334316" y="2414408"/>
              <a:ext cx="144463" cy="14446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3707445" y="2414408"/>
              <a:ext cx="144462" cy="14446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5075870" y="2414408"/>
              <a:ext cx="144462" cy="14446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2334316" y="3782833"/>
              <a:ext cx="144463" cy="14446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5075870" y="3782833"/>
              <a:ext cx="144462" cy="14446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2325109" y="5145268"/>
              <a:ext cx="144463" cy="14446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3707445" y="5145268"/>
              <a:ext cx="144462" cy="14446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>
              <a:off x="5075870" y="5145268"/>
              <a:ext cx="144462" cy="14446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9A001B-FA13-4A38-9E4B-F7F11BB0E2E2}" type="slidenum">
              <a:rPr lang="en-US" altLang="zh-CN" smtClean="0"/>
              <a:pPr>
                <a:defRPr/>
              </a:pPr>
              <a:t>11</a:t>
            </a:fld>
            <a:r>
              <a:rPr lang="en-US" altLang="zh-CN" smtClean="0"/>
              <a:t>/60</a:t>
            </a:r>
            <a:endParaRPr lang="en-US" altLang="zh-CN" dirty="0"/>
          </a:p>
        </p:txBody>
      </p:sp>
      <p:cxnSp>
        <p:nvCxnSpPr>
          <p:cNvPr id="123" name="直接连接符 122"/>
          <p:cNvCxnSpPr/>
          <p:nvPr/>
        </p:nvCxnSpPr>
        <p:spPr bwMode="auto">
          <a:xfrm>
            <a:off x="3362088" y="2560400"/>
            <a:ext cx="122396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 bwMode="auto">
          <a:xfrm>
            <a:off x="4750321" y="2563539"/>
            <a:ext cx="1223963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 bwMode="auto">
          <a:xfrm>
            <a:off x="3355892" y="5299019"/>
            <a:ext cx="1223962" cy="15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/>
          <p:nvPr/>
        </p:nvCxnSpPr>
        <p:spPr bwMode="auto">
          <a:xfrm>
            <a:off x="4729682" y="5299833"/>
            <a:ext cx="1223963" cy="15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 bwMode="auto">
          <a:xfrm rot="5400000">
            <a:off x="2672642" y="3250969"/>
            <a:ext cx="1225550" cy="15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 bwMode="auto">
          <a:xfrm rot="5400000">
            <a:off x="2666985" y="4617942"/>
            <a:ext cx="1223963" cy="15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 bwMode="auto">
          <a:xfrm rot="5400000">
            <a:off x="5411960" y="3238292"/>
            <a:ext cx="1223963" cy="15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 bwMode="auto">
          <a:xfrm rot="5400000">
            <a:off x="5414977" y="4600344"/>
            <a:ext cx="1225550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 bwMode="auto">
          <a:xfrm rot="5400000" flipH="1" flipV="1">
            <a:off x="3341317" y="2615133"/>
            <a:ext cx="1266825" cy="12668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 bwMode="auto">
          <a:xfrm rot="5400000" flipH="1" flipV="1">
            <a:off x="4707459" y="3986115"/>
            <a:ext cx="1266825" cy="12652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 bwMode="auto">
          <a:xfrm rot="16200000" flipH="1">
            <a:off x="4715362" y="2623015"/>
            <a:ext cx="1266825" cy="12668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 bwMode="auto">
          <a:xfrm rot="16200000" flipH="1">
            <a:off x="3347477" y="3999000"/>
            <a:ext cx="1266825" cy="12652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3755063" y="2060952"/>
            <a:ext cx="42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1</a:t>
            </a:r>
            <a:endParaRPr lang="zh-CN" altLang="en-US" dirty="0"/>
          </a:p>
        </p:txBody>
      </p:sp>
      <p:sp>
        <p:nvSpPr>
          <p:cNvPr id="148" name="矩形 147"/>
          <p:cNvSpPr/>
          <p:nvPr/>
        </p:nvSpPr>
        <p:spPr>
          <a:xfrm>
            <a:off x="5081477" y="2078062"/>
            <a:ext cx="42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endParaRPr lang="zh-CN" altLang="en-US" dirty="0"/>
          </a:p>
        </p:txBody>
      </p:sp>
      <p:sp>
        <p:nvSpPr>
          <p:cNvPr id="149" name="矩形 148"/>
          <p:cNvSpPr/>
          <p:nvPr/>
        </p:nvSpPr>
        <p:spPr>
          <a:xfrm>
            <a:off x="5974284" y="2927554"/>
            <a:ext cx="42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3</a:t>
            </a:r>
            <a:endParaRPr lang="zh-CN" altLang="en-US" dirty="0"/>
          </a:p>
        </p:txBody>
      </p:sp>
      <p:sp>
        <p:nvSpPr>
          <p:cNvPr id="150" name="矩形 149"/>
          <p:cNvSpPr/>
          <p:nvPr/>
        </p:nvSpPr>
        <p:spPr>
          <a:xfrm>
            <a:off x="5974284" y="4358548"/>
            <a:ext cx="42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4</a:t>
            </a:r>
            <a:endParaRPr lang="zh-CN" altLang="en-US" dirty="0"/>
          </a:p>
        </p:txBody>
      </p:sp>
      <p:sp>
        <p:nvSpPr>
          <p:cNvPr id="151" name="矩形 150"/>
          <p:cNvSpPr/>
          <p:nvPr/>
        </p:nvSpPr>
        <p:spPr>
          <a:xfrm>
            <a:off x="5156351" y="5137385"/>
            <a:ext cx="42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5</a:t>
            </a:r>
            <a:endParaRPr lang="zh-CN" altLang="en-US" dirty="0"/>
          </a:p>
        </p:txBody>
      </p:sp>
      <p:sp>
        <p:nvSpPr>
          <p:cNvPr id="152" name="矩形 151"/>
          <p:cNvSpPr/>
          <p:nvPr/>
        </p:nvSpPr>
        <p:spPr>
          <a:xfrm>
            <a:off x="3754198" y="5137385"/>
            <a:ext cx="42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6</a:t>
            </a:r>
            <a:endParaRPr lang="zh-CN" altLang="en-US" dirty="0"/>
          </a:p>
        </p:txBody>
      </p:sp>
      <p:sp>
        <p:nvSpPr>
          <p:cNvPr id="153" name="矩形 152"/>
          <p:cNvSpPr/>
          <p:nvPr/>
        </p:nvSpPr>
        <p:spPr>
          <a:xfrm>
            <a:off x="2899618" y="4341286"/>
            <a:ext cx="42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7</a:t>
            </a:r>
            <a:endParaRPr lang="zh-CN" altLang="en-US" dirty="0"/>
          </a:p>
        </p:txBody>
      </p:sp>
      <p:sp>
        <p:nvSpPr>
          <p:cNvPr id="154" name="矩形 153"/>
          <p:cNvSpPr/>
          <p:nvPr/>
        </p:nvSpPr>
        <p:spPr>
          <a:xfrm>
            <a:off x="2899618" y="2927554"/>
            <a:ext cx="42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8</a:t>
            </a:r>
            <a:endParaRPr lang="zh-CN" altLang="en-US" dirty="0"/>
          </a:p>
        </p:txBody>
      </p:sp>
      <p:sp>
        <p:nvSpPr>
          <p:cNvPr id="155" name="矩形 154"/>
          <p:cNvSpPr/>
          <p:nvPr/>
        </p:nvSpPr>
        <p:spPr>
          <a:xfrm>
            <a:off x="3875783" y="3098645"/>
            <a:ext cx="42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9</a:t>
            </a:r>
            <a:endParaRPr lang="zh-CN" altLang="en-US" dirty="0"/>
          </a:p>
        </p:txBody>
      </p:sp>
      <p:sp>
        <p:nvSpPr>
          <p:cNvPr id="156" name="矩形 155"/>
          <p:cNvSpPr/>
          <p:nvPr/>
        </p:nvSpPr>
        <p:spPr>
          <a:xfrm>
            <a:off x="4942166" y="3084271"/>
            <a:ext cx="5261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10</a:t>
            </a:r>
            <a:endParaRPr lang="zh-CN" altLang="en-US" dirty="0"/>
          </a:p>
        </p:txBody>
      </p:sp>
      <p:sp>
        <p:nvSpPr>
          <p:cNvPr id="157" name="矩形 156"/>
          <p:cNvSpPr/>
          <p:nvPr/>
        </p:nvSpPr>
        <p:spPr>
          <a:xfrm>
            <a:off x="4939581" y="4160111"/>
            <a:ext cx="5184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11</a:t>
            </a:r>
            <a:endParaRPr lang="zh-CN" altLang="en-US" dirty="0"/>
          </a:p>
        </p:txBody>
      </p:sp>
      <p:sp>
        <p:nvSpPr>
          <p:cNvPr id="158" name="矩形 157"/>
          <p:cNvSpPr/>
          <p:nvPr/>
        </p:nvSpPr>
        <p:spPr>
          <a:xfrm>
            <a:off x="3878352" y="4187105"/>
            <a:ext cx="5261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12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2899618" y="2060952"/>
            <a:ext cx="42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1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4447283" y="2045532"/>
            <a:ext cx="42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2</a:t>
            </a:r>
            <a:endParaRPr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6024969" y="2122071"/>
            <a:ext cx="42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3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6030023" y="3653488"/>
            <a:ext cx="42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4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6024969" y="5144618"/>
            <a:ext cx="42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5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4482366" y="5237338"/>
            <a:ext cx="42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6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2889972" y="5166731"/>
            <a:ext cx="42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7</a:t>
            </a:r>
            <a:endParaRPr lang="zh-CN" altLang="en-US" dirty="0"/>
          </a:p>
        </p:txBody>
      </p:sp>
      <p:sp>
        <p:nvSpPr>
          <p:cNvPr id="85" name="矩形 84"/>
          <p:cNvSpPr/>
          <p:nvPr/>
        </p:nvSpPr>
        <p:spPr>
          <a:xfrm>
            <a:off x="2857336" y="3643763"/>
            <a:ext cx="42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8</a:t>
            </a:r>
            <a:endParaRPr lang="zh-CN" altLang="en-US" dirty="0"/>
          </a:p>
        </p:txBody>
      </p:sp>
      <p:sp>
        <p:nvSpPr>
          <p:cNvPr id="87" name="Text Box 12"/>
          <p:cNvSpPr txBox="1">
            <a:spLocks noChangeArrowheads="1"/>
          </p:cNvSpPr>
          <p:nvPr/>
        </p:nvSpPr>
        <p:spPr bwMode="auto">
          <a:xfrm>
            <a:off x="1336076" y="5851785"/>
            <a:ext cx="72070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zh-CN" i="1" dirty="0" smtClean="0">
                <a:latin typeface="Times New Roman" panose="02020603050405020304" pitchFamily="18" charset="0"/>
              </a:rPr>
              <a:t>P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12</a:t>
            </a:r>
            <a:r>
              <a:rPr lang="en-US" altLang="zh-CN" i="1" baseline="-25000" dirty="0" smtClean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3</a:t>
            </a:r>
            <a:r>
              <a:rPr lang="en-US" altLang="zh-CN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3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4</a:t>
            </a:r>
            <a:r>
              <a:rPr lang="en-US" altLang="zh-CN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4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5</a:t>
            </a:r>
            <a:r>
              <a:rPr lang="en-US" altLang="zh-CN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6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7</a:t>
            </a:r>
            <a:r>
              <a:rPr lang="en-US" altLang="zh-CN" i="1" baseline="-25000" dirty="0" smtClean="0">
                <a:latin typeface="Times New Roman" panose="02020603050405020304" pitchFamily="18" charset="0"/>
              </a:rPr>
              <a:t>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7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8</a:t>
            </a:r>
            <a:r>
              <a:rPr lang="en-US" altLang="zh-CN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9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10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4</a:t>
            </a:r>
            <a:r>
              <a:rPr lang="en-US" altLang="zh-CN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11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6</a:t>
            </a:r>
            <a:r>
              <a:rPr lang="en-US" altLang="zh-CN" i="1" baseline="-25000" dirty="0" smtClean="0">
                <a:latin typeface="Times New Roman" panose="02020603050405020304" pitchFamily="18" charset="0"/>
              </a:rPr>
              <a:t>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12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8</a:t>
            </a:r>
            <a:r>
              <a:rPr lang="en-US" altLang="zh-CN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8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1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98760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>
                <a:latin typeface="Times New Roman" panose="02020603050405020304" pitchFamily="18" charset="0"/>
              </a:rPr>
              <a:t>实例</a:t>
            </a:r>
          </a:p>
        </p:txBody>
      </p:sp>
      <p:sp>
        <p:nvSpPr>
          <p:cNvPr id="16388" name="Text Box 12"/>
          <p:cNvSpPr txBox="1">
            <a:spLocks noChangeArrowheads="1"/>
          </p:cNvSpPr>
          <p:nvPr/>
        </p:nvSpPr>
        <p:spPr bwMode="auto">
          <a:xfrm>
            <a:off x="468313" y="1143000"/>
            <a:ext cx="4248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一笔画出一条欧拉回路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grpSp>
        <p:nvGrpSpPr>
          <p:cNvPr id="16389" name="组合 96"/>
          <p:cNvGrpSpPr>
            <a:grpSpLocks/>
          </p:cNvGrpSpPr>
          <p:nvPr/>
        </p:nvGrpSpPr>
        <p:grpSpPr bwMode="auto">
          <a:xfrm>
            <a:off x="1187450" y="2276475"/>
            <a:ext cx="6480175" cy="2447925"/>
            <a:chOff x="1475656" y="2348880"/>
            <a:chExt cx="6480720" cy="2448272"/>
          </a:xfrm>
        </p:grpSpPr>
        <p:sp>
          <p:nvSpPr>
            <p:cNvPr id="30" name="椭圆 29"/>
            <p:cNvSpPr/>
            <p:nvPr/>
          </p:nvSpPr>
          <p:spPr>
            <a:xfrm>
              <a:off x="2915640" y="2348880"/>
              <a:ext cx="144474" cy="144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2915640" y="4652670"/>
              <a:ext cx="144474" cy="14448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1475656" y="3428533"/>
              <a:ext cx="144475" cy="144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4284180" y="3428533"/>
              <a:ext cx="144474" cy="144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cxnSp>
          <p:nvCxnSpPr>
            <p:cNvPr id="35" name="直接连接符 34"/>
            <p:cNvCxnSpPr>
              <a:stCxn id="30" idx="3"/>
              <a:endCxn id="32" idx="7"/>
            </p:cNvCxnSpPr>
            <p:nvPr/>
          </p:nvCxnSpPr>
          <p:spPr>
            <a:xfrm rot="5400000">
              <a:off x="1777278" y="2291761"/>
              <a:ext cx="979626" cy="13383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2" idx="5"/>
              <a:endCxn id="31" idx="1"/>
            </p:cNvCxnSpPr>
            <p:nvPr/>
          </p:nvCxnSpPr>
          <p:spPr>
            <a:xfrm rot="16200000" flipH="1">
              <a:off x="1705830" y="3444450"/>
              <a:ext cx="1122522" cy="13383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endCxn id="60" idx="1"/>
            </p:cNvCxnSpPr>
            <p:nvPr/>
          </p:nvCxnSpPr>
          <p:spPr>
            <a:xfrm>
              <a:off x="2987083" y="2471135"/>
              <a:ext cx="741425" cy="5461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61" idx="3"/>
            </p:cNvCxnSpPr>
            <p:nvPr/>
          </p:nvCxnSpPr>
          <p:spPr>
            <a:xfrm rot="5400000">
              <a:off x="3048189" y="3994579"/>
              <a:ext cx="619213" cy="7414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椭圆 43"/>
            <p:cNvSpPr/>
            <p:nvPr/>
          </p:nvSpPr>
          <p:spPr>
            <a:xfrm>
              <a:off x="4571541" y="2348880"/>
              <a:ext cx="144475" cy="144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4571541" y="4652670"/>
              <a:ext cx="144475" cy="14448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131558" y="3428533"/>
              <a:ext cx="144474" cy="144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cxnSp>
          <p:nvCxnSpPr>
            <p:cNvPr id="48" name="直接连接符 47"/>
            <p:cNvCxnSpPr>
              <a:stCxn id="44" idx="3"/>
              <a:endCxn id="60" idx="7"/>
            </p:cNvCxnSpPr>
            <p:nvPr/>
          </p:nvCxnSpPr>
          <p:spPr>
            <a:xfrm rot="5400000">
              <a:off x="3938854" y="2362398"/>
              <a:ext cx="546177" cy="76365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61" idx="5"/>
              <a:endCxn id="45" idx="1"/>
            </p:cNvCxnSpPr>
            <p:nvPr/>
          </p:nvCxnSpPr>
          <p:spPr>
            <a:xfrm rot="16200000" flipH="1">
              <a:off x="3902336" y="3983466"/>
              <a:ext cx="619213" cy="76365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4716017" y="2450494"/>
              <a:ext cx="812868" cy="6192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rot="5400000">
              <a:off x="4777914" y="3901700"/>
              <a:ext cx="689073" cy="8128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椭圆 51"/>
            <p:cNvSpPr/>
            <p:nvPr/>
          </p:nvSpPr>
          <p:spPr>
            <a:xfrm>
              <a:off x="6444949" y="2348880"/>
              <a:ext cx="142887" cy="144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6444949" y="4652670"/>
              <a:ext cx="142887" cy="14448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7811902" y="3428533"/>
              <a:ext cx="144474" cy="144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cxnSp>
          <p:nvCxnSpPr>
            <p:cNvPr id="56" name="直接连接符 55"/>
            <p:cNvCxnSpPr/>
            <p:nvPr/>
          </p:nvCxnSpPr>
          <p:spPr>
            <a:xfrm rot="5400000">
              <a:off x="5738435" y="2342553"/>
              <a:ext cx="619213" cy="8350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stCxn id="88" idx="5"/>
              <a:endCxn id="53" idx="2"/>
            </p:cNvCxnSpPr>
            <p:nvPr/>
          </p:nvCxnSpPr>
          <p:spPr>
            <a:xfrm rot="16200000" flipH="1">
              <a:off x="5702711" y="3983467"/>
              <a:ext cx="670020" cy="8144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endCxn id="55" idx="1"/>
            </p:cNvCxnSpPr>
            <p:nvPr/>
          </p:nvCxnSpPr>
          <p:spPr>
            <a:xfrm>
              <a:off x="6516393" y="2471135"/>
              <a:ext cx="1317736" cy="97962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stCxn id="55" idx="3"/>
            </p:cNvCxnSpPr>
            <p:nvPr/>
          </p:nvCxnSpPr>
          <p:spPr>
            <a:xfrm rot="5400000">
              <a:off x="6614000" y="3454769"/>
              <a:ext cx="1122522" cy="13177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椭圆 59"/>
            <p:cNvSpPr/>
            <p:nvPr/>
          </p:nvSpPr>
          <p:spPr>
            <a:xfrm>
              <a:off x="3707869" y="2996672"/>
              <a:ext cx="144475" cy="144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3707869" y="3933430"/>
              <a:ext cx="144475" cy="14289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cxnSp>
          <p:nvCxnSpPr>
            <p:cNvPr id="73" name="直接连接符 72"/>
            <p:cNvCxnSpPr>
              <a:stCxn id="60" idx="3"/>
              <a:endCxn id="46" idx="7"/>
            </p:cNvCxnSpPr>
            <p:nvPr/>
          </p:nvCxnSpPr>
          <p:spPr>
            <a:xfrm rot="5400000">
              <a:off x="3326828" y="3049080"/>
              <a:ext cx="330247" cy="4731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>
              <a:stCxn id="60" idx="5"/>
            </p:cNvCxnSpPr>
            <p:nvPr/>
          </p:nvCxnSpPr>
          <p:spPr>
            <a:xfrm rot="16200000" flipH="1">
              <a:off x="3892024" y="3058607"/>
              <a:ext cx="350888" cy="4747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>
              <a:endCxn id="61" idx="1"/>
            </p:cNvCxnSpPr>
            <p:nvPr/>
          </p:nvCxnSpPr>
          <p:spPr>
            <a:xfrm>
              <a:off x="3233167" y="3573017"/>
              <a:ext cx="495342" cy="3810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>
              <a:endCxn id="61" idx="7"/>
            </p:cNvCxnSpPr>
            <p:nvPr/>
          </p:nvCxnSpPr>
          <p:spPr>
            <a:xfrm rot="10800000" flipV="1">
              <a:off x="3830117" y="3573017"/>
              <a:ext cx="474702" cy="3810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椭圆 84"/>
            <p:cNvSpPr/>
            <p:nvPr/>
          </p:nvSpPr>
          <p:spPr>
            <a:xfrm>
              <a:off x="6084557" y="3428533"/>
              <a:ext cx="142887" cy="144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4931935" y="3428533"/>
              <a:ext cx="144474" cy="144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5508245" y="2996672"/>
              <a:ext cx="144475" cy="144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5508245" y="3933430"/>
              <a:ext cx="144475" cy="14289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cxnSp>
          <p:nvCxnSpPr>
            <p:cNvPr id="89" name="直接连接符 88"/>
            <p:cNvCxnSpPr>
              <a:stCxn id="87" idx="3"/>
              <a:endCxn id="86" idx="7"/>
            </p:cNvCxnSpPr>
            <p:nvPr/>
          </p:nvCxnSpPr>
          <p:spPr>
            <a:xfrm rot="5400000">
              <a:off x="5126410" y="3048286"/>
              <a:ext cx="330247" cy="4747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>
              <a:stCxn id="87" idx="5"/>
            </p:cNvCxnSpPr>
            <p:nvPr/>
          </p:nvCxnSpPr>
          <p:spPr>
            <a:xfrm rot="16200000" flipH="1">
              <a:off x="5692400" y="3058607"/>
              <a:ext cx="350888" cy="4747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>
              <a:endCxn id="88" idx="1"/>
            </p:cNvCxnSpPr>
            <p:nvPr/>
          </p:nvCxnSpPr>
          <p:spPr>
            <a:xfrm>
              <a:off x="5033543" y="3573017"/>
              <a:ext cx="495342" cy="3810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>
              <a:endCxn id="88" idx="7"/>
            </p:cNvCxnSpPr>
            <p:nvPr/>
          </p:nvCxnSpPr>
          <p:spPr>
            <a:xfrm rot="10800000" flipV="1">
              <a:off x="5630493" y="3573017"/>
              <a:ext cx="474702" cy="3810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椭圆 98"/>
          <p:cNvSpPr/>
          <p:nvPr/>
        </p:nvSpPr>
        <p:spPr>
          <a:xfrm>
            <a:off x="2627313" y="2276475"/>
            <a:ext cx="144462" cy="14446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>
            <a:off x="2627313" y="4581525"/>
            <a:ext cx="144462" cy="14287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1" name="椭圆 100"/>
          <p:cNvSpPr/>
          <p:nvPr/>
        </p:nvSpPr>
        <p:spPr>
          <a:xfrm>
            <a:off x="1187450" y="3357563"/>
            <a:ext cx="144463" cy="14287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2" name="椭圆 101"/>
          <p:cNvSpPr/>
          <p:nvPr/>
        </p:nvSpPr>
        <p:spPr>
          <a:xfrm>
            <a:off x="3995738" y="3357563"/>
            <a:ext cx="144462" cy="14287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103" name="直接连接符 102"/>
          <p:cNvCxnSpPr/>
          <p:nvPr/>
        </p:nvCxnSpPr>
        <p:spPr>
          <a:xfrm rot="5400000">
            <a:off x="1491457" y="2169318"/>
            <a:ext cx="977900" cy="13382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 rot="16200000" flipH="1">
            <a:off x="1419225" y="3321050"/>
            <a:ext cx="1122363" cy="13382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>
            <a:off x="2700338" y="2349500"/>
            <a:ext cx="741362" cy="5461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 rot="5400000">
            <a:off x="2762250" y="3871913"/>
            <a:ext cx="617538" cy="7413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椭圆 106"/>
          <p:cNvSpPr/>
          <p:nvPr/>
        </p:nvSpPr>
        <p:spPr>
          <a:xfrm>
            <a:off x="4284663" y="2276475"/>
            <a:ext cx="142875" cy="14446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>
            <a:off x="4284663" y="4581525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9" name="椭圆 108"/>
          <p:cNvSpPr/>
          <p:nvPr/>
        </p:nvSpPr>
        <p:spPr>
          <a:xfrm>
            <a:off x="2843213" y="3357563"/>
            <a:ext cx="144462" cy="14287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110" name="直接连接符 109"/>
          <p:cNvCxnSpPr/>
          <p:nvPr/>
        </p:nvCxnSpPr>
        <p:spPr>
          <a:xfrm rot="5400000">
            <a:off x="3651250" y="2241550"/>
            <a:ext cx="546100" cy="762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 rot="16200000" flipH="1">
            <a:off x="3615531" y="3861594"/>
            <a:ext cx="617538" cy="762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>
            <a:off x="4427538" y="2327275"/>
            <a:ext cx="814387" cy="6191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 rot="5400000">
            <a:off x="4489451" y="3778250"/>
            <a:ext cx="690562" cy="8143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椭圆 113"/>
          <p:cNvSpPr/>
          <p:nvPr/>
        </p:nvSpPr>
        <p:spPr>
          <a:xfrm>
            <a:off x="6156325" y="2276475"/>
            <a:ext cx="144463" cy="14446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15" name="椭圆 114"/>
          <p:cNvSpPr/>
          <p:nvPr/>
        </p:nvSpPr>
        <p:spPr>
          <a:xfrm>
            <a:off x="6156325" y="4581525"/>
            <a:ext cx="144463" cy="14287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16" name="椭圆 115"/>
          <p:cNvSpPr/>
          <p:nvPr/>
        </p:nvSpPr>
        <p:spPr>
          <a:xfrm>
            <a:off x="7524750" y="3357563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117" name="直接连接符 116"/>
          <p:cNvCxnSpPr/>
          <p:nvPr/>
        </p:nvCxnSpPr>
        <p:spPr>
          <a:xfrm rot="5400000">
            <a:off x="5450681" y="2220119"/>
            <a:ext cx="619125" cy="8334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rot="16200000" flipH="1">
            <a:off x="5415756" y="3861594"/>
            <a:ext cx="668338" cy="812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>
            <a:off x="6250623" y="2369820"/>
            <a:ext cx="1317625" cy="9779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 rot="5400000">
            <a:off x="6355874" y="3405029"/>
            <a:ext cx="1122363" cy="13176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椭圆 120"/>
          <p:cNvSpPr/>
          <p:nvPr/>
        </p:nvSpPr>
        <p:spPr>
          <a:xfrm>
            <a:off x="3419475" y="2924175"/>
            <a:ext cx="144463" cy="14446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>
            <a:off x="3419475" y="3860800"/>
            <a:ext cx="144463" cy="14446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123" name="直接连接符 122"/>
          <p:cNvCxnSpPr/>
          <p:nvPr/>
        </p:nvCxnSpPr>
        <p:spPr>
          <a:xfrm rot="5400000">
            <a:off x="3039269" y="2924969"/>
            <a:ext cx="330200" cy="4746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 rot="16200000" flipH="1">
            <a:off x="3604419" y="2941161"/>
            <a:ext cx="350838" cy="4730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2946400" y="3449638"/>
            <a:ext cx="495300" cy="381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 rot="10800000" flipV="1">
            <a:off x="3543300" y="3449638"/>
            <a:ext cx="473075" cy="381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椭圆 126"/>
          <p:cNvSpPr/>
          <p:nvPr/>
        </p:nvSpPr>
        <p:spPr>
          <a:xfrm>
            <a:off x="5795963" y="3357563"/>
            <a:ext cx="144462" cy="14287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28" name="椭圆 127"/>
          <p:cNvSpPr/>
          <p:nvPr/>
        </p:nvSpPr>
        <p:spPr>
          <a:xfrm>
            <a:off x="4643438" y="3357563"/>
            <a:ext cx="144462" cy="14287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29" name="椭圆 128"/>
          <p:cNvSpPr/>
          <p:nvPr/>
        </p:nvSpPr>
        <p:spPr>
          <a:xfrm>
            <a:off x="5219700" y="2924175"/>
            <a:ext cx="144463" cy="14446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30" name="椭圆 129"/>
          <p:cNvSpPr/>
          <p:nvPr/>
        </p:nvSpPr>
        <p:spPr>
          <a:xfrm>
            <a:off x="5219700" y="3860800"/>
            <a:ext cx="144463" cy="14446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131" name="直接连接符 130"/>
          <p:cNvCxnSpPr/>
          <p:nvPr/>
        </p:nvCxnSpPr>
        <p:spPr>
          <a:xfrm rot="5400000">
            <a:off x="4839494" y="2924969"/>
            <a:ext cx="330200" cy="4746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 rot="16200000" flipH="1">
            <a:off x="5404644" y="2936081"/>
            <a:ext cx="350838" cy="4730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>
            <a:off x="4746625" y="3449638"/>
            <a:ext cx="495300" cy="381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 rot="10800000" flipV="1">
            <a:off x="5343525" y="3449638"/>
            <a:ext cx="473075" cy="381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9A001B-FA13-4A38-9E4B-F7F11BB0E2E2}" type="slidenum">
              <a:rPr lang="en-US" altLang="zh-CN" smtClean="0"/>
              <a:pPr>
                <a:defRPr/>
              </a:pPr>
              <a:t>12</a:t>
            </a:fld>
            <a:r>
              <a:rPr lang="en-US" altLang="zh-CN" smtClean="0"/>
              <a:t>/60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>
                <a:latin typeface="Times New Roman" panose="02020603050405020304" pitchFamily="18" charset="0"/>
              </a:rPr>
              <a:t>实例</a:t>
            </a:r>
          </a:p>
        </p:txBody>
      </p:sp>
      <p:sp>
        <p:nvSpPr>
          <p:cNvPr id="18436" name="Text Box 12"/>
          <p:cNvSpPr txBox="1">
            <a:spLocks noChangeArrowheads="1"/>
          </p:cNvSpPr>
          <p:nvPr/>
        </p:nvSpPr>
        <p:spPr bwMode="auto">
          <a:xfrm>
            <a:off x="468313" y="1143000"/>
            <a:ext cx="779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一笔画出一条欧拉回路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grpSp>
        <p:nvGrpSpPr>
          <p:cNvPr id="18437" name="组合 73"/>
          <p:cNvGrpSpPr>
            <a:grpSpLocks/>
          </p:cNvGrpSpPr>
          <p:nvPr/>
        </p:nvGrpSpPr>
        <p:grpSpPr bwMode="auto">
          <a:xfrm>
            <a:off x="2124075" y="1916113"/>
            <a:ext cx="4248150" cy="4249737"/>
            <a:chOff x="1475656" y="2276872"/>
            <a:chExt cx="4248472" cy="4248472"/>
          </a:xfrm>
        </p:grpSpPr>
        <p:sp>
          <p:nvSpPr>
            <p:cNvPr id="26" name="椭圆 25"/>
            <p:cNvSpPr/>
            <p:nvPr/>
          </p:nvSpPr>
          <p:spPr>
            <a:xfrm>
              <a:off x="1475656" y="2276872"/>
              <a:ext cx="144474" cy="1444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2844185" y="2276872"/>
              <a:ext cx="142886" cy="1444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4212713" y="2276872"/>
              <a:ext cx="142886" cy="1444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5579655" y="2276872"/>
              <a:ext cx="144473" cy="1444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cxnSp>
          <p:nvCxnSpPr>
            <p:cNvPr id="31" name="直接连接符 30"/>
            <p:cNvCxnSpPr>
              <a:stCxn id="26" idx="6"/>
              <a:endCxn id="27" idx="2"/>
            </p:cNvCxnSpPr>
            <p:nvPr/>
          </p:nvCxnSpPr>
          <p:spPr>
            <a:xfrm>
              <a:off x="1620130" y="2348288"/>
              <a:ext cx="1224055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2987071" y="2348288"/>
              <a:ext cx="1225643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4355599" y="2348288"/>
              <a:ext cx="1224056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33"/>
            <p:cNvSpPr/>
            <p:nvPr/>
          </p:nvSpPr>
          <p:spPr>
            <a:xfrm>
              <a:off x="1475656" y="3644890"/>
              <a:ext cx="144474" cy="1444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2844185" y="3644890"/>
              <a:ext cx="142886" cy="1444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4212713" y="3644890"/>
              <a:ext cx="142886" cy="1444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5579655" y="3644890"/>
              <a:ext cx="144473" cy="1444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cxnSp>
          <p:nvCxnSpPr>
            <p:cNvPr id="38" name="直接连接符 37"/>
            <p:cNvCxnSpPr>
              <a:stCxn id="34" idx="6"/>
              <a:endCxn id="35" idx="2"/>
            </p:cNvCxnSpPr>
            <p:nvPr/>
          </p:nvCxnSpPr>
          <p:spPr>
            <a:xfrm>
              <a:off x="1620130" y="3716305"/>
              <a:ext cx="1224055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2987071" y="3716305"/>
              <a:ext cx="1225643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4355599" y="3716305"/>
              <a:ext cx="1224056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椭圆 40"/>
            <p:cNvSpPr/>
            <p:nvPr/>
          </p:nvSpPr>
          <p:spPr>
            <a:xfrm>
              <a:off x="1475656" y="5012907"/>
              <a:ext cx="144474" cy="1444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2844185" y="5012907"/>
              <a:ext cx="142886" cy="1444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4212713" y="5012907"/>
              <a:ext cx="142886" cy="1444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5579655" y="5012907"/>
              <a:ext cx="144473" cy="1444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cxnSp>
          <p:nvCxnSpPr>
            <p:cNvPr id="45" name="直接连接符 44"/>
            <p:cNvCxnSpPr>
              <a:stCxn id="41" idx="6"/>
              <a:endCxn id="42" idx="2"/>
            </p:cNvCxnSpPr>
            <p:nvPr/>
          </p:nvCxnSpPr>
          <p:spPr>
            <a:xfrm>
              <a:off x="1620130" y="5085911"/>
              <a:ext cx="1224055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2987071" y="5085911"/>
              <a:ext cx="1225643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4355599" y="5085911"/>
              <a:ext cx="1224056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椭圆 47"/>
            <p:cNvSpPr/>
            <p:nvPr/>
          </p:nvSpPr>
          <p:spPr>
            <a:xfrm>
              <a:off x="1475656" y="6380925"/>
              <a:ext cx="144474" cy="1444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2844185" y="6380925"/>
              <a:ext cx="142886" cy="1444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4212713" y="6380925"/>
              <a:ext cx="142886" cy="1444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5579655" y="6380925"/>
              <a:ext cx="144473" cy="1444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cxnSp>
          <p:nvCxnSpPr>
            <p:cNvPr id="52" name="直接连接符 51"/>
            <p:cNvCxnSpPr>
              <a:stCxn id="48" idx="6"/>
              <a:endCxn id="49" idx="2"/>
            </p:cNvCxnSpPr>
            <p:nvPr/>
          </p:nvCxnSpPr>
          <p:spPr>
            <a:xfrm>
              <a:off x="1620130" y="6453928"/>
              <a:ext cx="1224055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2987071" y="6453928"/>
              <a:ext cx="1225643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4355599" y="6453928"/>
              <a:ext cx="1224056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26" idx="4"/>
              <a:endCxn id="34" idx="0"/>
            </p:cNvCxnSpPr>
            <p:nvPr/>
          </p:nvCxnSpPr>
          <p:spPr>
            <a:xfrm rot="5400000">
              <a:off x="935301" y="3033090"/>
              <a:ext cx="1225185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rot="5400000">
              <a:off x="936094" y="4400314"/>
              <a:ext cx="1223599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rot="5400000">
              <a:off x="936094" y="5768332"/>
              <a:ext cx="1223599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rot="5400000">
              <a:off x="2303034" y="3032297"/>
              <a:ext cx="1223599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rot="5400000">
              <a:off x="2302241" y="4399521"/>
              <a:ext cx="1225185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rot="5400000">
              <a:off x="2302241" y="5767538"/>
              <a:ext cx="1225185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rot="5400000">
              <a:off x="3669976" y="3032297"/>
              <a:ext cx="1223599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rot="5400000">
              <a:off x="3670770" y="4399521"/>
              <a:ext cx="1225185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rot="5400000">
              <a:off x="3670770" y="5767538"/>
              <a:ext cx="1225185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rot="5400000">
              <a:off x="5038505" y="3032297"/>
              <a:ext cx="1223599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rot="5400000">
              <a:off x="5039299" y="4399521"/>
              <a:ext cx="1225185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 rot="5400000">
              <a:off x="5039299" y="5767538"/>
              <a:ext cx="1225185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>
              <a:stCxn id="34" idx="7"/>
              <a:endCxn id="27" idx="3"/>
            </p:cNvCxnSpPr>
            <p:nvPr/>
          </p:nvCxnSpPr>
          <p:spPr>
            <a:xfrm rot="5400000" flipH="1" flipV="1">
              <a:off x="1598140" y="2398836"/>
              <a:ext cx="1266448" cy="12669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rot="5400000" flipH="1" flipV="1">
              <a:off x="4313764" y="5157884"/>
              <a:ext cx="1266448" cy="126533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28" idx="5"/>
              <a:endCxn id="37" idx="1"/>
            </p:cNvCxnSpPr>
            <p:nvPr/>
          </p:nvCxnSpPr>
          <p:spPr>
            <a:xfrm rot="16200000" flipH="1">
              <a:off x="4335197" y="2398836"/>
              <a:ext cx="1266448" cy="12669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 rot="16200000" flipH="1">
              <a:off x="1619572" y="5157884"/>
              <a:ext cx="1266448" cy="12653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椭圆 75"/>
          <p:cNvSpPr/>
          <p:nvPr/>
        </p:nvSpPr>
        <p:spPr>
          <a:xfrm>
            <a:off x="2124075" y="1916113"/>
            <a:ext cx="144463" cy="14446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3492500" y="1916113"/>
            <a:ext cx="142875" cy="14446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4859338" y="1916113"/>
            <a:ext cx="144462" cy="14446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6227763" y="1916113"/>
            <a:ext cx="144462" cy="14446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80" name="直接连接符 79"/>
          <p:cNvCxnSpPr>
            <a:stCxn id="76" idx="6"/>
            <a:endCxn id="77" idx="2"/>
          </p:cNvCxnSpPr>
          <p:nvPr/>
        </p:nvCxnSpPr>
        <p:spPr>
          <a:xfrm>
            <a:off x="2268538" y="1989138"/>
            <a:ext cx="1223962" cy="15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3635375" y="1989138"/>
            <a:ext cx="1223963" cy="15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>
            <a:off x="5003800" y="1989138"/>
            <a:ext cx="1223963" cy="15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椭圆 82"/>
          <p:cNvSpPr/>
          <p:nvPr/>
        </p:nvSpPr>
        <p:spPr>
          <a:xfrm>
            <a:off x="2124075" y="3284538"/>
            <a:ext cx="144463" cy="14446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>
            <a:off x="3492500" y="3284538"/>
            <a:ext cx="142875" cy="14446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>
            <a:off x="4859338" y="3284538"/>
            <a:ext cx="144462" cy="14446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>
            <a:off x="6227763" y="3284538"/>
            <a:ext cx="144462" cy="14446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87" name="直接连接符 86"/>
          <p:cNvCxnSpPr>
            <a:stCxn id="83" idx="6"/>
            <a:endCxn id="84" idx="2"/>
          </p:cNvCxnSpPr>
          <p:nvPr/>
        </p:nvCxnSpPr>
        <p:spPr>
          <a:xfrm>
            <a:off x="2268538" y="3357563"/>
            <a:ext cx="1223962" cy="15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3635375" y="3357563"/>
            <a:ext cx="1223963" cy="15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5003800" y="3357563"/>
            <a:ext cx="1223963" cy="15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/>
          <p:cNvSpPr/>
          <p:nvPr/>
        </p:nvSpPr>
        <p:spPr>
          <a:xfrm>
            <a:off x="2124075" y="4652963"/>
            <a:ext cx="144463" cy="14446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91" name="椭圆 90"/>
          <p:cNvSpPr/>
          <p:nvPr/>
        </p:nvSpPr>
        <p:spPr>
          <a:xfrm>
            <a:off x="3492500" y="4652963"/>
            <a:ext cx="142875" cy="14446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>
            <a:off x="4859338" y="4652963"/>
            <a:ext cx="144462" cy="14446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>
            <a:off x="6227763" y="4652963"/>
            <a:ext cx="144462" cy="14446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94" name="直接连接符 93"/>
          <p:cNvCxnSpPr>
            <a:stCxn id="90" idx="6"/>
            <a:endCxn id="91" idx="2"/>
          </p:cNvCxnSpPr>
          <p:nvPr/>
        </p:nvCxnSpPr>
        <p:spPr>
          <a:xfrm>
            <a:off x="2268538" y="4724400"/>
            <a:ext cx="122396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3635375" y="4724400"/>
            <a:ext cx="1223963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>
            <a:off x="5003800" y="4724400"/>
            <a:ext cx="1223963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椭圆 96"/>
          <p:cNvSpPr/>
          <p:nvPr/>
        </p:nvSpPr>
        <p:spPr>
          <a:xfrm>
            <a:off x="2124075" y="6021388"/>
            <a:ext cx="144463" cy="14446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>
            <a:off x="3492500" y="6021388"/>
            <a:ext cx="142875" cy="14446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>
            <a:off x="4859338" y="6021388"/>
            <a:ext cx="144462" cy="14446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>
            <a:off x="6227763" y="6021388"/>
            <a:ext cx="144462" cy="14446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101" name="直接连接符 100"/>
          <p:cNvCxnSpPr>
            <a:stCxn id="97" idx="6"/>
            <a:endCxn id="98" idx="2"/>
          </p:cNvCxnSpPr>
          <p:nvPr/>
        </p:nvCxnSpPr>
        <p:spPr>
          <a:xfrm>
            <a:off x="2268538" y="6092825"/>
            <a:ext cx="122396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3635375" y="6092825"/>
            <a:ext cx="1223963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>
            <a:off x="5003800" y="6092825"/>
            <a:ext cx="1223963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76" idx="4"/>
            <a:endCxn id="83" idx="0"/>
          </p:cNvCxnSpPr>
          <p:nvPr/>
        </p:nvCxnSpPr>
        <p:spPr>
          <a:xfrm rot="5400000">
            <a:off x="1584326" y="2673350"/>
            <a:ext cx="1223962" cy="15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 rot="5400000">
            <a:off x="1584325" y="4040188"/>
            <a:ext cx="1223963" cy="15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 rot="5400000">
            <a:off x="1584325" y="5408613"/>
            <a:ext cx="1223963" cy="15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 rot="5400000">
            <a:off x="2949575" y="2671763"/>
            <a:ext cx="1223963" cy="15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 rot="5400000">
            <a:off x="2950369" y="4039394"/>
            <a:ext cx="1225550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 rot="5400000">
            <a:off x="2951163" y="5407025"/>
            <a:ext cx="122396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 rot="5400000">
            <a:off x="4318000" y="2671763"/>
            <a:ext cx="1223963" cy="15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 rot="5400000">
            <a:off x="4318794" y="4039394"/>
            <a:ext cx="1225550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 rot="5400000">
            <a:off x="4319588" y="5407025"/>
            <a:ext cx="122396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 rot="5400000">
            <a:off x="5686425" y="2671763"/>
            <a:ext cx="1223963" cy="15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 rot="5400000">
            <a:off x="5687219" y="4039394"/>
            <a:ext cx="1225550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rot="5400000">
            <a:off x="5688013" y="5407025"/>
            <a:ext cx="122396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rot="5400000" flipH="1" flipV="1">
            <a:off x="2297907" y="1988344"/>
            <a:ext cx="1265237" cy="12668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 rot="5400000" flipH="1" flipV="1">
            <a:off x="4961731" y="4798219"/>
            <a:ext cx="1266825" cy="12652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78" idx="5"/>
            <a:endCxn id="86" idx="1"/>
          </p:cNvCxnSpPr>
          <p:nvPr/>
        </p:nvCxnSpPr>
        <p:spPr>
          <a:xfrm rot="16200000" flipH="1">
            <a:off x="4983163" y="2039938"/>
            <a:ext cx="1266825" cy="12668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 rot="16200000" flipH="1">
            <a:off x="2267744" y="4798219"/>
            <a:ext cx="1266825" cy="12652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9A001B-FA13-4A38-9E4B-F7F11BB0E2E2}" type="slidenum">
              <a:rPr lang="en-US" altLang="zh-CN" smtClean="0"/>
              <a:pPr>
                <a:defRPr/>
              </a:pPr>
              <a:t>13</a:t>
            </a:fld>
            <a:r>
              <a:rPr lang="en-US" altLang="zh-CN" smtClean="0"/>
              <a:t>/60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smtClean="0">
                <a:solidFill>
                  <a:schemeClr val="tx1"/>
                </a:solidFill>
                <a:latin typeface="Times New Roman" panose="02020603050405020304" pitchFamily="18" charset="0"/>
              </a:rPr>
              <a:t>13.2</a:t>
            </a:r>
            <a:r>
              <a:rPr lang="en-US" altLang="zh-CN" smtClean="0">
                <a:solidFill>
                  <a:schemeClr val="tx1"/>
                </a:solidFill>
                <a:latin typeface="华文中宋" panose="02010600040101010101" pitchFamily="2" charset="-122"/>
              </a:rPr>
              <a:t> </a:t>
            </a:r>
            <a:r>
              <a:rPr lang="zh-CN" altLang="en-US" smtClean="0">
                <a:solidFill>
                  <a:schemeClr val="tx1"/>
                </a:solidFill>
                <a:latin typeface="华文中宋" panose="02010600040101010101" pitchFamily="2" charset="-122"/>
              </a:rPr>
              <a:t>哈密顿图</a:t>
            </a:r>
          </a:p>
        </p:txBody>
      </p:sp>
      <p:sp>
        <p:nvSpPr>
          <p:cNvPr id="20484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11188" y="1196975"/>
            <a:ext cx="8229600" cy="576263"/>
          </a:xfrm>
        </p:spPr>
        <p:txBody>
          <a:bodyPr/>
          <a:lstStyle/>
          <a:p>
            <a:pPr eaLnBrk="1" hangingPunct="1"/>
            <a:r>
              <a:rPr lang="zh-CN" altLang="en-US" smtClean="0"/>
              <a:t>历史背景：哈密顿周游世界问题      </a:t>
            </a:r>
          </a:p>
        </p:txBody>
      </p:sp>
      <p:grpSp>
        <p:nvGrpSpPr>
          <p:cNvPr id="20485" name="Group 12"/>
          <p:cNvGrpSpPr>
            <a:grpSpLocks/>
          </p:cNvGrpSpPr>
          <p:nvPr/>
        </p:nvGrpSpPr>
        <p:grpSpPr bwMode="auto">
          <a:xfrm>
            <a:off x="1258888" y="2205038"/>
            <a:ext cx="6626225" cy="3265487"/>
            <a:chOff x="839" y="1389"/>
            <a:chExt cx="4174" cy="2057"/>
          </a:xfrm>
        </p:grpSpPr>
        <p:pic>
          <p:nvPicPr>
            <p:cNvPr id="20486" name="Picture 10" descr="15-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" y="1389"/>
              <a:ext cx="4174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87" name="Text Box 11"/>
            <p:cNvSpPr txBox="1">
              <a:spLocks noChangeArrowheads="1"/>
            </p:cNvSpPr>
            <p:nvPr/>
          </p:nvSpPr>
          <p:spPr bwMode="auto">
            <a:xfrm>
              <a:off x="1202" y="3158"/>
              <a:ext cx="34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/>
                <a:t>     </a:t>
              </a:r>
              <a:r>
                <a:rPr lang="en-US" altLang="zh-CN">
                  <a:latin typeface="Times New Roman" panose="02020603050405020304" pitchFamily="18" charset="0"/>
                </a:rPr>
                <a:t>(1)                                                 (2)  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9A001B-FA13-4A38-9E4B-F7F11BB0E2E2}" type="slidenum">
              <a:rPr lang="en-US" altLang="zh-CN" smtClean="0"/>
              <a:pPr>
                <a:defRPr/>
              </a:pPr>
              <a:t>14</a:t>
            </a:fld>
            <a:r>
              <a:rPr lang="en-US" altLang="zh-CN" smtClean="0"/>
              <a:t>/60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/>
              <a:t>哈密顿图与半哈密顿图</a:t>
            </a:r>
          </a:p>
        </p:txBody>
      </p:sp>
      <p:sp>
        <p:nvSpPr>
          <p:cNvPr id="22532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22320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13.2 </a:t>
            </a:r>
            <a:r>
              <a:rPr lang="zh-CN" altLang="en-US" dirty="0" smtClean="0">
                <a:latin typeface="Times New Roman" panose="02020603050405020304" pitchFamily="18" charset="0"/>
              </a:rPr>
              <a:t>经过图中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所有顶点</a:t>
            </a:r>
            <a:r>
              <a:rPr lang="zh-CN" altLang="en-US" dirty="0" smtClean="0">
                <a:latin typeface="Times New Roman" panose="02020603050405020304" pitchFamily="18" charset="0"/>
              </a:rPr>
              <a:t>一次且仅一次的通路称作</a:t>
            </a:r>
            <a:r>
              <a:rPr lang="zh-CN" altLang="en-US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哈密顿</a:t>
            </a:r>
            <a:endParaRPr lang="en-US" altLang="zh-CN" dirty="0" smtClean="0">
              <a:solidFill>
                <a:srgbClr val="A5002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通路</a:t>
            </a:r>
            <a:r>
              <a:rPr lang="en-US" altLang="zh-CN" dirty="0" smtClean="0">
                <a:latin typeface="Times New Roman" panose="02020603050405020304" pitchFamily="18" charset="0"/>
              </a:rPr>
              <a:t>. </a:t>
            </a:r>
            <a:r>
              <a:rPr lang="zh-CN" altLang="en-US" dirty="0" smtClean="0">
                <a:latin typeface="Times New Roman" panose="02020603050405020304" pitchFamily="18" charset="0"/>
              </a:rPr>
              <a:t>经过图中所有顶点一次且仅一次的回路称作</a:t>
            </a:r>
            <a:r>
              <a:rPr lang="zh-CN" altLang="en-US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哈密顿回</a:t>
            </a:r>
            <a:endParaRPr lang="en-US" altLang="zh-CN" dirty="0" smtClean="0">
              <a:solidFill>
                <a:srgbClr val="A5002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路</a:t>
            </a:r>
            <a:r>
              <a:rPr lang="en-US" altLang="zh-CN" dirty="0" smtClean="0">
                <a:latin typeface="Times New Roman" panose="02020603050405020304" pitchFamily="18" charset="0"/>
              </a:rPr>
              <a:t>. </a:t>
            </a:r>
            <a:r>
              <a:rPr lang="zh-CN" altLang="en-US" dirty="0" smtClean="0">
                <a:latin typeface="Times New Roman" panose="02020603050405020304" pitchFamily="18" charset="0"/>
              </a:rPr>
              <a:t>具有哈密顿回路的图称作</a:t>
            </a:r>
            <a:r>
              <a:rPr lang="zh-CN" altLang="en-US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哈密顿图</a:t>
            </a:r>
            <a:r>
              <a:rPr lang="en-US" altLang="zh-CN" dirty="0" smtClean="0">
                <a:latin typeface="Times New Roman" panose="02020603050405020304" pitchFamily="18" charset="0"/>
              </a:rPr>
              <a:t>. </a:t>
            </a:r>
            <a:r>
              <a:rPr lang="zh-CN" altLang="en-US" dirty="0" smtClean="0">
                <a:latin typeface="Times New Roman" panose="02020603050405020304" pitchFamily="18" charset="0"/>
              </a:rPr>
              <a:t>具有哈密顿通路且无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latin typeface="Times New Roman" panose="02020603050405020304" pitchFamily="18" charset="0"/>
              </a:rPr>
              <a:t>哈密顿回路的图称作</a:t>
            </a:r>
            <a:r>
              <a:rPr lang="zh-CN" altLang="en-US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半哈密顿图</a:t>
            </a:r>
            <a:r>
              <a:rPr lang="en-US" altLang="zh-CN" dirty="0" smtClean="0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zh-CN" altLang="en-US" dirty="0" smtClean="0">
                <a:latin typeface="Times New Roman" panose="02020603050405020304" pitchFamily="18" charset="0"/>
              </a:rPr>
              <a:t>规定</a:t>
            </a:r>
            <a:r>
              <a:rPr lang="en-US" altLang="zh-CN" dirty="0" smtClean="0">
                <a:latin typeface="Times New Roman" panose="02020603050405020304" pitchFamily="18" charset="0"/>
              </a:rPr>
              <a:t>: </a:t>
            </a:r>
            <a:r>
              <a:rPr lang="zh-CN" altLang="en-US" dirty="0" smtClean="0"/>
              <a:t>平凡图是哈密顿图</a:t>
            </a:r>
            <a:r>
              <a:rPr lang="en-US" altLang="zh-CN" dirty="0" smtClean="0"/>
              <a:t>.</a:t>
            </a: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971550" y="5373688"/>
            <a:ext cx="1512888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  <a:defRPr/>
            </a:pPr>
            <a:r>
              <a:rPr lang="zh-CN" altLang="en-US" b="1" kern="0" dirty="0">
                <a:latin typeface="Times New Roman" pitchFamily="18" charset="0"/>
                <a:ea typeface="+mn-ea"/>
              </a:rPr>
              <a:t>哈密顿图</a:t>
            </a:r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5076825" y="5373688"/>
            <a:ext cx="1870075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  <a:defRPr/>
            </a:pPr>
            <a:r>
              <a:rPr lang="zh-CN" altLang="en-US" b="1" kern="0" dirty="0">
                <a:latin typeface="Times New Roman" pitchFamily="18" charset="0"/>
                <a:ea typeface="+mn-ea"/>
              </a:rPr>
              <a:t>半哈密顿图</a:t>
            </a:r>
          </a:p>
        </p:txBody>
      </p:sp>
      <p:sp>
        <p:nvSpPr>
          <p:cNvPr id="8" name="Rectangle 9"/>
          <p:cNvSpPr txBox="1">
            <a:spLocks noChangeArrowheads="1"/>
          </p:cNvSpPr>
          <p:nvPr/>
        </p:nvSpPr>
        <p:spPr bwMode="auto">
          <a:xfrm>
            <a:off x="3132138" y="5373688"/>
            <a:ext cx="15113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  <a:defRPr/>
            </a:pPr>
            <a:r>
              <a:rPr lang="zh-CN" altLang="en-US" b="1" kern="0" dirty="0">
                <a:latin typeface="Times New Roman" pitchFamily="18" charset="0"/>
                <a:ea typeface="+mn-ea"/>
              </a:rPr>
              <a:t>哈密顿图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396875" y="3573463"/>
            <a:ext cx="8207375" cy="1779587"/>
            <a:chOff x="396181" y="3573016"/>
            <a:chExt cx="8207871" cy="1779588"/>
          </a:xfrm>
        </p:grpSpPr>
        <p:pic>
          <p:nvPicPr>
            <p:cNvPr id="22538" name="Picture 10" descr="15-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00" b="13440"/>
            <a:stretch>
              <a:fillRect/>
            </a:stretch>
          </p:blipFill>
          <p:spPr bwMode="auto">
            <a:xfrm>
              <a:off x="539552" y="3573016"/>
              <a:ext cx="8064500" cy="1779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9"/>
            <p:cNvSpPr txBox="1">
              <a:spLocks noChangeArrowheads="1"/>
            </p:cNvSpPr>
            <p:nvPr/>
          </p:nvSpPr>
          <p:spPr bwMode="auto">
            <a:xfrm>
              <a:off x="396181" y="3573016"/>
              <a:ext cx="574710" cy="504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eaLnBrk="1" hangingPunct="1">
                <a:spcBef>
                  <a:spcPct val="20000"/>
                </a:spcBef>
                <a:buClr>
                  <a:srgbClr val="69B3F1"/>
                </a:buClr>
                <a:buFont typeface="Wingdings" pitchFamily="2" charset="2"/>
                <a:buNone/>
                <a:defRPr/>
              </a:pPr>
              <a:r>
                <a:rPr lang="zh-CN" altLang="en-US" b="1" kern="0" dirty="0">
                  <a:solidFill>
                    <a:srgbClr val="C00000"/>
                  </a:solidFill>
                  <a:latin typeface="Times New Roman" pitchFamily="18" charset="0"/>
                  <a:ea typeface="+mn-ea"/>
                </a:rPr>
                <a:t>例</a:t>
              </a:r>
            </a:p>
          </p:txBody>
        </p:sp>
      </p:grpSp>
      <p:sp>
        <p:nvSpPr>
          <p:cNvPr id="10" name="Rectangle 9"/>
          <p:cNvSpPr txBox="1">
            <a:spLocks noChangeArrowheads="1"/>
          </p:cNvSpPr>
          <p:nvPr/>
        </p:nvSpPr>
        <p:spPr bwMode="auto">
          <a:xfrm>
            <a:off x="7381875" y="5373688"/>
            <a:ext cx="935038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  <a:defRPr/>
            </a:pPr>
            <a:r>
              <a:rPr lang="zh-CN" altLang="en-US" b="1" kern="0" dirty="0">
                <a:latin typeface="Times New Roman" pitchFamily="18" charset="0"/>
                <a:ea typeface="+mn-ea"/>
              </a:rPr>
              <a:t>不是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9A001B-FA13-4A38-9E4B-F7F11BB0E2E2}" type="slidenum">
              <a:rPr lang="en-US" altLang="zh-CN" smtClean="0"/>
              <a:pPr>
                <a:defRPr/>
              </a:pPr>
              <a:t>15</a:t>
            </a:fld>
            <a:r>
              <a:rPr lang="en-US" altLang="zh-CN" dirty="0" smtClean="0"/>
              <a:t>/60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</a:rPr>
              <a:t>无向哈密顿图的一个必要条件</a:t>
            </a:r>
          </a:p>
        </p:txBody>
      </p:sp>
      <p:sp>
        <p:nvSpPr>
          <p:cNvPr id="2458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23850" y="1125538"/>
            <a:ext cx="8229600" cy="936625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13.2</a:t>
            </a:r>
            <a:r>
              <a:rPr lang="en-US" altLang="zh-CN" dirty="0" smtClean="0">
                <a:latin typeface="Times New Roman" panose="02020603050405020304" pitchFamily="18" charset="0"/>
              </a:rPr>
              <a:t>  </a:t>
            </a:r>
            <a:r>
              <a:rPr lang="zh-CN" altLang="en-US" dirty="0" smtClean="0">
                <a:latin typeface="Times New Roman" panose="02020603050405020304" pitchFamily="18" charset="0"/>
              </a:rPr>
              <a:t>设无向图</a:t>
            </a:r>
            <a:r>
              <a:rPr lang="en-US" altLang="zh-CN" i="1" dirty="0" smtClean="0">
                <a:latin typeface="Times New Roman" panose="02020603050405020304" pitchFamily="18" charset="0"/>
              </a:rPr>
              <a:t>G</a:t>
            </a:r>
            <a:r>
              <a:rPr lang="en-US" altLang="zh-CN" dirty="0" smtClean="0">
                <a:latin typeface="Times New Roman" panose="02020603050405020304" pitchFamily="18" charset="0"/>
              </a:rPr>
              <a:t>=&lt;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</a:rPr>
              <a:t>,</a:t>
            </a:r>
            <a:r>
              <a:rPr lang="en-US" altLang="zh-CN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dirty="0" smtClean="0">
                <a:latin typeface="Times New Roman" panose="02020603050405020304" pitchFamily="18" charset="0"/>
              </a:rPr>
              <a:t>&gt;</a:t>
            </a:r>
            <a:r>
              <a:rPr lang="zh-CN" altLang="en-US" dirty="0" smtClean="0">
                <a:latin typeface="Times New Roman" panose="02020603050405020304" pitchFamily="18" charset="0"/>
              </a:rPr>
              <a:t>是哈密顿图，对于任意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zh-CN" altLang="en-US" dirty="0" smtClean="0">
                <a:latin typeface="Times New Roman" panose="02020603050405020304" pitchFamily="18" charset="0"/>
              </a:rPr>
              <a:t>且</a:t>
            </a:r>
          </a:p>
          <a:p>
            <a:pPr eaLnBrk="1" hangingPunct="1"/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</a:t>
            </a:r>
            <a:r>
              <a:rPr lang="zh-CN" altLang="en-US" dirty="0" smtClean="0">
                <a:latin typeface="Times New Roman" panose="02020603050405020304" pitchFamily="18" charset="0"/>
              </a:rPr>
              <a:t>，均有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p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</a:rPr>
              <a:t>G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) 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dirty="0" smtClean="0">
                <a:latin typeface="Times New Roman" panose="02020603050405020304" pitchFamily="18" charset="0"/>
              </a:rPr>
              <a:t> |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|</a:t>
            </a:r>
          </a:p>
        </p:txBody>
      </p:sp>
      <p:sp>
        <p:nvSpPr>
          <p:cNvPr id="24581" name="Rectangle 9"/>
          <p:cNvSpPr>
            <a:spLocks noChangeArrowheads="1"/>
          </p:cNvSpPr>
          <p:nvPr/>
        </p:nvSpPr>
        <p:spPr bwMode="auto">
          <a:xfrm>
            <a:off x="323850" y="2205038"/>
            <a:ext cx="792003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证  设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zh-CN" altLang="en-US">
                <a:latin typeface="Times New Roman" panose="02020603050405020304" pitchFamily="18" charset="0"/>
              </a:rPr>
              <a:t>为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中一条哈密顿回路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(1) 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>
                <a:latin typeface="Times New Roman" panose="02020603050405020304" pitchFamily="18" charset="0"/>
              </a:rPr>
              <a:t> |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|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(2) 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>
                <a:latin typeface="Times New Roman" panose="02020603050405020304" pitchFamily="18" charset="0"/>
              </a:rPr>
              <a:t> |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|     </a:t>
            </a:r>
            <a:r>
              <a:rPr lang="zh-CN" altLang="en-US">
                <a:latin typeface="Times New Roman" panose="02020603050405020304" pitchFamily="18" charset="0"/>
              </a:rPr>
              <a:t>（因为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24582" name="Rectangle 10"/>
          <p:cNvSpPr>
            <a:spLocks noChangeArrowheads="1"/>
          </p:cNvSpPr>
          <p:nvPr/>
        </p:nvSpPr>
        <p:spPr bwMode="auto">
          <a:xfrm>
            <a:off x="323850" y="3573463"/>
            <a:ext cx="7920038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推论  </a:t>
            </a:r>
            <a:r>
              <a:rPr lang="zh-CN" altLang="en-US" dirty="0">
                <a:latin typeface="Times New Roman" panose="02020603050405020304" pitchFamily="18" charset="0"/>
              </a:rPr>
              <a:t>设无向图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=&lt;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</a:rPr>
              <a:t>是半哈密顿图，对于任意的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且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</a:t>
            </a:r>
            <a:r>
              <a:rPr lang="zh-CN" altLang="en-US" dirty="0">
                <a:latin typeface="Times New Roman" panose="02020603050405020304" pitchFamily="18" charset="0"/>
              </a:rPr>
              <a:t>均有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               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dirty="0">
                <a:latin typeface="Times New Roman" panose="02020603050405020304" pitchFamily="18" charset="0"/>
              </a:rPr>
              <a:t> |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|+1</a:t>
            </a:r>
          </a:p>
        </p:txBody>
      </p:sp>
      <p:sp>
        <p:nvSpPr>
          <p:cNvPr id="24583" name="Rectangle 11"/>
          <p:cNvSpPr>
            <a:spLocks noChangeArrowheads="1"/>
          </p:cNvSpPr>
          <p:nvPr/>
        </p:nvSpPr>
        <p:spPr bwMode="auto">
          <a:xfrm>
            <a:off x="323850" y="5013325"/>
            <a:ext cx="7920038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证  设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 </a:t>
            </a:r>
            <a:r>
              <a:rPr lang="zh-CN" altLang="en-US" dirty="0">
                <a:latin typeface="Times New Roman" panose="02020603050405020304" pitchFamily="18" charset="0"/>
              </a:rPr>
              <a:t>为从</a:t>
            </a:r>
            <a:r>
              <a:rPr lang="en-US" altLang="zh-CN" i="1" dirty="0">
                <a:latin typeface="Times New Roman" panose="02020603050405020304" pitchFamily="18" charset="0"/>
              </a:rPr>
              <a:t>u</a:t>
            </a:r>
            <a:r>
              <a:rPr lang="zh-CN" altLang="en-US" dirty="0">
                <a:latin typeface="Times New Roman" panose="02020603050405020304" pitchFamily="18" charset="0"/>
              </a:rPr>
              <a:t>到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的哈密顿通路，令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dirty="0">
                <a:latin typeface="Times New Roman" panose="02020603050405020304" pitchFamily="18" charset="0"/>
              </a:rPr>
              <a:t> =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u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，则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dirty="0">
                <a:latin typeface="Times New Roman" panose="02020603050405020304" pitchFamily="18" charset="0"/>
              </a:rPr>
              <a:t>为哈密顿图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于是  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            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) =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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u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))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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)+1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dirty="0">
                <a:latin typeface="Times New Roman" panose="02020603050405020304" pitchFamily="18" charset="0"/>
              </a:rPr>
              <a:t> |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|+1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9A001B-FA13-4A38-9E4B-F7F11BB0E2E2}" type="slidenum">
              <a:rPr lang="en-US" altLang="zh-CN" smtClean="0"/>
              <a:pPr>
                <a:defRPr/>
              </a:pPr>
              <a:t>16</a:t>
            </a:fld>
            <a:r>
              <a:rPr lang="en-US" altLang="zh-CN" smtClean="0"/>
              <a:t>/60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>
                <a:latin typeface="Times New Roman" panose="02020603050405020304" pitchFamily="18" charset="0"/>
              </a:rPr>
              <a:t>例题</a:t>
            </a:r>
          </a:p>
        </p:txBody>
      </p:sp>
      <p:pic>
        <p:nvPicPr>
          <p:cNvPr id="26628" name="Picture 6" descr="DSCN21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1" t="5440" r="1875" b="21822"/>
          <a:stretch>
            <a:fillRect/>
          </a:stretch>
        </p:blipFill>
        <p:spPr bwMode="auto">
          <a:xfrm>
            <a:off x="611188" y="1628775"/>
            <a:ext cx="7848600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1"/>
          <p:cNvSpPr txBox="1">
            <a:spLocks noChangeArrowheads="1"/>
          </p:cNvSpPr>
          <p:nvPr/>
        </p:nvSpPr>
        <p:spPr bwMode="auto">
          <a:xfrm>
            <a:off x="457200" y="1125538"/>
            <a:ext cx="8229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rgbClr val="69B3F1"/>
              </a:buClr>
              <a:buFont typeface="Wingdings" pitchFamily="2" charset="2"/>
              <a:buNone/>
              <a:defRPr/>
            </a:pPr>
            <a:r>
              <a:rPr lang="zh-CN" altLang="en-US" b="1" kern="0" dirty="0">
                <a:solidFill>
                  <a:srgbClr val="A50021"/>
                </a:solidFill>
                <a:latin typeface="Times New Roman" pitchFamily="18" charset="0"/>
                <a:ea typeface="+mn-ea"/>
              </a:rPr>
              <a:t>例</a:t>
            </a:r>
            <a:r>
              <a:rPr lang="en-US" altLang="zh-CN" b="1" kern="0" dirty="0">
                <a:solidFill>
                  <a:srgbClr val="A50021"/>
                </a:solidFill>
                <a:latin typeface="Times New Roman" pitchFamily="18" charset="0"/>
                <a:ea typeface="+mn-ea"/>
              </a:rPr>
              <a:t>  </a:t>
            </a:r>
            <a:r>
              <a:rPr lang="zh-CN" altLang="en-US" b="1" kern="0" dirty="0">
                <a:latin typeface="Times New Roman" pitchFamily="18" charset="0"/>
                <a:ea typeface="+mn-ea"/>
              </a:rPr>
              <a:t>判断下面的图是不是哈密顿图</a:t>
            </a:r>
            <a:r>
              <a:rPr lang="en-US" altLang="zh-CN" b="1" kern="0" dirty="0">
                <a:latin typeface="Times New Roman" pitchFamily="18" charset="0"/>
                <a:ea typeface="+mn-ea"/>
              </a:rPr>
              <a:t>, </a:t>
            </a:r>
            <a:r>
              <a:rPr lang="zh-CN" altLang="en-US" b="1" kern="0" dirty="0">
                <a:latin typeface="Times New Roman" pitchFamily="18" charset="0"/>
                <a:ea typeface="+mn-ea"/>
              </a:rPr>
              <a:t>是不是半哈密顿图</a:t>
            </a:r>
            <a:r>
              <a:rPr lang="en-US" altLang="zh-CN" b="1" kern="0" dirty="0">
                <a:latin typeface="Times New Roman" pitchFamily="18" charset="0"/>
                <a:ea typeface="+mn-ea"/>
              </a:rPr>
              <a:t>.</a:t>
            </a:r>
          </a:p>
        </p:txBody>
      </p:sp>
      <p:sp>
        <p:nvSpPr>
          <p:cNvPr id="9" name="Rectangle 11"/>
          <p:cNvSpPr txBox="1">
            <a:spLocks noChangeArrowheads="1"/>
          </p:cNvSpPr>
          <p:nvPr/>
        </p:nvSpPr>
        <p:spPr bwMode="auto">
          <a:xfrm>
            <a:off x="457200" y="4581525"/>
            <a:ext cx="82296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解  </a:t>
            </a:r>
            <a:r>
              <a:rPr lang="en-US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(a)</a:t>
            </a:r>
            <a:r>
              <a:rPr lang="zh-CN" altLang="en-US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取</a:t>
            </a:r>
            <a:r>
              <a:rPr lang="en-US" b="1" i="1" dirty="0">
                <a:latin typeface="Times New Roman" pitchFamily="18" charset="0"/>
                <a:ea typeface="宋体" charset="-122"/>
                <a:cs typeface="Times New Roman" pitchFamily="18" charset="0"/>
              </a:rPr>
              <a:t>V</a:t>
            </a:r>
            <a:r>
              <a:rPr lang="en-US" b="1" baseline="-25000" dirty="0">
                <a:latin typeface="Times New Roman" pitchFamily="18" charset="0"/>
                <a:ea typeface="宋体" charset="-122"/>
                <a:cs typeface="Times New Roman" pitchFamily="18" charset="0"/>
              </a:rPr>
              <a:t>1</a:t>
            </a:r>
            <a:r>
              <a:rPr lang="en-US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={</a:t>
            </a:r>
            <a:r>
              <a:rPr lang="en-US" b="1" i="1" dirty="0" err="1">
                <a:latin typeface="Times New Roman" pitchFamily="18" charset="0"/>
                <a:ea typeface="宋体" charset="-122"/>
                <a:cs typeface="Times New Roman" pitchFamily="18" charset="0"/>
              </a:rPr>
              <a:t>a</a:t>
            </a:r>
            <a:r>
              <a:rPr lang="en-US" b="1" dirty="0" err="1">
                <a:latin typeface="Times New Roman" pitchFamily="18" charset="0"/>
                <a:ea typeface="宋体" charset="-122"/>
                <a:cs typeface="Times New Roman" pitchFamily="18" charset="0"/>
              </a:rPr>
              <a:t>,</a:t>
            </a:r>
            <a:r>
              <a:rPr lang="en-US" b="1" i="1" dirty="0" err="1">
                <a:latin typeface="Times New Roman" pitchFamily="18" charset="0"/>
                <a:ea typeface="宋体" charset="-122"/>
                <a:cs typeface="Times New Roman" pitchFamily="18" charset="0"/>
              </a:rPr>
              <a:t>f</a:t>
            </a:r>
            <a:r>
              <a:rPr lang="en-US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}, </a:t>
            </a:r>
            <a:r>
              <a:rPr lang="en-US" b="1" i="1" dirty="0">
                <a:latin typeface="Times New Roman" pitchFamily="18" charset="0"/>
                <a:ea typeface="宋体" charset="-122"/>
                <a:cs typeface="Times New Roman" pitchFamily="18" charset="0"/>
              </a:rPr>
              <a:t>p</a:t>
            </a:r>
            <a:r>
              <a:rPr lang="en-US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(</a:t>
            </a:r>
            <a:r>
              <a:rPr lang="en-US" b="1" i="1" dirty="0">
                <a:latin typeface="Times New Roman" pitchFamily="18" charset="0"/>
                <a:ea typeface="宋体" charset="-122"/>
                <a:cs typeface="Times New Roman" pitchFamily="18" charset="0"/>
              </a:rPr>
              <a:t>G</a:t>
            </a:r>
            <a:r>
              <a:rPr lang="en-US" b="1" dirty="0">
                <a:latin typeface="Times New Roman" pitchFamily="18" charset="0"/>
                <a:ea typeface="宋体" charset="-122"/>
                <a:cs typeface="Times New Roman" pitchFamily="18" charset="0"/>
                <a:sym typeface="Symbol"/>
              </a:rPr>
              <a:t></a:t>
            </a:r>
            <a:r>
              <a:rPr lang="en-US" b="1" i="1" dirty="0">
                <a:latin typeface="Times New Roman" pitchFamily="18" charset="0"/>
                <a:ea typeface="宋体" charset="-122"/>
                <a:cs typeface="Times New Roman" pitchFamily="18" charset="0"/>
              </a:rPr>
              <a:t>V</a:t>
            </a:r>
            <a:r>
              <a:rPr lang="en-US" b="1" baseline="-25000" dirty="0">
                <a:latin typeface="Times New Roman" pitchFamily="18" charset="0"/>
                <a:ea typeface="宋体" charset="-122"/>
                <a:cs typeface="Times New Roman" pitchFamily="18" charset="0"/>
              </a:rPr>
              <a:t>1</a:t>
            </a:r>
            <a:r>
              <a:rPr lang="en-US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)=|{</a:t>
            </a:r>
            <a:r>
              <a:rPr lang="en-US" b="1" i="1" dirty="0" err="1">
                <a:latin typeface="Times New Roman" pitchFamily="18" charset="0"/>
                <a:ea typeface="宋体" charset="-122"/>
                <a:cs typeface="Times New Roman" pitchFamily="18" charset="0"/>
              </a:rPr>
              <a:t>b</a:t>
            </a:r>
            <a:r>
              <a:rPr lang="en-US" b="1" dirty="0" err="1">
                <a:latin typeface="Times New Roman" pitchFamily="18" charset="0"/>
                <a:ea typeface="宋体" charset="-122"/>
                <a:cs typeface="Times New Roman" pitchFamily="18" charset="0"/>
              </a:rPr>
              <a:t>,</a:t>
            </a:r>
            <a:r>
              <a:rPr lang="en-US" b="1" i="1" dirty="0" err="1">
                <a:latin typeface="Times New Roman" pitchFamily="18" charset="0"/>
                <a:ea typeface="宋体" charset="-122"/>
                <a:cs typeface="Times New Roman" pitchFamily="18" charset="0"/>
              </a:rPr>
              <a:t>c</a:t>
            </a:r>
            <a:r>
              <a:rPr lang="en-US" b="1" dirty="0" err="1">
                <a:latin typeface="Times New Roman" pitchFamily="18" charset="0"/>
                <a:ea typeface="宋体" charset="-122"/>
                <a:cs typeface="Times New Roman" pitchFamily="18" charset="0"/>
              </a:rPr>
              <a:t>,</a:t>
            </a:r>
            <a:r>
              <a:rPr lang="en-US" b="1" i="1" dirty="0" err="1">
                <a:latin typeface="Times New Roman" pitchFamily="18" charset="0"/>
                <a:ea typeface="宋体" charset="-122"/>
                <a:cs typeface="Times New Roman" pitchFamily="18" charset="0"/>
              </a:rPr>
              <a:t>d</a:t>
            </a:r>
            <a:r>
              <a:rPr lang="en-US" b="1" dirty="0" err="1">
                <a:latin typeface="Times New Roman" pitchFamily="18" charset="0"/>
                <a:ea typeface="宋体" charset="-122"/>
                <a:cs typeface="Times New Roman" pitchFamily="18" charset="0"/>
              </a:rPr>
              <a:t>,</a:t>
            </a:r>
            <a:r>
              <a:rPr lang="en-US" b="1" i="1" dirty="0" err="1">
                <a:latin typeface="Times New Roman" pitchFamily="18" charset="0"/>
                <a:ea typeface="宋体" charset="-122"/>
                <a:cs typeface="Times New Roman" pitchFamily="18" charset="0"/>
              </a:rPr>
              <a:t>e</a:t>
            </a:r>
            <a:r>
              <a:rPr lang="en-US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}|=4&gt;|</a:t>
            </a:r>
            <a:r>
              <a:rPr lang="en-US" b="1" i="1" dirty="0">
                <a:latin typeface="Times New Roman" pitchFamily="18" charset="0"/>
                <a:ea typeface="宋体" charset="-122"/>
                <a:cs typeface="Times New Roman" pitchFamily="18" charset="0"/>
              </a:rPr>
              <a:t>V</a:t>
            </a:r>
            <a:r>
              <a:rPr lang="en-US" b="1" baseline="-25000" dirty="0">
                <a:latin typeface="Times New Roman" pitchFamily="18" charset="0"/>
                <a:ea typeface="宋体" charset="-122"/>
                <a:cs typeface="Times New Roman" pitchFamily="18" charset="0"/>
              </a:rPr>
              <a:t>1</a:t>
            </a:r>
            <a:r>
              <a:rPr lang="en-US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|=2, </a:t>
            </a:r>
            <a:r>
              <a:rPr lang="zh-CN" altLang="en-US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不是哈密顿图，也不是半哈密顿图．</a:t>
            </a:r>
            <a:endParaRPr lang="en-US" altLang="zh-CN" b="1" kern="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0" name="Rectangle 11"/>
          <p:cNvSpPr txBox="1">
            <a:spLocks noChangeArrowheads="1"/>
          </p:cNvSpPr>
          <p:nvPr/>
        </p:nvSpPr>
        <p:spPr bwMode="auto">
          <a:xfrm>
            <a:off x="468313" y="5373688"/>
            <a:ext cx="8229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取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},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)=| {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}|=6&gt;|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|=5,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不是哈密顿图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而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baegjckhfid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是一条哈密顿通路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是半哈密顿图．</a:t>
            </a:r>
          </a:p>
        </p:txBody>
      </p:sp>
      <p:sp>
        <p:nvSpPr>
          <p:cNvPr id="11" name="Rectangle 11"/>
          <p:cNvSpPr txBox="1">
            <a:spLocks noChangeArrowheads="1"/>
          </p:cNvSpPr>
          <p:nvPr/>
        </p:nvSpPr>
        <p:spPr bwMode="auto">
          <a:xfrm>
            <a:off x="457200" y="6092825"/>
            <a:ext cx="6779096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(c) </a:t>
            </a:r>
            <a:r>
              <a:rPr lang="en-US" b="1" i="1" dirty="0" err="1">
                <a:latin typeface="Times New Roman" pitchFamily="18" charset="0"/>
                <a:ea typeface="宋体" charset="-122"/>
                <a:cs typeface="Times New Roman" pitchFamily="18" charset="0"/>
              </a:rPr>
              <a:t>abcdgihjefa</a:t>
            </a:r>
            <a:r>
              <a:rPr lang="zh-CN" altLang="en-US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是一条哈密顿回路，是哈密顿图．</a:t>
            </a:r>
            <a:endParaRPr lang="en-US" altLang="zh-CN" b="1" kern="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9A001B-FA13-4A38-9E4B-F7F11BB0E2E2}" type="slidenum">
              <a:rPr lang="en-US" altLang="zh-CN" smtClean="0"/>
              <a:pPr>
                <a:defRPr/>
              </a:pPr>
              <a:t>17</a:t>
            </a:fld>
            <a:r>
              <a:rPr lang="en-US" altLang="zh-CN" smtClean="0"/>
              <a:t>/60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>
                <a:latin typeface="Times New Roman" panose="02020603050405020304" pitchFamily="18" charset="0"/>
              </a:rPr>
              <a:t>例题</a:t>
            </a:r>
          </a:p>
        </p:txBody>
      </p:sp>
      <p:sp>
        <p:nvSpPr>
          <p:cNvPr id="28676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10795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smtClean="0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mtClean="0">
                <a:solidFill>
                  <a:srgbClr val="A50021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mtClean="0">
                <a:latin typeface="Times New Roman" panose="02020603050405020304" pitchFamily="18" charset="0"/>
              </a:rPr>
              <a:t>设</a:t>
            </a:r>
            <a:r>
              <a:rPr lang="en-US" altLang="zh-CN" i="1" smtClean="0">
                <a:latin typeface="Times New Roman" panose="02020603050405020304" pitchFamily="18" charset="0"/>
              </a:rPr>
              <a:t>G</a:t>
            </a:r>
            <a:r>
              <a:rPr lang="zh-CN" altLang="en-US" smtClean="0">
                <a:latin typeface="Times New Roman" panose="02020603050405020304" pitchFamily="18" charset="0"/>
              </a:rPr>
              <a:t>为</a:t>
            </a:r>
            <a:r>
              <a:rPr lang="en-US" altLang="zh-CN" i="1" smtClean="0">
                <a:latin typeface="Times New Roman" panose="02020603050405020304" pitchFamily="18" charset="0"/>
              </a:rPr>
              <a:t>n</a:t>
            </a:r>
            <a:r>
              <a:rPr lang="zh-CN" altLang="en-US" smtClean="0">
                <a:latin typeface="Times New Roman" panose="02020603050405020304" pitchFamily="18" charset="0"/>
              </a:rPr>
              <a:t>阶无向连通简单图，若</a:t>
            </a:r>
            <a:r>
              <a:rPr lang="en-US" altLang="zh-CN" i="1" smtClean="0">
                <a:latin typeface="Times New Roman" panose="02020603050405020304" pitchFamily="18" charset="0"/>
              </a:rPr>
              <a:t>G</a:t>
            </a:r>
            <a:r>
              <a:rPr lang="zh-CN" altLang="en-US" smtClean="0">
                <a:latin typeface="Times New Roman" panose="02020603050405020304" pitchFamily="18" charset="0"/>
              </a:rPr>
              <a:t>中有割点或桥，则</a:t>
            </a:r>
            <a:r>
              <a:rPr lang="en-US" altLang="zh-CN" i="1" smtClean="0">
                <a:latin typeface="Times New Roman" panose="02020603050405020304" pitchFamily="18" charset="0"/>
              </a:rPr>
              <a:t>G</a:t>
            </a:r>
            <a:r>
              <a:rPr lang="zh-CN" altLang="en-US" smtClean="0">
                <a:latin typeface="Times New Roman" panose="02020603050405020304" pitchFamily="18" charset="0"/>
              </a:rPr>
              <a:t>不</a:t>
            </a:r>
            <a:endParaRPr lang="en-US" altLang="zh-CN" smtClean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mtClean="0">
                <a:latin typeface="Times New Roman" panose="02020603050405020304" pitchFamily="18" charset="0"/>
              </a:rPr>
              <a:t>是哈密顿图</a:t>
            </a:r>
            <a:r>
              <a:rPr lang="en-US" altLang="zh-CN" smtClean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446088" y="2205038"/>
            <a:ext cx="8229600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  <a:defRPr/>
            </a:pPr>
            <a:r>
              <a:rPr lang="zh-CN" altLang="en-US" b="1" kern="0" dirty="0">
                <a:latin typeface="Times New Roman" pitchFamily="18" charset="0"/>
                <a:ea typeface="+mn-ea"/>
              </a:rPr>
              <a:t>证  设</a:t>
            </a:r>
            <a:r>
              <a:rPr lang="en-US" altLang="zh-CN" b="1" i="1" kern="0" dirty="0">
                <a:latin typeface="Times New Roman" pitchFamily="18" charset="0"/>
                <a:ea typeface="+mn-ea"/>
              </a:rPr>
              <a:t>v</a:t>
            </a:r>
            <a:r>
              <a:rPr lang="zh-CN" altLang="en-US" b="1" kern="0" dirty="0">
                <a:latin typeface="Times New Roman" pitchFamily="18" charset="0"/>
                <a:ea typeface="+mn-ea"/>
              </a:rPr>
              <a:t>为割点，则 </a:t>
            </a:r>
            <a:r>
              <a:rPr lang="en-US" altLang="zh-CN" b="1" i="1" kern="0" dirty="0">
                <a:latin typeface="Times New Roman" pitchFamily="18" charset="0"/>
                <a:ea typeface="+mn-ea"/>
              </a:rPr>
              <a:t>p</a:t>
            </a:r>
            <a:r>
              <a:rPr lang="en-US" altLang="zh-CN" b="1" kern="0" dirty="0">
                <a:latin typeface="Times New Roman" pitchFamily="18" charset="0"/>
                <a:ea typeface="+mn-ea"/>
              </a:rPr>
              <a:t>(</a:t>
            </a:r>
            <a:r>
              <a:rPr lang="en-US" altLang="zh-CN" b="1" i="1" kern="0" dirty="0" err="1">
                <a:latin typeface="Times New Roman" pitchFamily="18" charset="0"/>
                <a:ea typeface="+mn-ea"/>
              </a:rPr>
              <a:t>G</a:t>
            </a:r>
            <a:r>
              <a:rPr lang="en-US" altLang="zh-CN" b="1" kern="0" dirty="0" err="1">
                <a:latin typeface="Times New Roman" pitchFamily="18" charset="0"/>
                <a:ea typeface="+mn-ea"/>
                <a:sym typeface="Symbol" pitchFamily="18" charset="2"/>
              </a:rPr>
              <a:t></a:t>
            </a:r>
            <a:r>
              <a:rPr lang="en-US" altLang="zh-CN" b="1" i="1" kern="0" dirty="0" err="1">
                <a:latin typeface="Times New Roman" pitchFamily="18" charset="0"/>
                <a:ea typeface="+mn-ea"/>
              </a:rPr>
              <a:t>v</a:t>
            </a:r>
            <a:r>
              <a:rPr lang="en-US" altLang="zh-CN" b="1" kern="0" dirty="0">
                <a:latin typeface="Times New Roman" pitchFamily="18" charset="0"/>
                <a:ea typeface="+mn-ea"/>
              </a:rPr>
              <a:t>) </a:t>
            </a:r>
            <a:r>
              <a:rPr lang="en-US" altLang="zh-CN" b="1" kern="0" dirty="0">
                <a:latin typeface="Times New Roman" pitchFamily="18" charset="0"/>
                <a:ea typeface="+mn-ea"/>
                <a:sym typeface="Symbol" pitchFamily="18" charset="2"/>
              </a:rPr>
              <a:t></a:t>
            </a:r>
            <a:r>
              <a:rPr lang="en-US" altLang="zh-CN" b="1" kern="0" dirty="0">
                <a:latin typeface="Times New Roman" pitchFamily="18" charset="0"/>
                <a:ea typeface="+mn-ea"/>
              </a:rPr>
              <a:t> 2&gt;|{</a:t>
            </a:r>
            <a:r>
              <a:rPr lang="en-US" altLang="zh-CN" b="1" i="1" kern="0" dirty="0">
                <a:latin typeface="Times New Roman" pitchFamily="18" charset="0"/>
                <a:ea typeface="+mn-ea"/>
              </a:rPr>
              <a:t>v</a:t>
            </a:r>
            <a:r>
              <a:rPr lang="en-US" altLang="zh-CN" b="1" kern="0" dirty="0">
                <a:latin typeface="Times New Roman" pitchFamily="18" charset="0"/>
                <a:ea typeface="+mn-ea"/>
              </a:rPr>
              <a:t>}|=1.</a:t>
            </a:r>
            <a:endParaRPr lang="en-US" altLang="zh-CN" b="1" i="1" kern="0" dirty="0">
              <a:latin typeface="Times New Roman" pitchFamily="18" charset="0"/>
              <a:ea typeface="+mn-ea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  <a:defRPr/>
            </a:pPr>
            <a:r>
              <a:rPr lang="en-US" altLang="zh-CN" b="1" i="1" kern="0" dirty="0">
                <a:latin typeface="Times New Roman" pitchFamily="18" charset="0"/>
                <a:ea typeface="+mn-ea"/>
              </a:rPr>
              <a:t>      K</a:t>
            </a:r>
            <a:r>
              <a:rPr lang="en-US" altLang="zh-CN" b="1" kern="0" baseline="-25000" dirty="0">
                <a:latin typeface="Times New Roman" pitchFamily="18" charset="0"/>
                <a:ea typeface="+mn-ea"/>
              </a:rPr>
              <a:t>2</a:t>
            </a:r>
            <a:r>
              <a:rPr lang="zh-CN" altLang="en-US" b="1" kern="0" dirty="0">
                <a:latin typeface="Times New Roman" pitchFamily="18" charset="0"/>
                <a:ea typeface="+mn-ea"/>
              </a:rPr>
              <a:t>有桥，它显然不是哈密顿图</a:t>
            </a:r>
            <a:r>
              <a:rPr lang="en-US" altLang="zh-CN" b="1" kern="0" dirty="0">
                <a:latin typeface="Times New Roman" pitchFamily="18" charset="0"/>
                <a:ea typeface="+mn-ea"/>
              </a:rPr>
              <a:t>.   </a:t>
            </a:r>
            <a:r>
              <a:rPr lang="zh-CN" altLang="en-US" b="1" kern="0" dirty="0">
                <a:latin typeface="Times New Roman" pitchFamily="18" charset="0"/>
                <a:ea typeface="+mn-ea"/>
              </a:rPr>
              <a:t>除</a:t>
            </a:r>
            <a:r>
              <a:rPr lang="en-US" altLang="zh-CN" b="1" i="1" kern="0" dirty="0">
                <a:latin typeface="Times New Roman" pitchFamily="18" charset="0"/>
                <a:ea typeface="+mn-ea"/>
              </a:rPr>
              <a:t>K</a:t>
            </a:r>
            <a:r>
              <a:rPr lang="en-US" altLang="zh-CN" b="1" kern="0" baseline="-25000" dirty="0">
                <a:latin typeface="Times New Roman" pitchFamily="18" charset="0"/>
                <a:ea typeface="+mn-ea"/>
              </a:rPr>
              <a:t>2</a:t>
            </a:r>
            <a:r>
              <a:rPr lang="zh-CN" altLang="en-US" b="1" kern="0" dirty="0">
                <a:latin typeface="Times New Roman" pitchFamily="18" charset="0"/>
                <a:ea typeface="+mn-ea"/>
              </a:rPr>
              <a:t>外，其他有桥的连通图均有割点</a:t>
            </a:r>
            <a:r>
              <a:rPr lang="en-US" altLang="zh-CN" b="1" kern="0" dirty="0">
                <a:latin typeface="Times New Roman" pitchFamily="18" charset="0"/>
                <a:ea typeface="+mn-ea"/>
              </a:rPr>
              <a:t>.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9A001B-FA13-4A38-9E4B-F7F11BB0E2E2}" type="slidenum">
              <a:rPr lang="en-US" altLang="zh-CN" smtClean="0"/>
              <a:pPr>
                <a:defRPr/>
              </a:pPr>
              <a:t>18</a:t>
            </a:fld>
            <a:r>
              <a:rPr lang="en-US" altLang="zh-CN" smtClean="0"/>
              <a:t>/60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</a:rPr>
              <a:t>无向哈密顿图的一个充分条件</a:t>
            </a:r>
          </a:p>
        </p:txBody>
      </p:sp>
      <p:sp>
        <p:nvSpPr>
          <p:cNvPr id="3072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229600" cy="2016447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13.3</a:t>
            </a:r>
            <a:r>
              <a:rPr lang="en-US" altLang="zh-CN" dirty="0" smtClean="0">
                <a:latin typeface="Times New Roman" panose="02020603050405020304" pitchFamily="18" charset="0"/>
              </a:rPr>
              <a:t>  </a:t>
            </a:r>
            <a:r>
              <a:rPr lang="zh-CN" altLang="en-US" dirty="0" smtClean="0">
                <a:latin typeface="Times New Roman" panose="02020603050405020304" pitchFamily="18" charset="0"/>
              </a:rPr>
              <a:t>设</a:t>
            </a:r>
            <a:r>
              <a:rPr lang="en-US" altLang="zh-CN" i="1" dirty="0" smtClean="0">
                <a:latin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</a:rPr>
              <a:t>是</a:t>
            </a:r>
            <a:r>
              <a:rPr lang="en-US" altLang="zh-CN" i="1" dirty="0" smtClean="0">
                <a:latin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</a:rPr>
              <a:t>阶无向简单图</a:t>
            </a:r>
            <a:r>
              <a:rPr lang="en-US" altLang="zh-CN" dirty="0" smtClean="0">
                <a:latin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</a:rPr>
              <a:t>若对于任意不相邻的顶点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i="1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,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 smtClean="0">
                <a:latin typeface="Times New Roman" panose="02020603050405020304" pitchFamily="18" charset="0"/>
              </a:rPr>
              <a:t>j</a:t>
            </a:r>
            <a:r>
              <a:rPr lang="en-US" altLang="zh-CN" dirty="0" smtClean="0">
                <a:latin typeface="Times New Roman" panose="02020603050405020304" pitchFamily="18" charset="0"/>
              </a:rPr>
              <a:t>,  </a:t>
            </a:r>
            <a:r>
              <a:rPr lang="zh-CN" altLang="en-US" dirty="0" smtClean="0">
                <a:latin typeface="Times New Roman" panose="02020603050405020304" pitchFamily="18" charset="0"/>
              </a:rPr>
              <a:t>均有  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</a:rPr>
              <a:t>                     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d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smtClean="0">
                <a:latin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</a:rPr>
              <a:t>)+</a:t>
            </a:r>
            <a:r>
              <a:rPr lang="en-US" altLang="zh-CN" i="1" dirty="0" smtClean="0">
                <a:latin typeface="Times New Roman" panose="02020603050405020304" pitchFamily="18" charset="0"/>
              </a:rPr>
              <a:t>d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 smtClean="0">
                <a:latin typeface="Times New Roman" panose="02020603050405020304" pitchFamily="18" charset="0"/>
              </a:rPr>
              <a:t>j</a:t>
            </a:r>
            <a:r>
              <a:rPr lang="en-US" altLang="zh-CN" dirty="0" smtClean="0">
                <a:latin typeface="Times New Roman" panose="02020603050405020304" pitchFamily="18" charset="0"/>
              </a:rPr>
              <a:t>) 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 smtClean="0">
                <a:latin typeface="Times New Roman" panose="02020603050405020304" pitchFamily="18" charset="0"/>
              </a:rPr>
              <a:t>1                      (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</a:rPr>
              <a:t>则</a:t>
            </a:r>
            <a:r>
              <a:rPr lang="en-US" altLang="zh-CN" i="1" dirty="0" smtClean="0">
                <a:latin typeface="Times New Roman" panose="02020603050405020304" pitchFamily="18" charset="0"/>
              </a:rPr>
              <a:t>G </a:t>
            </a:r>
            <a:r>
              <a:rPr lang="zh-CN" altLang="en-US" dirty="0" smtClean="0">
                <a:latin typeface="Times New Roman" panose="02020603050405020304" pitchFamily="18" charset="0"/>
              </a:rPr>
              <a:t>中存在哈密顿通路</a:t>
            </a:r>
            <a:r>
              <a:rPr lang="en-US" altLang="zh-CN" dirty="0" smtClean="0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9A001B-FA13-4A38-9E4B-F7F11BB0E2E2}" type="slidenum">
              <a:rPr lang="en-US" altLang="zh-CN" smtClean="0"/>
              <a:pPr>
                <a:defRPr/>
              </a:pPr>
              <a:t>19</a:t>
            </a:fld>
            <a:r>
              <a:rPr lang="en-US" altLang="zh-CN" smtClean="0"/>
              <a:t>/60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"/>
          <p:cNvSpPr>
            <a:spLocks noChangeArrowheads="1"/>
          </p:cNvSpPr>
          <p:nvPr/>
        </p:nvSpPr>
        <p:spPr bwMode="auto">
          <a:xfrm>
            <a:off x="1690688" y="188913"/>
            <a:ext cx="64817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13.1 </a:t>
            </a:r>
            <a:r>
              <a:rPr lang="en-US" altLang="zh-CN" sz="3200"/>
              <a:t> </a:t>
            </a:r>
            <a:r>
              <a:rPr lang="zh-CN" altLang="en-US" sz="3200"/>
              <a:t>欧拉图</a:t>
            </a:r>
          </a:p>
        </p:txBody>
      </p:sp>
      <p:sp>
        <p:nvSpPr>
          <p:cNvPr id="6148" name="Rectangle 11"/>
          <p:cNvSpPr>
            <a:spLocks noChangeArrowheads="1"/>
          </p:cNvSpPr>
          <p:nvPr/>
        </p:nvSpPr>
        <p:spPr bwMode="auto">
          <a:xfrm>
            <a:off x="468313" y="1316038"/>
            <a:ext cx="4206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/>
              <a:t>历史背景：哥尼斯堡七桥问题</a:t>
            </a:r>
          </a:p>
        </p:txBody>
      </p:sp>
      <p:pic>
        <p:nvPicPr>
          <p:cNvPr id="6149" name="Picture 12" descr="15-1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204864"/>
            <a:ext cx="6826054" cy="259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9A001B-FA13-4A38-9E4B-F7F11BB0E2E2}" type="slidenum">
              <a:rPr lang="en-US" altLang="zh-CN" smtClean="0"/>
              <a:pPr>
                <a:defRPr/>
              </a:pPr>
              <a:t>2</a:t>
            </a:fld>
            <a:r>
              <a:rPr lang="en-US" altLang="zh-CN" smtClean="0"/>
              <a:t>/60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9A001B-FA13-4A38-9E4B-F7F11BB0E2E2}" type="slidenum">
              <a:rPr lang="en-US" altLang="zh-CN" smtClean="0"/>
              <a:pPr>
                <a:defRPr/>
              </a:pPr>
              <a:t>20</a:t>
            </a:fld>
            <a:r>
              <a:rPr lang="en-US" altLang="zh-CN" smtClean="0"/>
              <a:t>/60</a:t>
            </a:r>
            <a:endParaRPr lang="en-US" altLang="zh-CN" dirty="0"/>
          </a:p>
        </p:txBody>
      </p:sp>
      <p:sp>
        <p:nvSpPr>
          <p:cNvPr id="57" name="Rectangle 7"/>
          <p:cNvSpPr>
            <a:spLocks noGrp="1" noChangeArrowheads="1"/>
          </p:cNvSpPr>
          <p:nvPr>
            <p:ph type="title"/>
          </p:nvPr>
        </p:nvSpPr>
        <p:spPr>
          <a:xfrm>
            <a:off x="1979613" y="260350"/>
            <a:ext cx="6121400" cy="417513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</a:rPr>
              <a:t>无向哈密顿图的一个充分条件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985615"/>
              </p:ext>
            </p:extLst>
          </p:nvPr>
        </p:nvGraphicFramePr>
        <p:xfrm>
          <a:off x="107504" y="1091078"/>
          <a:ext cx="8974138" cy="448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21" name="Equation" r:id="rId4" imgW="6451560" imgH="3225600" progId="Equation.DSMT4">
                  <p:embed/>
                </p:oleObj>
              </mc:Choice>
              <mc:Fallback>
                <p:oleObj name="Equation" r:id="rId4" imgW="6451560" imgH="322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504" y="1091078"/>
                        <a:ext cx="8974138" cy="448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" name="组合 57"/>
          <p:cNvGrpSpPr/>
          <p:nvPr/>
        </p:nvGrpSpPr>
        <p:grpSpPr>
          <a:xfrm>
            <a:off x="1619672" y="5661248"/>
            <a:ext cx="5478912" cy="960356"/>
            <a:chOff x="766416" y="4453120"/>
            <a:chExt cx="5478912" cy="960356"/>
          </a:xfrm>
        </p:grpSpPr>
        <p:sp>
          <p:nvSpPr>
            <p:cNvPr id="63" name="椭圆 62"/>
            <p:cNvSpPr/>
            <p:nvPr/>
          </p:nvSpPr>
          <p:spPr bwMode="auto">
            <a:xfrm>
              <a:off x="1532363" y="4929624"/>
              <a:ext cx="144463" cy="14446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 bwMode="auto">
            <a:xfrm>
              <a:off x="3430676" y="4929624"/>
              <a:ext cx="144463" cy="14446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 bwMode="auto">
            <a:xfrm>
              <a:off x="5961757" y="4929624"/>
              <a:ext cx="144462" cy="14446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cxnSp>
          <p:nvCxnSpPr>
            <p:cNvPr id="69" name="直接连接符 68"/>
            <p:cNvCxnSpPr/>
            <p:nvPr/>
          </p:nvCxnSpPr>
          <p:spPr bwMode="auto">
            <a:xfrm>
              <a:off x="1044055" y="5001855"/>
              <a:ext cx="4883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椭圆 69"/>
            <p:cNvSpPr/>
            <p:nvPr/>
          </p:nvSpPr>
          <p:spPr>
            <a:xfrm>
              <a:off x="899592" y="4929624"/>
              <a:ext cx="144463" cy="14446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2165134" y="4929624"/>
              <a:ext cx="144463" cy="14446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5328987" y="4929624"/>
              <a:ext cx="144462" cy="14446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2797905" y="4929624"/>
              <a:ext cx="144463" cy="14446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4063447" y="4929624"/>
              <a:ext cx="144462" cy="14446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4696217" y="4929624"/>
              <a:ext cx="144462" cy="14446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766416" y="4453121"/>
              <a:ext cx="423514" cy="461665"/>
            </a:xfrm>
            <a:prstGeom prst="rect">
              <a:avLst/>
            </a:prstGeom>
            <a:ln w="19050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i="1" dirty="0" smtClean="0">
                  <a:latin typeface="Times New Roman" panose="02020603050405020304" pitchFamily="18" charset="0"/>
                </a:rPr>
                <a:t>v</a:t>
              </a:r>
              <a:r>
                <a:rPr lang="en-US" altLang="zh-CN" baseline="-25000" dirty="0" smtClean="0">
                  <a:latin typeface="Times New Roman" panose="02020603050405020304" pitchFamily="18" charset="0"/>
                </a:rPr>
                <a:t>1</a:t>
              </a:r>
              <a:endParaRPr lang="zh-CN" altLang="en-US" dirty="0"/>
            </a:p>
          </p:txBody>
        </p:sp>
        <p:sp>
          <p:nvSpPr>
            <p:cNvPr id="80" name="矩形 79"/>
            <p:cNvSpPr/>
            <p:nvPr/>
          </p:nvSpPr>
          <p:spPr>
            <a:xfrm>
              <a:off x="1392837" y="4453120"/>
              <a:ext cx="423514" cy="461665"/>
            </a:xfrm>
            <a:prstGeom prst="rect">
              <a:avLst/>
            </a:prstGeom>
            <a:ln w="19050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i="1" dirty="0" smtClean="0">
                  <a:latin typeface="Times New Roman" panose="02020603050405020304" pitchFamily="18" charset="0"/>
                </a:rPr>
                <a:t>v</a:t>
              </a:r>
              <a:r>
                <a:rPr lang="en-US" altLang="zh-CN" baseline="-25000" dirty="0" smtClean="0">
                  <a:latin typeface="Times New Roman" panose="02020603050405020304" pitchFamily="18" charset="0"/>
                </a:rPr>
                <a:t>2</a:t>
              </a:r>
              <a:endParaRPr lang="zh-CN" altLang="en-US" dirty="0"/>
            </a:p>
          </p:txBody>
        </p:sp>
        <p:sp>
          <p:nvSpPr>
            <p:cNvPr id="82" name="矩形 81"/>
            <p:cNvSpPr/>
            <p:nvPr/>
          </p:nvSpPr>
          <p:spPr>
            <a:xfrm>
              <a:off x="5866698" y="4931986"/>
              <a:ext cx="378630" cy="461665"/>
            </a:xfrm>
            <a:prstGeom prst="rect">
              <a:avLst/>
            </a:prstGeom>
            <a:ln w="19050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i="1" dirty="0" err="1" smtClean="0">
                  <a:latin typeface="Times New Roman" panose="02020603050405020304" pitchFamily="18" charset="0"/>
                </a:rPr>
                <a:t>v</a:t>
              </a:r>
              <a:r>
                <a:rPr lang="en-US" altLang="zh-CN" i="1" baseline="-25000" dirty="0" err="1" smtClean="0">
                  <a:latin typeface="Times New Roman" panose="02020603050405020304" pitchFamily="18" charset="0"/>
                </a:rPr>
                <a:t>l</a:t>
              </a:r>
              <a:endParaRPr lang="zh-CN" altLang="en-US" i="1" dirty="0"/>
            </a:p>
          </p:txBody>
        </p:sp>
        <p:cxnSp>
          <p:nvCxnSpPr>
            <p:cNvPr id="84" name="直接连接符 83"/>
            <p:cNvCxnSpPr/>
            <p:nvPr/>
          </p:nvCxnSpPr>
          <p:spPr bwMode="auto">
            <a:xfrm>
              <a:off x="1676826" y="5001855"/>
              <a:ext cx="4883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 bwMode="auto">
            <a:xfrm>
              <a:off x="2309597" y="5001855"/>
              <a:ext cx="4883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 bwMode="auto">
            <a:xfrm>
              <a:off x="2942368" y="5001855"/>
              <a:ext cx="4883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 bwMode="auto">
            <a:xfrm>
              <a:off x="3575139" y="5001855"/>
              <a:ext cx="4883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/>
            <p:nvPr/>
          </p:nvCxnSpPr>
          <p:spPr bwMode="auto">
            <a:xfrm>
              <a:off x="4207909" y="5001855"/>
              <a:ext cx="4883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 bwMode="auto">
            <a:xfrm>
              <a:off x="4852539" y="5001855"/>
              <a:ext cx="4883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 bwMode="auto">
            <a:xfrm>
              <a:off x="5473449" y="5001855"/>
              <a:ext cx="4883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曲线连接符 117"/>
            <p:cNvCxnSpPr>
              <a:stCxn id="70" idx="4"/>
              <a:endCxn id="65" idx="4"/>
            </p:cNvCxnSpPr>
            <p:nvPr/>
          </p:nvCxnSpPr>
          <p:spPr>
            <a:xfrm rot="16200000" flipH="1">
              <a:off x="2237366" y="3808544"/>
              <a:ext cx="12700" cy="2531084"/>
            </a:xfrm>
            <a:prstGeom prst="curvedConnector3">
              <a:avLst>
                <a:gd name="adj1" fmla="val 4026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曲线连接符 125"/>
            <p:cNvCxnSpPr>
              <a:stCxn id="73" idx="7"/>
              <a:endCxn id="82" idx="0"/>
            </p:cNvCxnSpPr>
            <p:nvPr/>
          </p:nvCxnSpPr>
          <p:spPr>
            <a:xfrm rot="5400000" flipH="1" flipV="1">
              <a:off x="4479215" y="3373983"/>
              <a:ext cx="18794" cy="3134801"/>
            </a:xfrm>
            <a:prstGeom prst="curvedConnector3">
              <a:avLst>
                <a:gd name="adj1" fmla="val 249660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矩形 126"/>
            <p:cNvSpPr/>
            <p:nvPr/>
          </p:nvSpPr>
          <p:spPr>
            <a:xfrm>
              <a:off x="5231282" y="4951811"/>
              <a:ext cx="550151" cy="461665"/>
            </a:xfrm>
            <a:prstGeom prst="rect">
              <a:avLst/>
            </a:prstGeom>
            <a:ln w="19050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i="1" dirty="0" smtClean="0">
                  <a:latin typeface="Times New Roman" panose="02020603050405020304" pitchFamily="18" charset="0"/>
                </a:rPr>
                <a:t>v</a:t>
              </a:r>
              <a:r>
                <a:rPr lang="en-US" altLang="zh-CN" i="1" baseline="-25000" dirty="0" smtClean="0">
                  <a:latin typeface="Times New Roman" panose="02020603050405020304" pitchFamily="18" charset="0"/>
                </a:rPr>
                <a:t>l-</a:t>
              </a:r>
              <a:r>
                <a:rPr lang="en-US" altLang="zh-CN" baseline="-25000" dirty="0" smtClean="0">
                  <a:latin typeface="Times New Roman" panose="02020603050405020304" pitchFamily="18" charset="0"/>
                </a:rPr>
                <a:t>1</a:t>
              </a:r>
              <a:endParaRPr lang="zh-CN" altLang="en-US" dirty="0"/>
            </a:p>
          </p:txBody>
        </p:sp>
        <p:sp>
          <p:nvSpPr>
            <p:cNvPr id="128" name="矩形 127"/>
            <p:cNvSpPr/>
            <p:nvPr/>
          </p:nvSpPr>
          <p:spPr>
            <a:xfrm>
              <a:off x="3451470" y="4909836"/>
              <a:ext cx="458780" cy="461665"/>
            </a:xfrm>
            <a:prstGeom prst="rect">
              <a:avLst/>
            </a:prstGeom>
            <a:ln w="19050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i="1" dirty="0" err="1" smtClean="0">
                  <a:latin typeface="Times New Roman" panose="02020603050405020304" pitchFamily="18" charset="0"/>
                </a:rPr>
                <a:t>v</a:t>
              </a:r>
              <a:r>
                <a:rPr lang="en-US" altLang="zh-CN" i="1" baseline="-25000" dirty="0" err="1" smtClean="0">
                  <a:latin typeface="Times New Roman" panose="02020603050405020304" pitchFamily="18" charset="0"/>
                </a:rPr>
                <a:t>i</a:t>
              </a:r>
              <a:r>
                <a:rPr lang="en-US" altLang="zh-CN" i="1" baseline="-50000" dirty="0" err="1" smtClean="0">
                  <a:latin typeface="Times New Roman" panose="02020603050405020304" pitchFamily="18" charset="0"/>
                </a:rPr>
                <a:t>r</a:t>
              </a:r>
              <a:endParaRPr lang="zh-CN" altLang="en-US" dirty="0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2585209" y="4913209"/>
              <a:ext cx="626197" cy="461665"/>
            </a:xfrm>
            <a:prstGeom prst="rect">
              <a:avLst/>
            </a:prstGeom>
            <a:ln w="19050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i="1" dirty="0" smtClean="0">
                  <a:latin typeface="Times New Roman" panose="02020603050405020304" pitchFamily="18" charset="0"/>
                </a:rPr>
                <a:t>v</a:t>
              </a:r>
              <a:r>
                <a:rPr lang="en-US" altLang="zh-CN" i="1" baseline="-25000" dirty="0" smtClean="0">
                  <a:latin typeface="Times New Roman" panose="02020603050405020304" pitchFamily="18" charset="0"/>
                </a:rPr>
                <a:t>i</a:t>
              </a:r>
              <a:r>
                <a:rPr lang="en-US" altLang="zh-CN" i="1" baseline="-50000" dirty="0" smtClean="0">
                  <a:latin typeface="Times New Roman" panose="02020603050405020304" pitchFamily="18" charset="0"/>
                </a:rPr>
                <a:t>r</a:t>
              </a:r>
              <a:r>
                <a:rPr lang="en-US" altLang="zh-CN" i="1" baseline="-25000" dirty="0" smtClean="0">
                  <a:latin typeface="Times New Roman" panose="02020603050405020304" pitchFamily="18" charset="0"/>
                </a:rPr>
                <a:t>-</a:t>
              </a:r>
              <a:r>
                <a:rPr lang="en-US" altLang="zh-CN" baseline="-25000" dirty="0" smtClean="0">
                  <a:latin typeface="Times New Roman" panose="02020603050405020304" pitchFamily="18" charset="0"/>
                </a:rPr>
                <a:t>1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4485008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9A001B-FA13-4A38-9E4B-F7F11BB0E2E2}" type="slidenum">
              <a:rPr lang="en-US" altLang="zh-CN" smtClean="0"/>
              <a:pPr>
                <a:defRPr/>
              </a:pPr>
              <a:t>21</a:t>
            </a:fld>
            <a:r>
              <a:rPr lang="en-US" altLang="zh-CN" smtClean="0"/>
              <a:t>/60</a:t>
            </a:r>
            <a:endParaRPr lang="en-US" altLang="zh-CN" dirty="0"/>
          </a:p>
        </p:txBody>
      </p:sp>
      <p:sp>
        <p:nvSpPr>
          <p:cNvPr id="57" name="Rectangle 7"/>
          <p:cNvSpPr>
            <a:spLocks noGrp="1" noChangeArrowheads="1"/>
          </p:cNvSpPr>
          <p:nvPr>
            <p:ph type="title"/>
          </p:nvPr>
        </p:nvSpPr>
        <p:spPr>
          <a:xfrm>
            <a:off x="1979613" y="260350"/>
            <a:ext cx="6121400" cy="417513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</a:rPr>
              <a:t>无向哈密顿图的一个充分条件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884550"/>
              </p:ext>
            </p:extLst>
          </p:nvPr>
        </p:nvGraphicFramePr>
        <p:xfrm>
          <a:off x="169863" y="1208088"/>
          <a:ext cx="8642350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44" name="Equation" r:id="rId4" imgW="5549760" imgH="1193760" progId="Equation.DSMT4">
                  <p:embed/>
                </p:oleObj>
              </mc:Choice>
              <mc:Fallback>
                <p:oleObj name="Equation" r:id="rId4" imgW="5549760" imgH="119376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9863" y="1208088"/>
                        <a:ext cx="8642350" cy="1857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1711538" y="4758932"/>
            <a:ext cx="5468926" cy="1561462"/>
            <a:chOff x="1543648" y="1467246"/>
            <a:chExt cx="5468926" cy="1561462"/>
          </a:xfrm>
        </p:grpSpPr>
        <p:sp>
          <p:nvSpPr>
            <p:cNvPr id="6" name="椭圆 5"/>
            <p:cNvSpPr/>
            <p:nvPr/>
          </p:nvSpPr>
          <p:spPr bwMode="auto">
            <a:xfrm>
              <a:off x="2309595" y="2564681"/>
              <a:ext cx="144463" cy="14446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4207908" y="2564681"/>
              <a:ext cx="144463" cy="14446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6738989" y="2564681"/>
              <a:ext cx="144462" cy="14446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>
              <a:off x="1821287" y="2636912"/>
              <a:ext cx="4883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/>
            <p:cNvSpPr/>
            <p:nvPr/>
          </p:nvSpPr>
          <p:spPr>
            <a:xfrm>
              <a:off x="1676824" y="2564681"/>
              <a:ext cx="144463" cy="14446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2942366" y="2564681"/>
              <a:ext cx="144463" cy="14446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6106219" y="2564681"/>
              <a:ext cx="144462" cy="14446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575137" y="2564681"/>
              <a:ext cx="144463" cy="14446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4840679" y="2564681"/>
              <a:ext cx="144462" cy="14446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5473449" y="2564681"/>
              <a:ext cx="144462" cy="14446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543648" y="2088178"/>
              <a:ext cx="423514" cy="461665"/>
            </a:xfrm>
            <a:prstGeom prst="rect">
              <a:avLst/>
            </a:prstGeom>
            <a:ln w="19050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i="1" dirty="0" smtClean="0">
                  <a:latin typeface="Times New Roman" panose="02020603050405020304" pitchFamily="18" charset="0"/>
                </a:rPr>
                <a:t>v</a:t>
              </a:r>
              <a:r>
                <a:rPr lang="en-US" altLang="zh-CN" baseline="-25000" dirty="0" smtClean="0">
                  <a:latin typeface="Times New Roman" panose="02020603050405020304" pitchFamily="18" charset="0"/>
                </a:rPr>
                <a:t>1</a:t>
              </a:r>
              <a:endParaRPr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6633944" y="2567043"/>
              <a:ext cx="378630" cy="461665"/>
            </a:xfrm>
            <a:prstGeom prst="rect">
              <a:avLst/>
            </a:prstGeom>
            <a:ln w="19050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i="1" dirty="0" err="1" smtClean="0">
                  <a:latin typeface="Times New Roman" panose="02020603050405020304" pitchFamily="18" charset="0"/>
                </a:rPr>
                <a:t>v</a:t>
              </a:r>
              <a:r>
                <a:rPr lang="en-US" altLang="zh-CN" i="1" baseline="-25000" dirty="0" err="1" smtClean="0">
                  <a:latin typeface="Times New Roman" panose="02020603050405020304" pitchFamily="18" charset="0"/>
                </a:rPr>
                <a:t>l</a:t>
              </a:r>
              <a:endParaRPr lang="zh-CN" altLang="en-US" i="1" dirty="0"/>
            </a:p>
          </p:txBody>
        </p:sp>
        <p:cxnSp>
          <p:nvCxnSpPr>
            <p:cNvPr id="18" name="直接连接符 17"/>
            <p:cNvCxnSpPr>
              <a:stCxn id="11" idx="0"/>
            </p:cNvCxnSpPr>
            <p:nvPr/>
          </p:nvCxnSpPr>
          <p:spPr bwMode="auto">
            <a:xfrm flipH="1" flipV="1">
              <a:off x="3014597" y="2088178"/>
              <a:ext cx="1" cy="4765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auto">
            <a:xfrm>
              <a:off x="3086829" y="2636912"/>
              <a:ext cx="4883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 bwMode="auto">
            <a:xfrm>
              <a:off x="4352371" y="2636912"/>
              <a:ext cx="4883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 bwMode="auto">
            <a:xfrm>
              <a:off x="4985141" y="2636912"/>
              <a:ext cx="4883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auto">
            <a:xfrm>
              <a:off x="5629771" y="2636912"/>
              <a:ext cx="4883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 bwMode="auto">
            <a:xfrm>
              <a:off x="6250681" y="2636912"/>
              <a:ext cx="4883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曲线连接符 23"/>
            <p:cNvCxnSpPr>
              <a:stCxn id="10" idx="4"/>
              <a:endCxn id="7" idx="4"/>
            </p:cNvCxnSpPr>
            <p:nvPr/>
          </p:nvCxnSpPr>
          <p:spPr>
            <a:xfrm rot="16200000" flipH="1">
              <a:off x="3014598" y="1443601"/>
              <a:ext cx="12700" cy="2531084"/>
            </a:xfrm>
            <a:prstGeom prst="curvedConnector3">
              <a:avLst>
                <a:gd name="adj1" fmla="val 4026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2100440" y="2088177"/>
              <a:ext cx="550151" cy="461665"/>
            </a:xfrm>
            <a:prstGeom prst="rect">
              <a:avLst/>
            </a:prstGeom>
            <a:ln w="19050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i="1" dirty="0" smtClean="0">
                  <a:latin typeface="Times New Roman" panose="02020603050405020304" pitchFamily="18" charset="0"/>
                </a:rPr>
                <a:t>v</a:t>
              </a:r>
              <a:r>
                <a:rPr lang="en-US" altLang="zh-CN" i="1" baseline="-25000" dirty="0" smtClean="0">
                  <a:latin typeface="Times New Roman" panose="02020603050405020304" pitchFamily="18" charset="0"/>
                </a:rPr>
                <a:t>t-</a:t>
              </a:r>
              <a:r>
                <a:rPr lang="en-US" altLang="zh-CN" baseline="-25000" dirty="0" smtClean="0">
                  <a:latin typeface="Times New Roman" panose="02020603050405020304" pitchFamily="18" charset="0"/>
                </a:rPr>
                <a:t>1</a:t>
              </a:r>
              <a:endParaRPr lang="zh-CN" altLang="en-US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4228702" y="2544893"/>
              <a:ext cx="458780" cy="461665"/>
            </a:xfrm>
            <a:prstGeom prst="rect">
              <a:avLst/>
            </a:prstGeom>
            <a:ln w="19050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i="1" dirty="0" err="1" smtClean="0">
                  <a:latin typeface="Times New Roman" panose="02020603050405020304" pitchFamily="18" charset="0"/>
                </a:rPr>
                <a:t>v</a:t>
              </a:r>
              <a:r>
                <a:rPr lang="en-US" altLang="zh-CN" i="1" baseline="-25000" dirty="0" err="1" smtClean="0">
                  <a:latin typeface="Times New Roman" panose="02020603050405020304" pitchFamily="18" charset="0"/>
                </a:rPr>
                <a:t>i</a:t>
              </a:r>
              <a:r>
                <a:rPr lang="en-US" altLang="zh-CN" i="1" baseline="-50000" dirty="0" err="1" smtClean="0">
                  <a:latin typeface="Times New Roman" panose="02020603050405020304" pitchFamily="18" charset="0"/>
                </a:rPr>
                <a:t>r</a:t>
              </a:r>
              <a:endParaRPr lang="zh-CN" altLang="en-US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3362441" y="2548266"/>
              <a:ext cx="626197" cy="461665"/>
            </a:xfrm>
            <a:prstGeom prst="rect">
              <a:avLst/>
            </a:prstGeom>
            <a:ln w="19050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i="1" dirty="0" smtClean="0">
                  <a:latin typeface="Times New Roman" panose="02020603050405020304" pitchFamily="18" charset="0"/>
                </a:rPr>
                <a:t>v</a:t>
              </a:r>
              <a:r>
                <a:rPr lang="en-US" altLang="zh-CN" i="1" baseline="-25000" dirty="0" smtClean="0">
                  <a:latin typeface="Times New Roman" panose="02020603050405020304" pitchFamily="18" charset="0"/>
                </a:rPr>
                <a:t>i</a:t>
              </a:r>
              <a:r>
                <a:rPr lang="en-US" altLang="zh-CN" i="1" baseline="-50000" dirty="0" smtClean="0">
                  <a:latin typeface="Times New Roman" panose="02020603050405020304" pitchFamily="18" charset="0"/>
                </a:rPr>
                <a:t>r</a:t>
              </a:r>
              <a:r>
                <a:rPr lang="en-US" altLang="zh-CN" i="1" baseline="-25000" dirty="0" smtClean="0">
                  <a:latin typeface="Times New Roman" panose="02020603050405020304" pitchFamily="18" charset="0"/>
                </a:rPr>
                <a:t>-</a:t>
              </a:r>
              <a:r>
                <a:rPr lang="en-US" altLang="zh-CN" baseline="-25000" dirty="0" smtClean="0">
                  <a:latin typeface="Times New Roman" panose="02020603050405020304" pitchFamily="18" charset="0"/>
                </a:rPr>
                <a:t>1</a:t>
              </a:r>
              <a:endParaRPr lang="zh-CN" altLang="en-US" dirty="0"/>
            </a:p>
          </p:txBody>
        </p:sp>
        <p:sp>
          <p:nvSpPr>
            <p:cNvPr id="28" name="椭圆 27"/>
            <p:cNvSpPr/>
            <p:nvPr/>
          </p:nvSpPr>
          <p:spPr bwMode="auto">
            <a:xfrm>
              <a:off x="2942365" y="1946226"/>
              <a:ext cx="144463" cy="14446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745872" y="1467246"/>
              <a:ext cx="619080" cy="461665"/>
            </a:xfrm>
            <a:prstGeom prst="rect">
              <a:avLst/>
            </a:prstGeom>
            <a:ln w="19050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</a:rPr>
                <a:t>v</a:t>
              </a:r>
              <a:r>
                <a:rPr lang="en-US" altLang="zh-CN" i="1" baseline="-25000" dirty="0" smtClean="0">
                  <a:latin typeface="Times New Roman" panose="02020603050405020304" pitchFamily="18" charset="0"/>
                </a:rPr>
                <a:t>l+</a:t>
              </a:r>
              <a:r>
                <a:rPr lang="en-US" altLang="zh-CN" baseline="-25000" dirty="0" smtClean="0">
                  <a:latin typeface="Times New Roman" panose="02020603050405020304" pitchFamily="18" charset="0"/>
                </a:rPr>
                <a:t>1</a:t>
              </a:r>
              <a:endParaRPr lang="zh-CN" altLang="en-US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2843742" y="2559984"/>
              <a:ext cx="378630" cy="461665"/>
            </a:xfrm>
            <a:prstGeom prst="rect">
              <a:avLst/>
            </a:prstGeom>
            <a:ln w="19050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i="1" dirty="0" err="1" smtClean="0">
                  <a:latin typeface="Times New Roman" panose="02020603050405020304" pitchFamily="18" charset="0"/>
                </a:rPr>
                <a:t>v</a:t>
              </a:r>
              <a:r>
                <a:rPr lang="en-US" altLang="zh-CN" i="1" baseline="-25000" dirty="0" err="1" smtClean="0">
                  <a:latin typeface="Times New Roman" panose="02020603050405020304" pitchFamily="18" charset="0"/>
                </a:rPr>
                <a:t>t</a:t>
              </a:r>
              <a:endParaRPr lang="zh-CN" altLang="en-US" dirty="0"/>
            </a:p>
          </p:txBody>
        </p:sp>
        <p:cxnSp>
          <p:nvCxnSpPr>
            <p:cNvPr id="31" name="曲线连接符 30"/>
            <p:cNvCxnSpPr/>
            <p:nvPr/>
          </p:nvCxnSpPr>
          <p:spPr>
            <a:xfrm rot="5400000" flipH="1" flipV="1">
              <a:off x="5211468" y="1002861"/>
              <a:ext cx="18794" cy="3134801"/>
            </a:xfrm>
            <a:prstGeom prst="curvedConnector3">
              <a:avLst>
                <a:gd name="adj1" fmla="val 249660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/>
        </p:nvGrpSpPr>
        <p:grpSpPr>
          <a:xfrm>
            <a:off x="1701552" y="3330540"/>
            <a:ext cx="5478912" cy="960356"/>
            <a:chOff x="766416" y="4453120"/>
            <a:chExt cx="5478912" cy="960356"/>
          </a:xfrm>
        </p:grpSpPr>
        <p:sp>
          <p:nvSpPr>
            <p:cNvPr id="33" name="椭圆 32"/>
            <p:cNvSpPr/>
            <p:nvPr/>
          </p:nvSpPr>
          <p:spPr bwMode="auto">
            <a:xfrm>
              <a:off x="1532363" y="4929624"/>
              <a:ext cx="144463" cy="14446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 bwMode="auto">
            <a:xfrm>
              <a:off x="3430676" y="4929624"/>
              <a:ext cx="144463" cy="14446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 bwMode="auto">
            <a:xfrm>
              <a:off x="5961757" y="4929624"/>
              <a:ext cx="144462" cy="14446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 bwMode="auto">
            <a:xfrm>
              <a:off x="1044055" y="5001855"/>
              <a:ext cx="4883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椭圆 36"/>
            <p:cNvSpPr/>
            <p:nvPr/>
          </p:nvSpPr>
          <p:spPr>
            <a:xfrm>
              <a:off x="899592" y="4929624"/>
              <a:ext cx="144463" cy="14446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2165134" y="4929624"/>
              <a:ext cx="144463" cy="14446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328987" y="4929624"/>
              <a:ext cx="144462" cy="14446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2797905" y="4929624"/>
              <a:ext cx="144463" cy="14446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4063447" y="4929624"/>
              <a:ext cx="144462" cy="14446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4696217" y="4929624"/>
              <a:ext cx="144462" cy="14446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766416" y="4453121"/>
              <a:ext cx="423514" cy="461665"/>
            </a:xfrm>
            <a:prstGeom prst="rect">
              <a:avLst/>
            </a:prstGeom>
            <a:ln w="19050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i="1" dirty="0" smtClean="0">
                  <a:latin typeface="Times New Roman" panose="02020603050405020304" pitchFamily="18" charset="0"/>
                </a:rPr>
                <a:t>v</a:t>
              </a:r>
              <a:r>
                <a:rPr lang="en-US" altLang="zh-CN" baseline="-25000" dirty="0" smtClean="0">
                  <a:latin typeface="Times New Roman" panose="02020603050405020304" pitchFamily="18" charset="0"/>
                </a:rPr>
                <a:t>1</a:t>
              </a:r>
              <a:endParaRPr lang="zh-CN" altLang="en-US" dirty="0"/>
            </a:p>
          </p:txBody>
        </p:sp>
        <p:sp>
          <p:nvSpPr>
            <p:cNvPr id="44" name="矩形 43"/>
            <p:cNvSpPr/>
            <p:nvPr/>
          </p:nvSpPr>
          <p:spPr>
            <a:xfrm>
              <a:off x="1392837" y="4453120"/>
              <a:ext cx="423514" cy="461665"/>
            </a:xfrm>
            <a:prstGeom prst="rect">
              <a:avLst/>
            </a:prstGeom>
            <a:ln w="19050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i="1" dirty="0" smtClean="0">
                  <a:latin typeface="Times New Roman" panose="02020603050405020304" pitchFamily="18" charset="0"/>
                </a:rPr>
                <a:t>v</a:t>
              </a:r>
              <a:r>
                <a:rPr lang="en-US" altLang="zh-CN" baseline="-25000" dirty="0" smtClean="0">
                  <a:latin typeface="Times New Roman" panose="02020603050405020304" pitchFamily="18" charset="0"/>
                </a:rPr>
                <a:t>2</a:t>
              </a:r>
              <a:endParaRPr lang="zh-CN" altLang="en-US" dirty="0"/>
            </a:p>
          </p:txBody>
        </p:sp>
        <p:sp>
          <p:nvSpPr>
            <p:cNvPr id="45" name="矩形 44"/>
            <p:cNvSpPr/>
            <p:nvPr/>
          </p:nvSpPr>
          <p:spPr>
            <a:xfrm>
              <a:off x="5866698" y="4931986"/>
              <a:ext cx="378630" cy="461665"/>
            </a:xfrm>
            <a:prstGeom prst="rect">
              <a:avLst/>
            </a:prstGeom>
            <a:ln w="19050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i="1" dirty="0" err="1" smtClean="0">
                  <a:latin typeface="Times New Roman" panose="02020603050405020304" pitchFamily="18" charset="0"/>
                </a:rPr>
                <a:t>v</a:t>
              </a:r>
              <a:r>
                <a:rPr lang="en-US" altLang="zh-CN" i="1" baseline="-25000" dirty="0" err="1" smtClean="0">
                  <a:latin typeface="Times New Roman" panose="02020603050405020304" pitchFamily="18" charset="0"/>
                </a:rPr>
                <a:t>l</a:t>
              </a:r>
              <a:endParaRPr lang="zh-CN" altLang="en-US" i="1" dirty="0"/>
            </a:p>
          </p:txBody>
        </p:sp>
        <p:cxnSp>
          <p:nvCxnSpPr>
            <p:cNvPr id="46" name="直接连接符 45"/>
            <p:cNvCxnSpPr/>
            <p:nvPr/>
          </p:nvCxnSpPr>
          <p:spPr bwMode="auto">
            <a:xfrm>
              <a:off x="1676826" y="5001855"/>
              <a:ext cx="4883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 bwMode="auto">
            <a:xfrm>
              <a:off x="2309597" y="5001855"/>
              <a:ext cx="4883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 bwMode="auto">
            <a:xfrm>
              <a:off x="3575139" y="5001855"/>
              <a:ext cx="4883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 bwMode="auto">
            <a:xfrm>
              <a:off x="4207909" y="5001855"/>
              <a:ext cx="4883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 bwMode="auto">
            <a:xfrm>
              <a:off x="4852539" y="5001855"/>
              <a:ext cx="4883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 bwMode="auto">
            <a:xfrm>
              <a:off x="5473449" y="5001855"/>
              <a:ext cx="4883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曲线连接符 52"/>
            <p:cNvCxnSpPr>
              <a:stCxn id="37" idx="4"/>
              <a:endCxn id="34" idx="4"/>
            </p:cNvCxnSpPr>
            <p:nvPr/>
          </p:nvCxnSpPr>
          <p:spPr>
            <a:xfrm rot="16200000" flipH="1">
              <a:off x="2237366" y="3808544"/>
              <a:ext cx="12700" cy="2531084"/>
            </a:xfrm>
            <a:prstGeom prst="curvedConnector3">
              <a:avLst>
                <a:gd name="adj1" fmla="val 4026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曲线连接符 53"/>
            <p:cNvCxnSpPr>
              <a:stCxn id="40" idx="7"/>
              <a:endCxn id="45" idx="0"/>
            </p:cNvCxnSpPr>
            <p:nvPr/>
          </p:nvCxnSpPr>
          <p:spPr>
            <a:xfrm rot="5400000" flipH="1" flipV="1">
              <a:off x="4479215" y="3373983"/>
              <a:ext cx="18794" cy="3134801"/>
            </a:xfrm>
            <a:prstGeom prst="curvedConnector3">
              <a:avLst>
                <a:gd name="adj1" fmla="val 249660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/>
            <p:cNvSpPr/>
            <p:nvPr/>
          </p:nvSpPr>
          <p:spPr>
            <a:xfrm>
              <a:off x="5231282" y="4951811"/>
              <a:ext cx="550151" cy="461665"/>
            </a:xfrm>
            <a:prstGeom prst="rect">
              <a:avLst/>
            </a:prstGeom>
            <a:ln w="19050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i="1" dirty="0" smtClean="0">
                  <a:latin typeface="Times New Roman" panose="02020603050405020304" pitchFamily="18" charset="0"/>
                </a:rPr>
                <a:t>v</a:t>
              </a:r>
              <a:r>
                <a:rPr lang="en-US" altLang="zh-CN" i="1" baseline="-25000" dirty="0" smtClean="0">
                  <a:latin typeface="Times New Roman" panose="02020603050405020304" pitchFamily="18" charset="0"/>
                </a:rPr>
                <a:t>l-</a:t>
              </a:r>
              <a:r>
                <a:rPr lang="en-US" altLang="zh-CN" baseline="-25000" dirty="0" smtClean="0">
                  <a:latin typeface="Times New Roman" panose="02020603050405020304" pitchFamily="18" charset="0"/>
                </a:rPr>
                <a:t>1</a:t>
              </a:r>
              <a:endParaRPr lang="zh-CN" altLang="en-US" dirty="0"/>
            </a:p>
          </p:txBody>
        </p:sp>
        <p:sp>
          <p:nvSpPr>
            <p:cNvPr id="56" name="矩形 55"/>
            <p:cNvSpPr/>
            <p:nvPr/>
          </p:nvSpPr>
          <p:spPr>
            <a:xfrm>
              <a:off x="3451470" y="4909836"/>
              <a:ext cx="458780" cy="461665"/>
            </a:xfrm>
            <a:prstGeom prst="rect">
              <a:avLst/>
            </a:prstGeom>
            <a:ln w="19050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i="1" dirty="0" err="1" smtClean="0">
                  <a:latin typeface="Times New Roman" panose="02020603050405020304" pitchFamily="18" charset="0"/>
                </a:rPr>
                <a:t>v</a:t>
              </a:r>
              <a:r>
                <a:rPr lang="en-US" altLang="zh-CN" i="1" baseline="-25000" dirty="0" err="1" smtClean="0">
                  <a:latin typeface="Times New Roman" panose="02020603050405020304" pitchFamily="18" charset="0"/>
                </a:rPr>
                <a:t>i</a:t>
              </a:r>
              <a:r>
                <a:rPr lang="en-US" altLang="zh-CN" i="1" baseline="-50000" dirty="0" err="1" smtClean="0">
                  <a:latin typeface="Times New Roman" panose="02020603050405020304" pitchFamily="18" charset="0"/>
                </a:rPr>
                <a:t>r</a:t>
              </a:r>
              <a:endParaRPr lang="zh-CN" altLang="en-US" dirty="0"/>
            </a:p>
          </p:txBody>
        </p:sp>
        <p:sp>
          <p:nvSpPr>
            <p:cNvPr id="58" name="矩形 57"/>
            <p:cNvSpPr/>
            <p:nvPr/>
          </p:nvSpPr>
          <p:spPr>
            <a:xfrm>
              <a:off x="2585209" y="4913209"/>
              <a:ext cx="626197" cy="461665"/>
            </a:xfrm>
            <a:prstGeom prst="rect">
              <a:avLst/>
            </a:prstGeom>
            <a:ln w="19050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i="1" dirty="0" smtClean="0">
                  <a:latin typeface="Times New Roman" panose="02020603050405020304" pitchFamily="18" charset="0"/>
                </a:rPr>
                <a:t>v</a:t>
              </a:r>
              <a:r>
                <a:rPr lang="en-US" altLang="zh-CN" i="1" baseline="-25000" dirty="0" smtClean="0">
                  <a:latin typeface="Times New Roman" panose="02020603050405020304" pitchFamily="18" charset="0"/>
                </a:rPr>
                <a:t>i</a:t>
              </a:r>
              <a:r>
                <a:rPr lang="en-US" altLang="zh-CN" i="1" baseline="-50000" dirty="0" smtClean="0">
                  <a:latin typeface="Times New Roman" panose="02020603050405020304" pitchFamily="18" charset="0"/>
                </a:rPr>
                <a:t>r</a:t>
              </a:r>
              <a:r>
                <a:rPr lang="en-US" altLang="zh-CN" i="1" baseline="-25000" dirty="0" smtClean="0">
                  <a:latin typeface="Times New Roman" panose="02020603050405020304" pitchFamily="18" charset="0"/>
                </a:rPr>
                <a:t>-</a:t>
              </a:r>
              <a:r>
                <a:rPr lang="en-US" altLang="zh-CN" baseline="-25000" dirty="0" smtClean="0">
                  <a:latin typeface="Times New Roman" panose="02020603050405020304" pitchFamily="18" charset="0"/>
                </a:rPr>
                <a:t>1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3246921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9A001B-FA13-4A38-9E4B-F7F11BB0E2E2}" type="slidenum">
              <a:rPr lang="en-US" altLang="zh-CN" smtClean="0"/>
              <a:pPr>
                <a:defRPr/>
              </a:pPr>
              <a:t>22</a:t>
            </a:fld>
            <a:r>
              <a:rPr lang="en-US" altLang="zh-CN" smtClean="0"/>
              <a:t>/60</a:t>
            </a:r>
            <a:endParaRPr lang="en-US" altLang="zh-CN" dirty="0"/>
          </a:p>
        </p:txBody>
      </p:sp>
      <p:sp>
        <p:nvSpPr>
          <p:cNvPr id="57" name="Rectangle 7"/>
          <p:cNvSpPr>
            <a:spLocks noGrp="1" noChangeArrowheads="1"/>
          </p:cNvSpPr>
          <p:nvPr>
            <p:ph type="title"/>
          </p:nvPr>
        </p:nvSpPr>
        <p:spPr>
          <a:xfrm>
            <a:off x="1979613" y="260350"/>
            <a:ext cx="6121400" cy="417513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</a:rPr>
              <a:t>无向哈密顿图的一个充分条件</a:t>
            </a:r>
          </a:p>
        </p:txBody>
      </p:sp>
      <p:grpSp>
        <p:nvGrpSpPr>
          <p:cNvPr id="58" name="组合 57"/>
          <p:cNvGrpSpPr/>
          <p:nvPr/>
        </p:nvGrpSpPr>
        <p:grpSpPr>
          <a:xfrm>
            <a:off x="1889310" y="5550336"/>
            <a:ext cx="5523796" cy="960356"/>
            <a:chOff x="766416" y="4453120"/>
            <a:chExt cx="5523796" cy="960356"/>
          </a:xfrm>
        </p:grpSpPr>
        <p:sp>
          <p:nvSpPr>
            <p:cNvPr id="63" name="椭圆 62"/>
            <p:cNvSpPr/>
            <p:nvPr/>
          </p:nvSpPr>
          <p:spPr bwMode="auto">
            <a:xfrm>
              <a:off x="1532363" y="4929624"/>
              <a:ext cx="144463" cy="14446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 bwMode="auto">
            <a:xfrm>
              <a:off x="3430676" y="4929624"/>
              <a:ext cx="144463" cy="14446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 bwMode="auto">
            <a:xfrm>
              <a:off x="5961757" y="4929624"/>
              <a:ext cx="144462" cy="14446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cxnSp>
          <p:nvCxnSpPr>
            <p:cNvPr id="69" name="直接连接符 68"/>
            <p:cNvCxnSpPr/>
            <p:nvPr/>
          </p:nvCxnSpPr>
          <p:spPr bwMode="auto">
            <a:xfrm>
              <a:off x="1044055" y="5001855"/>
              <a:ext cx="4883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椭圆 69"/>
            <p:cNvSpPr/>
            <p:nvPr/>
          </p:nvSpPr>
          <p:spPr>
            <a:xfrm>
              <a:off x="899592" y="4929624"/>
              <a:ext cx="144463" cy="14446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2165134" y="4929624"/>
              <a:ext cx="144463" cy="14446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5328987" y="4929624"/>
              <a:ext cx="144462" cy="14446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2797905" y="4929624"/>
              <a:ext cx="144463" cy="14446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4063447" y="4929624"/>
              <a:ext cx="144462" cy="14446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4696217" y="4929624"/>
              <a:ext cx="144462" cy="14446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766416" y="4453121"/>
              <a:ext cx="423514" cy="461665"/>
            </a:xfrm>
            <a:prstGeom prst="rect">
              <a:avLst/>
            </a:prstGeom>
            <a:ln w="19050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i="1" dirty="0" smtClean="0">
                  <a:latin typeface="Times New Roman" panose="02020603050405020304" pitchFamily="18" charset="0"/>
                </a:rPr>
                <a:t>v</a:t>
              </a:r>
              <a:r>
                <a:rPr lang="en-US" altLang="zh-CN" baseline="-25000" dirty="0" smtClean="0">
                  <a:latin typeface="Times New Roman" panose="02020603050405020304" pitchFamily="18" charset="0"/>
                </a:rPr>
                <a:t>1</a:t>
              </a:r>
              <a:endParaRPr lang="zh-CN" altLang="en-US" dirty="0"/>
            </a:p>
          </p:txBody>
        </p:sp>
        <p:sp>
          <p:nvSpPr>
            <p:cNvPr id="80" name="矩形 79"/>
            <p:cNvSpPr/>
            <p:nvPr/>
          </p:nvSpPr>
          <p:spPr>
            <a:xfrm>
              <a:off x="1392837" y="4453120"/>
              <a:ext cx="423514" cy="461665"/>
            </a:xfrm>
            <a:prstGeom prst="rect">
              <a:avLst/>
            </a:prstGeom>
            <a:ln w="19050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i="1" dirty="0" smtClean="0">
                  <a:latin typeface="Times New Roman" panose="02020603050405020304" pitchFamily="18" charset="0"/>
                </a:rPr>
                <a:t>v</a:t>
              </a:r>
              <a:r>
                <a:rPr lang="en-US" altLang="zh-CN" baseline="-25000" dirty="0" smtClean="0">
                  <a:latin typeface="Times New Roman" panose="02020603050405020304" pitchFamily="18" charset="0"/>
                </a:rPr>
                <a:t>2</a:t>
              </a:r>
              <a:endParaRPr lang="zh-CN" altLang="en-US" dirty="0"/>
            </a:p>
          </p:txBody>
        </p:sp>
        <p:sp>
          <p:nvSpPr>
            <p:cNvPr id="82" name="矩形 81"/>
            <p:cNvSpPr/>
            <p:nvPr/>
          </p:nvSpPr>
          <p:spPr>
            <a:xfrm>
              <a:off x="5866698" y="4931986"/>
              <a:ext cx="423514" cy="461665"/>
            </a:xfrm>
            <a:prstGeom prst="rect">
              <a:avLst/>
            </a:prstGeom>
            <a:ln w="19050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i="1" dirty="0" err="1" smtClean="0">
                  <a:latin typeface="Times New Roman" panose="02020603050405020304" pitchFamily="18" charset="0"/>
                </a:rPr>
                <a:t>v</a:t>
              </a:r>
              <a:r>
                <a:rPr lang="en-US" altLang="zh-CN" i="1" baseline="-25000" dirty="0" err="1" smtClean="0">
                  <a:latin typeface="Times New Roman" panose="02020603050405020304" pitchFamily="18" charset="0"/>
                </a:rPr>
                <a:t>n</a:t>
              </a:r>
              <a:endParaRPr lang="zh-CN" altLang="en-US" i="1" dirty="0"/>
            </a:p>
          </p:txBody>
        </p:sp>
        <p:cxnSp>
          <p:nvCxnSpPr>
            <p:cNvPr id="84" name="直接连接符 83"/>
            <p:cNvCxnSpPr/>
            <p:nvPr/>
          </p:nvCxnSpPr>
          <p:spPr bwMode="auto">
            <a:xfrm>
              <a:off x="1676826" y="5001855"/>
              <a:ext cx="4883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 bwMode="auto">
            <a:xfrm>
              <a:off x="2309597" y="5001855"/>
              <a:ext cx="4883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 bwMode="auto">
            <a:xfrm>
              <a:off x="2942368" y="5001855"/>
              <a:ext cx="4883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 bwMode="auto">
            <a:xfrm>
              <a:off x="3575139" y="5001855"/>
              <a:ext cx="4883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/>
            <p:nvPr/>
          </p:nvCxnSpPr>
          <p:spPr bwMode="auto">
            <a:xfrm>
              <a:off x="4207909" y="5001855"/>
              <a:ext cx="4883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 bwMode="auto">
            <a:xfrm>
              <a:off x="4852539" y="5001855"/>
              <a:ext cx="4883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 bwMode="auto">
            <a:xfrm>
              <a:off x="5473449" y="5001855"/>
              <a:ext cx="4883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曲线连接符 117"/>
            <p:cNvCxnSpPr>
              <a:stCxn id="70" idx="4"/>
              <a:endCxn id="65" idx="4"/>
            </p:cNvCxnSpPr>
            <p:nvPr/>
          </p:nvCxnSpPr>
          <p:spPr>
            <a:xfrm rot="16200000" flipH="1">
              <a:off x="2237366" y="3808544"/>
              <a:ext cx="12700" cy="2531084"/>
            </a:xfrm>
            <a:prstGeom prst="curvedConnector3">
              <a:avLst>
                <a:gd name="adj1" fmla="val 4026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曲线连接符 125"/>
            <p:cNvCxnSpPr>
              <a:stCxn id="73" idx="7"/>
              <a:endCxn id="82" idx="0"/>
            </p:cNvCxnSpPr>
            <p:nvPr/>
          </p:nvCxnSpPr>
          <p:spPr>
            <a:xfrm rot="5400000" flipH="1" flipV="1">
              <a:off x="4479215" y="3373983"/>
              <a:ext cx="18794" cy="3134801"/>
            </a:xfrm>
            <a:prstGeom prst="curvedConnector3">
              <a:avLst>
                <a:gd name="adj1" fmla="val 249660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矩形 126"/>
            <p:cNvSpPr/>
            <p:nvPr/>
          </p:nvSpPr>
          <p:spPr>
            <a:xfrm>
              <a:off x="5231282" y="4951811"/>
              <a:ext cx="595035" cy="461665"/>
            </a:xfrm>
            <a:prstGeom prst="rect">
              <a:avLst/>
            </a:prstGeom>
            <a:ln w="19050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i="1" dirty="0" smtClean="0">
                  <a:latin typeface="Times New Roman" panose="02020603050405020304" pitchFamily="18" charset="0"/>
                </a:rPr>
                <a:t>v</a:t>
              </a:r>
              <a:r>
                <a:rPr lang="en-US" altLang="zh-CN" i="1" baseline="-25000" dirty="0" smtClean="0">
                  <a:latin typeface="Times New Roman" panose="02020603050405020304" pitchFamily="18" charset="0"/>
                </a:rPr>
                <a:t>n-</a:t>
              </a:r>
              <a:r>
                <a:rPr lang="en-US" altLang="zh-CN" baseline="-25000" dirty="0" smtClean="0">
                  <a:latin typeface="Times New Roman" panose="02020603050405020304" pitchFamily="18" charset="0"/>
                </a:rPr>
                <a:t>1</a:t>
              </a:r>
              <a:endParaRPr lang="zh-CN" altLang="en-US" dirty="0"/>
            </a:p>
          </p:txBody>
        </p:sp>
        <p:sp>
          <p:nvSpPr>
            <p:cNvPr id="128" name="矩形 127"/>
            <p:cNvSpPr/>
            <p:nvPr/>
          </p:nvSpPr>
          <p:spPr>
            <a:xfrm>
              <a:off x="3451470" y="4909836"/>
              <a:ext cx="458780" cy="461665"/>
            </a:xfrm>
            <a:prstGeom prst="rect">
              <a:avLst/>
            </a:prstGeom>
            <a:ln w="19050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i="1" dirty="0" err="1" smtClean="0">
                  <a:latin typeface="Times New Roman" panose="02020603050405020304" pitchFamily="18" charset="0"/>
                </a:rPr>
                <a:t>v</a:t>
              </a:r>
              <a:r>
                <a:rPr lang="en-US" altLang="zh-CN" i="1" baseline="-25000" dirty="0" err="1" smtClean="0">
                  <a:latin typeface="Times New Roman" panose="02020603050405020304" pitchFamily="18" charset="0"/>
                </a:rPr>
                <a:t>i</a:t>
              </a:r>
              <a:r>
                <a:rPr lang="en-US" altLang="zh-CN" i="1" baseline="-50000" dirty="0" err="1" smtClean="0">
                  <a:latin typeface="Times New Roman" panose="02020603050405020304" pitchFamily="18" charset="0"/>
                </a:rPr>
                <a:t>r</a:t>
              </a:r>
              <a:endParaRPr lang="zh-CN" altLang="en-US" dirty="0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2585209" y="4913209"/>
              <a:ext cx="626197" cy="461665"/>
            </a:xfrm>
            <a:prstGeom prst="rect">
              <a:avLst/>
            </a:prstGeom>
            <a:ln w="19050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i="1" dirty="0" smtClean="0">
                  <a:latin typeface="Times New Roman" panose="02020603050405020304" pitchFamily="18" charset="0"/>
                </a:rPr>
                <a:t>v</a:t>
              </a:r>
              <a:r>
                <a:rPr lang="en-US" altLang="zh-CN" i="1" baseline="-25000" dirty="0" smtClean="0">
                  <a:latin typeface="Times New Roman" panose="02020603050405020304" pitchFamily="18" charset="0"/>
                </a:rPr>
                <a:t>i</a:t>
              </a:r>
              <a:r>
                <a:rPr lang="en-US" altLang="zh-CN" i="1" baseline="-50000" dirty="0" smtClean="0">
                  <a:latin typeface="Times New Roman" panose="02020603050405020304" pitchFamily="18" charset="0"/>
                </a:rPr>
                <a:t>r</a:t>
              </a:r>
              <a:r>
                <a:rPr lang="en-US" altLang="zh-CN" i="1" baseline="-25000" dirty="0" smtClean="0">
                  <a:latin typeface="Times New Roman" panose="02020603050405020304" pitchFamily="18" charset="0"/>
                </a:rPr>
                <a:t>-</a:t>
              </a:r>
              <a:r>
                <a:rPr lang="en-US" altLang="zh-CN" baseline="-25000" dirty="0" smtClean="0">
                  <a:latin typeface="Times New Roman" panose="02020603050405020304" pitchFamily="18" charset="0"/>
                </a:rPr>
                <a:t>1</a:t>
              </a:r>
              <a:endParaRPr lang="zh-CN" altLang="en-US" dirty="0"/>
            </a:p>
          </p:txBody>
        </p:sp>
      </p:grp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154836"/>
              </p:ext>
            </p:extLst>
          </p:nvPr>
        </p:nvGraphicFramePr>
        <p:xfrm>
          <a:off x="462397" y="2812975"/>
          <a:ext cx="8377623" cy="2664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65" name="Equation" r:id="rId4" imgW="5530101" imgH="1759161" progId="Equation.DSMT4">
                  <p:embed/>
                </p:oleObj>
              </mc:Choice>
              <mc:Fallback>
                <p:oleObj name="Equation" r:id="rId4" imgW="5530101" imgH="175916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2397" y="2812975"/>
                        <a:ext cx="8377623" cy="2664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8"/>
          <p:cNvSpPr txBox="1">
            <a:spLocks noChangeArrowheads="1"/>
          </p:cNvSpPr>
          <p:nvPr/>
        </p:nvSpPr>
        <p:spPr bwMode="auto">
          <a:xfrm>
            <a:off x="462397" y="1018457"/>
            <a:ext cx="8229600" cy="165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kern="0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推论  </a:t>
            </a:r>
            <a:r>
              <a:rPr lang="zh-CN" altLang="en-US" kern="0" dirty="0" smtClean="0">
                <a:latin typeface="Times New Roman" panose="02020603050405020304" pitchFamily="18" charset="0"/>
              </a:rPr>
              <a:t>设</a:t>
            </a:r>
            <a:r>
              <a:rPr lang="en-US" altLang="zh-CN" i="1" kern="0" dirty="0" smtClean="0">
                <a:latin typeface="Times New Roman" panose="02020603050405020304" pitchFamily="18" charset="0"/>
              </a:rPr>
              <a:t>G</a:t>
            </a:r>
            <a:r>
              <a:rPr lang="zh-CN" altLang="en-US" kern="0" dirty="0" smtClean="0">
                <a:latin typeface="Times New Roman" panose="02020603050405020304" pitchFamily="18" charset="0"/>
              </a:rPr>
              <a:t>为</a:t>
            </a:r>
            <a:r>
              <a:rPr lang="en-US" altLang="zh-CN" i="1" kern="0" dirty="0" smtClean="0">
                <a:latin typeface="Times New Roman" panose="02020603050405020304" pitchFamily="18" charset="0"/>
              </a:rPr>
              <a:t>n</a:t>
            </a:r>
            <a:r>
              <a:rPr lang="en-US" altLang="zh-CN" kern="0" dirty="0" smtClean="0">
                <a:latin typeface="Times New Roman" panose="02020603050405020304" pitchFamily="18" charset="0"/>
              </a:rPr>
              <a:t> (</a:t>
            </a:r>
            <a:r>
              <a:rPr lang="en-US" altLang="zh-CN" i="1" kern="0" dirty="0" smtClean="0">
                <a:latin typeface="Times New Roman" panose="02020603050405020304" pitchFamily="18" charset="0"/>
              </a:rPr>
              <a:t>n</a:t>
            </a:r>
            <a:r>
              <a:rPr lang="en-US" altLang="zh-CN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kern="0" dirty="0" smtClean="0">
                <a:latin typeface="Times New Roman" panose="02020603050405020304" pitchFamily="18" charset="0"/>
              </a:rPr>
              <a:t>3) </a:t>
            </a:r>
            <a:r>
              <a:rPr lang="zh-CN" altLang="en-US" kern="0" dirty="0" smtClean="0">
                <a:latin typeface="Times New Roman" panose="02020603050405020304" pitchFamily="18" charset="0"/>
              </a:rPr>
              <a:t>阶无向简单图</a:t>
            </a:r>
            <a:r>
              <a:rPr lang="en-US" altLang="zh-CN" kern="0" dirty="0" smtClean="0">
                <a:latin typeface="Times New Roman" panose="02020603050405020304" pitchFamily="18" charset="0"/>
              </a:rPr>
              <a:t>, </a:t>
            </a:r>
            <a:r>
              <a:rPr lang="zh-CN" altLang="en-US" kern="0" dirty="0" smtClean="0">
                <a:latin typeface="Times New Roman" panose="02020603050405020304" pitchFamily="18" charset="0"/>
              </a:rPr>
              <a:t>若对于</a:t>
            </a:r>
            <a:r>
              <a:rPr lang="en-US" altLang="zh-CN" i="1" kern="0" dirty="0" smtClean="0">
                <a:latin typeface="Times New Roman" panose="02020603050405020304" pitchFamily="18" charset="0"/>
              </a:rPr>
              <a:t>G</a:t>
            </a:r>
            <a:r>
              <a:rPr lang="zh-CN" altLang="en-US" kern="0" dirty="0" smtClean="0">
                <a:latin typeface="Times New Roman" panose="02020603050405020304" pitchFamily="18" charset="0"/>
              </a:rPr>
              <a:t>中任意两个不相</a:t>
            </a:r>
            <a:endParaRPr lang="en-US" altLang="zh-CN" kern="0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kern="0" dirty="0" smtClean="0">
                <a:latin typeface="Times New Roman" panose="02020603050405020304" pitchFamily="18" charset="0"/>
              </a:rPr>
              <a:t>邻的顶点</a:t>
            </a:r>
            <a:r>
              <a:rPr lang="en-US" altLang="zh-CN" i="1" kern="0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CN" i="1" kern="0" baseline="-25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kern="0" dirty="0" err="1" smtClean="0">
                <a:latin typeface="Times New Roman" panose="02020603050405020304" pitchFamily="18" charset="0"/>
              </a:rPr>
              <a:t>,</a:t>
            </a:r>
            <a:r>
              <a:rPr lang="en-US" altLang="zh-CN" i="1" kern="0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CN" i="1" kern="0" baseline="-25000" dirty="0" err="1" smtClean="0">
                <a:latin typeface="Times New Roman" panose="02020603050405020304" pitchFamily="18" charset="0"/>
              </a:rPr>
              <a:t>j</a:t>
            </a:r>
            <a:r>
              <a:rPr lang="en-US" altLang="zh-CN" kern="0" dirty="0" smtClean="0">
                <a:latin typeface="Times New Roman" panose="02020603050405020304" pitchFamily="18" charset="0"/>
              </a:rPr>
              <a:t>,  </a:t>
            </a:r>
            <a:r>
              <a:rPr lang="zh-CN" altLang="en-US" kern="0" dirty="0" smtClean="0">
                <a:latin typeface="Times New Roman" panose="02020603050405020304" pitchFamily="18" charset="0"/>
              </a:rPr>
              <a:t>均有</a:t>
            </a:r>
            <a:endParaRPr lang="zh-CN" altLang="en-US" i="1" kern="0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i="1" kern="0" dirty="0" smtClean="0">
                <a:latin typeface="Times New Roman" panose="02020603050405020304" pitchFamily="18" charset="0"/>
              </a:rPr>
              <a:t>                            </a:t>
            </a:r>
            <a:r>
              <a:rPr lang="en-US" altLang="zh-CN" i="1" kern="0" dirty="0" smtClean="0">
                <a:latin typeface="Times New Roman" panose="02020603050405020304" pitchFamily="18" charset="0"/>
              </a:rPr>
              <a:t>d</a:t>
            </a:r>
            <a:r>
              <a:rPr lang="en-US" altLang="zh-CN" kern="0" dirty="0" smtClean="0">
                <a:latin typeface="Times New Roman" panose="02020603050405020304" pitchFamily="18" charset="0"/>
              </a:rPr>
              <a:t>(</a:t>
            </a:r>
            <a:r>
              <a:rPr lang="en-US" altLang="zh-CN" i="1" kern="0" dirty="0" smtClean="0">
                <a:latin typeface="Times New Roman" panose="02020603050405020304" pitchFamily="18" charset="0"/>
              </a:rPr>
              <a:t>v</a:t>
            </a:r>
            <a:r>
              <a:rPr lang="en-US" altLang="zh-CN" i="1" kern="0" baseline="-25000" dirty="0" smtClean="0">
                <a:latin typeface="Times New Roman" panose="02020603050405020304" pitchFamily="18" charset="0"/>
              </a:rPr>
              <a:t>i</a:t>
            </a:r>
            <a:r>
              <a:rPr lang="en-US" altLang="zh-CN" kern="0" dirty="0" smtClean="0">
                <a:latin typeface="Times New Roman" panose="02020603050405020304" pitchFamily="18" charset="0"/>
              </a:rPr>
              <a:t>)+</a:t>
            </a:r>
            <a:r>
              <a:rPr lang="en-US" altLang="zh-CN" i="1" kern="0" dirty="0" smtClean="0">
                <a:latin typeface="Times New Roman" panose="02020603050405020304" pitchFamily="18" charset="0"/>
              </a:rPr>
              <a:t>d</a:t>
            </a:r>
            <a:r>
              <a:rPr lang="en-US" altLang="zh-CN" kern="0" dirty="0" smtClean="0">
                <a:latin typeface="Times New Roman" panose="02020603050405020304" pitchFamily="18" charset="0"/>
              </a:rPr>
              <a:t>(</a:t>
            </a:r>
            <a:r>
              <a:rPr lang="en-US" altLang="zh-CN" i="1" kern="0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CN" i="1" kern="0" baseline="-25000" dirty="0" err="1" smtClean="0">
                <a:latin typeface="Times New Roman" panose="02020603050405020304" pitchFamily="18" charset="0"/>
              </a:rPr>
              <a:t>j</a:t>
            </a:r>
            <a:r>
              <a:rPr lang="en-US" altLang="zh-CN" kern="0" dirty="0" smtClean="0">
                <a:latin typeface="Times New Roman" panose="02020603050405020304" pitchFamily="18" charset="0"/>
              </a:rPr>
              <a:t>) </a:t>
            </a:r>
            <a:r>
              <a:rPr lang="en-US" altLang="zh-CN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kern="0" dirty="0" smtClean="0">
                <a:latin typeface="Times New Roman" panose="02020603050405020304" pitchFamily="18" charset="0"/>
              </a:rPr>
              <a:t> </a:t>
            </a:r>
            <a:r>
              <a:rPr lang="en-US" altLang="zh-CN" i="1" kern="0" dirty="0" smtClean="0">
                <a:latin typeface="Times New Roman" panose="02020603050405020304" pitchFamily="18" charset="0"/>
              </a:rPr>
              <a:t>n</a:t>
            </a:r>
            <a:r>
              <a:rPr lang="en-US" altLang="zh-CN" kern="0" dirty="0" smtClean="0">
                <a:latin typeface="Times New Roman" panose="02020603050405020304" pitchFamily="18" charset="0"/>
              </a:rPr>
              <a:t>                 </a:t>
            </a:r>
            <a:r>
              <a:rPr lang="zh-CN" altLang="en-US" kern="0" dirty="0" smtClean="0">
                <a:latin typeface="Times New Roman" panose="02020603050405020304" pitchFamily="18" charset="0"/>
              </a:rPr>
              <a:t>（</a:t>
            </a:r>
            <a:r>
              <a:rPr lang="zh-CN" altLang="en-US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</a:t>
            </a:r>
            <a:r>
              <a:rPr lang="zh-CN" altLang="en-US" kern="0" dirty="0" smtClean="0">
                <a:latin typeface="Times New Roman" panose="02020603050405020304" pitchFamily="18" charset="0"/>
              </a:rPr>
              <a:t>）</a:t>
            </a:r>
          </a:p>
          <a:p>
            <a:pPr>
              <a:lnSpc>
                <a:spcPct val="90000"/>
              </a:lnSpc>
            </a:pPr>
            <a:r>
              <a:rPr lang="zh-CN" altLang="en-US" kern="0" dirty="0" smtClean="0">
                <a:latin typeface="Times New Roman" panose="02020603050405020304" pitchFamily="18" charset="0"/>
              </a:rPr>
              <a:t>则</a:t>
            </a:r>
            <a:r>
              <a:rPr lang="en-US" altLang="zh-CN" i="1" kern="0" dirty="0" smtClean="0">
                <a:latin typeface="Times New Roman" panose="02020603050405020304" pitchFamily="18" charset="0"/>
              </a:rPr>
              <a:t>G</a:t>
            </a:r>
            <a:r>
              <a:rPr lang="zh-CN" altLang="en-US" kern="0" dirty="0" smtClean="0">
                <a:latin typeface="Times New Roman" panose="02020603050405020304" pitchFamily="18" charset="0"/>
              </a:rPr>
              <a:t>中存在哈密顿回路</a:t>
            </a:r>
            <a:r>
              <a:rPr lang="en-US" altLang="zh-CN" kern="0" dirty="0" smtClean="0">
                <a:latin typeface="Times New Roman" panose="02020603050405020304" pitchFamily="18" charset="0"/>
              </a:rPr>
              <a:t>.</a:t>
            </a:r>
          </a:p>
          <a:p>
            <a:pPr eaLnBrk="1" hangingPunct="1"/>
            <a:endParaRPr lang="en-US" altLang="zh-CN" kern="0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9694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/>
              <a:t>判断是否为哈密顿图 </a:t>
            </a:r>
          </a:p>
        </p:txBody>
      </p:sp>
      <p:sp>
        <p:nvSpPr>
          <p:cNvPr id="32772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230188" y="1125538"/>
            <a:ext cx="8374062" cy="1943100"/>
          </a:xfrm>
        </p:spPr>
        <p:txBody>
          <a:bodyPr/>
          <a:lstStyle/>
          <a:p>
            <a:pPr marL="457200" indent="-457200" eaLnBrk="1" hangingPunct="1"/>
            <a:r>
              <a:rPr lang="zh-CN" altLang="en-US" smtClean="0">
                <a:latin typeface="Times New Roman" panose="02020603050405020304" pitchFamily="18" charset="0"/>
              </a:rPr>
              <a:t>判断是否为</a:t>
            </a:r>
            <a:r>
              <a:rPr lang="en-US" altLang="zh-CN" smtClean="0">
                <a:latin typeface="Times New Roman" panose="02020603050405020304" pitchFamily="18" charset="0"/>
              </a:rPr>
              <a:t>(</a:t>
            </a:r>
            <a:r>
              <a:rPr lang="zh-CN" altLang="en-US" smtClean="0">
                <a:latin typeface="Times New Roman" panose="02020603050405020304" pitchFamily="18" charset="0"/>
              </a:rPr>
              <a:t>半</a:t>
            </a:r>
            <a:r>
              <a:rPr lang="en-US" altLang="zh-CN" smtClean="0">
                <a:latin typeface="Times New Roman" panose="02020603050405020304" pitchFamily="18" charset="0"/>
              </a:rPr>
              <a:t>)</a:t>
            </a:r>
            <a:r>
              <a:rPr lang="zh-CN" altLang="en-US" smtClean="0">
                <a:latin typeface="Times New Roman" panose="02020603050405020304" pitchFamily="18" charset="0"/>
              </a:rPr>
              <a:t>哈密顿图至今还是一个难题</a:t>
            </a:r>
            <a:r>
              <a:rPr lang="en-US" altLang="zh-CN" smtClean="0">
                <a:latin typeface="Times New Roman" panose="02020603050405020304" pitchFamily="18" charset="0"/>
              </a:rPr>
              <a:t>.</a:t>
            </a:r>
          </a:p>
          <a:p>
            <a:pPr marL="457200" indent="-457200" eaLnBrk="1" hangingPunct="1"/>
            <a:r>
              <a:rPr lang="en-US" altLang="zh-CN" smtClean="0">
                <a:latin typeface="Times New Roman" panose="02020603050405020304" pitchFamily="18" charset="0"/>
              </a:rPr>
              <a:t>(1) </a:t>
            </a:r>
            <a:r>
              <a:rPr lang="zh-CN" altLang="en-US" smtClean="0">
                <a:latin typeface="Times New Roman" panose="02020603050405020304" pitchFamily="18" charset="0"/>
              </a:rPr>
              <a:t>观察出一条哈密顿回路或哈密顿通路</a:t>
            </a:r>
            <a:r>
              <a:rPr lang="en-US" altLang="zh-CN" smtClean="0">
                <a:latin typeface="Times New Roman" panose="02020603050405020304" pitchFamily="18" charset="0"/>
              </a:rPr>
              <a:t>.</a:t>
            </a:r>
          </a:p>
          <a:p>
            <a:pPr marL="457200" indent="-457200" eaLnBrk="1" hangingPunct="1"/>
            <a:r>
              <a:rPr lang="en-US" altLang="zh-CN" smtClean="0">
                <a:latin typeface="Times New Roman" panose="02020603050405020304" pitchFamily="18" charset="0"/>
              </a:rPr>
              <a:t>(2) </a:t>
            </a:r>
            <a:r>
              <a:rPr lang="zh-CN" altLang="en-US" smtClean="0">
                <a:latin typeface="Times New Roman" panose="02020603050405020304" pitchFamily="18" charset="0"/>
              </a:rPr>
              <a:t>证明满足充分条件</a:t>
            </a:r>
            <a:r>
              <a:rPr lang="en-US" altLang="zh-CN" smtClean="0">
                <a:latin typeface="Times New Roman" panose="02020603050405020304" pitchFamily="18" charset="0"/>
              </a:rPr>
              <a:t>.</a:t>
            </a:r>
          </a:p>
          <a:p>
            <a:pPr marL="457200" indent="-457200" eaLnBrk="1" hangingPunct="1"/>
            <a:r>
              <a:rPr lang="en-US" altLang="zh-CN" smtClean="0">
                <a:latin typeface="Times New Roman" panose="02020603050405020304" pitchFamily="18" charset="0"/>
              </a:rPr>
              <a:t>(3) </a:t>
            </a:r>
            <a:r>
              <a:rPr lang="zh-CN" altLang="en-US" smtClean="0">
                <a:latin typeface="Times New Roman" panose="02020603050405020304" pitchFamily="18" charset="0"/>
              </a:rPr>
              <a:t>证明不满足必要条件</a:t>
            </a:r>
            <a:r>
              <a:rPr lang="en-US" altLang="zh-CN" smtClean="0">
                <a:latin typeface="Times New Roman" panose="02020603050405020304" pitchFamily="18" charset="0"/>
              </a:rPr>
              <a:t>.</a:t>
            </a:r>
          </a:p>
        </p:txBody>
      </p:sp>
      <p:grpSp>
        <p:nvGrpSpPr>
          <p:cNvPr id="2" name="组合 12"/>
          <p:cNvGrpSpPr>
            <a:grpSpLocks/>
          </p:cNvGrpSpPr>
          <p:nvPr/>
        </p:nvGrpSpPr>
        <p:grpSpPr bwMode="auto">
          <a:xfrm>
            <a:off x="230188" y="1989138"/>
            <a:ext cx="8518525" cy="2692400"/>
            <a:chOff x="230188" y="1989138"/>
            <a:chExt cx="8518525" cy="2692400"/>
          </a:xfrm>
        </p:grpSpPr>
        <p:sp>
          <p:nvSpPr>
            <p:cNvPr id="7" name="Rectangle 9"/>
            <p:cNvSpPr txBox="1">
              <a:spLocks noChangeArrowheads="1"/>
            </p:cNvSpPr>
            <p:nvPr/>
          </p:nvSpPr>
          <p:spPr bwMode="auto">
            <a:xfrm>
              <a:off x="230188" y="3213100"/>
              <a:ext cx="8374062" cy="647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457200" indent="-457200" eaLnBrk="1" hangingPunct="1">
                <a:spcBef>
                  <a:spcPct val="20000"/>
                </a:spcBef>
                <a:buClr>
                  <a:srgbClr val="69B3F1"/>
                </a:buClr>
                <a:buFont typeface="Wingdings" pitchFamily="2" charset="2"/>
                <a:buNone/>
                <a:defRPr/>
              </a:pPr>
              <a:r>
                <a:rPr lang="zh-CN" altLang="en-US" b="1" kern="0" dirty="0">
                  <a:solidFill>
                    <a:srgbClr val="A50021"/>
                  </a:solidFill>
                  <a:latin typeface="Times New Roman" pitchFamily="18" charset="0"/>
                  <a:ea typeface="+mn-ea"/>
                </a:rPr>
                <a:t>例</a:t>
              </a:r>
              <a:r>
                <a:rPr lang="en-US" altLang="zh-CN" b="1" kern="0" dirty="0">
                  <a:latin typeface="Times New Roman" pitchFamily="18" charset="0"/>
                  <a:ea typeface="+mn-ea"/>
                </a:rPr>
                <a:t>  </a:t>
              </a:r>
              <a:r>
                <a:rPr lang="zh-CN" altLang="en-US" b="1" kern="0" dirty="0">
                  <a:latin typeface="Times New Roman" pitchFamily="18" charset="0"/>
                  <a:ea typeface="+mn-ea"/>
                </a:rPr>
                <a:t>证明右图</a:t>
              </a:r>
              <a:r>
                <a:rPr lang="en-US" altLang="zh-CN" b="1" kern="0" dirty="0">
                  <a:latin typeface="Times New Roman" pitchFamily="18" charset="0"/>
                  <a:ea typeface="+mn-ea"/>
                </a:rPr>
                <a:t>(</a:t>
              </a:r>
              <a:r>
                <a:rPr lang="zh-CN" altLang="en-US" b="1" kern="0" dirty="0">
                  <a:latin typeface="Times New Roman" pitchFamily="18" charset="0"/>
                  <a:ea typeface="+mn-ea"/>
                </a:rPr>
                <a:t>周游世界问题</a:t>
              </a:r>
              <a:r>
                <a:rPr lang="en-US" altLang="zh-CN" b="1" kern="0" dirty="0">
                  <a:latin typeface="Times New Roman" pitchFamily="18" charset="0"/>
                  <a:ea typeface="+mn-ea"/>
                </a:rPr>
                <a:t>)</a:t>
              </a:r>
              <a:r>
                <a:rPr lang="zh-CN" altLang="en-US" b="1" kern="0" dirty="0">
                  <a:latin typeface="Times New Roman" pitchFamily="18" charset="0"/>
                  <a:ea typeface="+mn-ea"/>
                </a:rPr>
                <a:t>是哈密顿图</a:t>
              </a:r>
            </a:p>
          </p:txBody>
        </p:sp>
        <p:pic>
          <p:nvPicPr>
            <p:cNvPr id="32778" name="Picture 10" descr="15-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2329" y="1989138"/>
              <a:ext cx="2736384" cy="269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Rectangle 9"/>
          <p:cNvSpPr txBox="1">
            <a:spLocks noChangeArrowheads="1"/>
          </p:cNvSpPr>
          <p:nvPr/>
        </p:nvSpPr>
        <p:spPr bwMode="auto">
          <a:xfrm>
            <a:off x="230188" y="3644900"/>
            <a:ext cx="5710237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  <a:defRPr/>
            </a:pPr>
            <a:r>
              <a:rPr lang="zh-CN" altLang="en-US" b="1" kern="0" dirty="0">
                <a:latin typeface="Times New Roman" pitchFamily="18" charset="0"/>
                <a:ea typeface="+mn-ea"/>
              </a:rPr>
              <a:t>证  </a:t>
            </a:r>
            <a:r>
              <a:rPr lang="en-US" altLang="zh-CN" b="1" i="1" kern="0" dirty="0">
                <a:latin typeface="Times New Roman" pitchFamily="18" charset="0"/>
                <a:ea typeface="+mn-ea"/>
              </a:rPr>
              <a:t>a</a:t>
            </a:r>
            <a:r>
              <a:rPr lang="en-US" altLang="zh-CN" b="1" kern="0" dirty="0">
                <a:latin typeface="Times New Roman" pitchFamily="18" charset="0"/>
                <a:ea typeface="+mn-ea"/>
              </a:rPr>
              <a:t> </a:t>
            </a:r>
            <a:r>
              <a:rPr lang="en-US" altLang="zh-CN" b="1" i="1" kern="0" dirty="0">
                <a:latin typeface="Times New Roman" pitchFamily="18" charset="0"/>
                <a:ea typeface="+mn-ea"/>
              </a:rPr>
              <a:t>b</a:t>
            </a:r>
            <a:r>
              <a:rPr lang="en-US" altLang="zh-CN" b="1" kern="0" dirty="0">
                <a:latin typeface="Times New Roman" pitchFamily="18" charset="0"/>
                <a:ea typeface="+mn-ea"/>
              </a:rPr>
              <a:t> </a:t>
            </a:r>
            <a:r>
              <a:rPr lang="en-US" altLang="zh-CN" b="1" i="1" kern="0" dirty="0">
                <a:latin typeface="Times New Roman" pitchFamily="18" charset="0"/>
                <a:ea typeface="+mn-ea"/>
              </a:rPr>
              <a:t>c</a:t>
            </a:r>
            <a:r>
              <a:rPr lang="en-US" altLang="zh-CN" b="1" kern="0" dirty="0">
                <a:latin typeface="Times New Roman" pitchFamily="18" charset="0"/>
                <a:ea typeface="+mn-ea"/>
              </a:rPr>
              <a:t> </a:t>
            </a:r>
            <a:r>
              <a:rPr lang="en-US" altLang="zh-CN" b="1" i="1" kern="0" dirty="0">
                <a:latin typeface="Times New Roman" pitchFamily="18" charset="0"/>
                <a:ea typeface="+mn-ea"/>
              </a:rPr>
              <a:t>d</a:t>
            </a:r>
            <a:r>
              <a:rPr lang="en-US" altLang="zh-CN" b="1" kern="0" dirty="0">
                <a:latin typeface="Times New Roman" pitchFamily="18" charset="0"/>
                <a:ea typeface="+mn-ea"/>
              </a:rPr>
              <a:t> </a:t>
            </a:r>
            <a:r>
              <a:rPr lang="en-US" altLang="zh-CN" b="1" i="1" kern="0" dirty="0">
                <a:latin typeface="Times New Roman" pitchFamily="18" charset="0"/>
                <a:ea typeface="+mn-ea"/>
              </a:rPr>
              <a:t>e</a:t>
            </a:r>
            <a:r>
              <a:rPr lang="en-US" altLang="zh-CN" b="1" kern="0" dirty="0">
                <a:latin typeface="Times New Roman" pitchFamily="18" charset="0"/>
                <a:ea typeface="+mn-ea"/>
              </a:rPr>
              <a:t> </a:t>
            </a:r>
            <a:r>
              <a:rPr lang="en-US" altLang="zh-CN" b="1" i="1" kern="0" dirty="0">
                <a:latin typeface="Times New Roman" pitchFamily="18" charset="0"/>
                <a:ea typeface="+mn-ea"/>
              </a:rPr>
              <a:t>f</a:t>
            </a:r>
            <a:r>
              <a:rPr lang="en-US" altLang="zh-CN" b="1" kern="0" dirty="0">
                <a:latin typeface="Times New Roman" pitchFamily="18" charset="0"/>
                <a:ea typeface="+mn-ea"/>
              </a:rPr>
              <a:t> </a:t>
            </a:r>
            <a:r>
              <a:rPr lang="en-US" altLang="zh-CN" b="1" i="1" kern="0" dirty="0">
                <a:latin typeface="Times New Roman" pitchFamily="18" charset="0"/>
                <a:ea typeface="+mn-ea"/>
              </a:rPr>
              <a:t>g</a:t>
            </a:r>
            <a:r>
              <a:rPr lang="en-US" altLang="zh-CN" b="1" kern="0" dirty="0">
                <a:latin typeface="Times New Roman" pitchFamily="18" charset="0"/>
                <a:ea typeface="+mn-ea"/>
              </a:rPr>
              <a:t> </a:t>
            </a:r>
            <a:r>
              <a:rPr lang="en-US" altLang="zh-CN" b="1" i="1" kern="0" dirty="0">
                <a:latin typeface="Times New Roman" pitchFamily="18" charset="0"/>
                <a:ea typeface="+mn-ea"/>
              </a:rPr>
              <a:t>h</a:t>
            </a:r>
            <a:r>
              <a:rPr lang="en-US" altLang="zh-CN" b="1" kern="0" dirty="0">
                <a:latin typeface="Times New Roman" pitchFamily="18" charset="0"/>
                <a:ea typeface="+mn-ea"/>
              </a:rPr>
              <a:t> </a:t>
            </a:r>
            <a:r>
              <a:rPr lang="en-US" altLang="zh-CN" b="1" i="1" kern="0" dirty="0" err="1">
                <a:latin typeface="Times New Roman" pitchFamily="18" charset="0"/>
                <a:ea typeface="+mn-ea"/>
              </a:rPr>
              <a:t>i</a:t>
            </a:r>
            <a:r>
              <a:rPr lang="en-US" altLang="zh-CN" b="1" kern="0" dirty="0">
                <a:latin typeface="Times New Roman" pitchFamily="18" charset="0"/>
                <a:ea typeface="+mn-ea"/>
              </a:rPr>
              <a:t> </a:t>
            </a:r>
            <a:r>
              <a:rPr lang="en-US" altLang="zh-CN" b="1" i="1" kern="0" dirty="0">
                <a:latin typeface="Times New Roman" pitchFamily="18" charset="0"/>
                <a:ea typeface="+mn-ea"/>
              </a:rPr>
              <a:t>j</a:t>
            </a:r>
            <a:r>
              <a:rPr lang="en-US" altLang="zh-CN" b="1" kern="0" dirty="0">
                <a:latin typeface="Times New Roman" pitchFamily="18" charset="0"/>
                <a:ea typeface="+mn-ea"/>
              </a:rPr>
              <a:t> </a:t>
            </a:r>
            <a:r>
              <a:rPr lang="en-US" altLang="zh-CN" b="1" i="1" kern="0" dirty="0">
                <a:latin typeface="Times New Roman" pitchFamily="18" charset="0"/>
                <a:ea typeface="+mn-ea"/>
              </a:rPr>
              <a:t>k</a:t>
            </a:r>
            <a:r>
              <a:rPr lang="en-US" altLang="zh-CN" b="1" kern="0" dirty="0">
                <a:latin typeface="Times New Roman" pitchFamily="18" charset="0"/>
                <a:ea typeface="+mn-ea"/>
              </a:rPr>
              <a:t> </a:t>
            </a:r>
            <a:r>
              <a:rPr lang="en-US" altLang="zh-CN" b="1" i="1" kern="0" dirty="0">
                <a:latin typeface="Times New Roman" pitchFamily="18" charset="0"/>
                <a:ea typeface="+mn-ea"/>
              </a:rPr>
              <a:t>l</a:t>
            </a:r>
            <a:r>
              <a:rPr lang="en-US" altLang="zh-CN" b="1" kern="0" dirty="0">
                <a:latin typeface="Times New Roman" pitchFamily="18" charset="0"/>
                <a:ea typeface="+mn-ea"/>
              </a:rPr>
              <a:t> </a:t>
            </a:r>
            <a:r>
              <a:rPr lang="en-US" altLang="zh-CN" b="1" i="1" kern="0" dirty="0">
                <a:latin typeface="Times New Roman" pitchFamily="18" charset="0"/>
                <a:ea typeface="+mn-ea"/>
              </a:rPr>
              <a:t>m</a:t>
            </a:r>
            <a:r>
              <a:rPr lang="en-US" altLang="zh-CN" b="1" kern="0" dirty="0">
                <a:latin typeface="Times New Roman" pitchFamily="18" charset="0"/>
                <a:ea typeface="+mn-ea"/>
              </a:rPr>
              <a:t> </a:t>
            </a:r>
            <a:r>
              <a:rPr lang="en-US" altLang="zh-CN" b="1" i="1" kern="0" dirty="0">
                <a:latin typeface="Times New Roman" pitchFamily="18" charset="0"/>
                <a:ea typeface="+mn-ea"/>
              </a:rPr>
              <a:t>n o</a:t>
            </a:r>
            <a:r>
              <a:rPr lang="en-US" altLang="zh-CN" b="1" kern="0" dirty="0">
                <a:latin typeface="Times New Roman" pitchFamily="18" charset="0"/>
                <a:ea typeface="+mn-ea"/>
              </a:rPr>
              <a:t> </a:t>
            </a:r>
            <a:r>
              <a:rPr lang="en-US" altLang="zh-CN" b="1" i="1" kern="0" dirty="0">
                <a:latin typeface="Times New Roman" pitchFamily="18" charset="0"/>
                <a:ea typeface="+mn-ea"/>
              </a:rPr>
              <a:t>p</a:t>
            </a:r>
            <a:r>
              <a:rPr lang="en-US" altLang="zh-CN" b="1" kern="0" dirty="0">
                <a:latin typeface="Times New Roman" pitchFamily="18" charset="0"/>
                <a:ea typeface="+mn-ea"/>
              </a:rPr>
              <a:t> </a:t>
            </a:r>
            <a:r>
              <a:rPr lang="en-US" altLang="zh-CN" b="1" i="1" kern="0" dirty="0">
                <a:latin typeface="Times New Roman" pitchFamily="18" charset="0"/>
                <a:ea typeface="+mn-ea"/>
              </a:rPr>
              <a:t>q</a:t>
            </a:r>
            <a:r>
              <a:rPr lang="en-US" altLang="zh-CN" b="1" kern="0" dirty="0">
                <a:latin typeface="Times New Roman" pitchFamily="18" charset="0"/>
                <a:ea typeface="+mn-ea"/>
              </a:rPr>
              <a:t> </a:t>
            </a:r>
            <a:r>
              <a:rPr lang="en-US" altLang="zh-CN" b="1" i="1" kern="0" dirty="0">
                <a:latin typeface="Times New Roman" pitchFamily="18" charset="0"/>
                <a:ea typeface="+mn-ea"/>
              </a:rPr>
              <a:t>r</a:t>
            </a:r>
            <a:r>
              <a:rPr lang="en-US" altLang="zh-CN" b="1" kern="0" dirty="0">
                <a:latin typeface="Times New Roman" pitchFamily="18" charset="0"/>
                <a:ea typeface="+mn-ea"/>
              </a:rPr>
              <a:t> </a:t>
            </a:r>
            <a:r>
              <a:rPr lang="en-US" altLang="zh-CN" b="1" i="1" kern="0" dirty="0">
                <a:latin typeface="Times New Roman" pitchFamily="18" charset="0"/>
                <a:ea typeface="+mn-ea"/>
              </a:rPr>
              <a:t>s</a:t>
            </a:r>
            <a:r>
              <a:rPr lang="en-US" altLang="zh-CN" b="1" kern="0" dirty="0">
                <a:latin typeface="Times New Roman" pitchFamily="18" charset="0"/>
                <a:ea typeface="+mn-ea"/>
              </a:rPr>
              <a:t> </a:t>
            </a:r>
            <a:r>
              <a:rPr lang="en-US" altLang="zh-CN" b="1" i="1" kern="0" dirty="0">
                <a:latin typeface="Times New Roman" pitchFamily="18" charset="0"/>
                <a:ea typeface="+mn-ea"/>
              </a:rPr>
              <a:t>t</a:t>
            </a:r>
            <a:r>
              <a:rPr lang="en-US" altLang="zh-CN" b="1" kern="0" dirty="0">
                <a:latin typeface="Times New Roman" pitchFamily="18" charset="0"/>
                <a:ea typeface="+mn-ea"/>
              </a:rPr>
              <a:t> </a:t>
            </a:r>
            <a:r>
              <a:rPr lang="en-US" altLang="zh-CN" b="1" i="1" kern="0" dirty="0">
                <a:latin typeface="Times New Roman" pitchFamily="18" charset="0"/>
                <a:ea typeface="+mn-ea"/>
              </a:rPr>
              <a:t>a</a:t>
            </a:r>
          </a:p>
          <a:p>
            <a:pPr marL="457200" indent="-457200" eaLnBrk="1" hangingPunct="1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  <a:defRPr/>
            </a:pPr>
            <a:r>
              <a:rPr lang="zh-CN" altLang="en-US" b="1" kern="0" dirty="0">
                <a:latin typeface="Times New Roman" pitchFamily="18" charset="0"/>
                <a:ea typeface="+mn-ea"/>
              </a:rPr>
              <a:t>是一条哈密顿回路</a:t>
            </a:r>
            <a:r>
              <a:rPr lang="en-US" altLang="zh-CN" b="1" kern="0" dirty="0">
                <a:latin typeface="Times New Roman" pitchFamily="18" charset="0"/>
                <a:ea typeface="+mn-ea"/>
              </a:rPr>
              <a:t>.</a:t>
            </a:r>
          </a:p>
          <a:p>
            <a:pPr marL="457200" indent="-457200" eaLnBrk="1" hangingPunct="1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  <a:defRPr/>
            </a:pPr>
            <a:r>
              <a:rPr lang="zh-CN" altLang="en-US" b="1" kern="0" dirty="0">
                <a:latin typeface="Times New Roman" pitchFamily="18" charset="0"/>
                <a:ea typeface="+mn-ea"/>
              </a:rPr>
              <a:t>注意，此图不满足定理</a:t>
            </a:r>
            <a:r>
              <a:rPr lang="en-US" altLang="zh-CN" b="1" kern="0" dirty="0">
                <a:latin typeface="Times New Roman" pitchFamily="18" charset="0"/>
                <a:ea typeface="+mn-ea"/>
              </a:rPr>
              <a:t>11.3</a:t>
            </a:r>
            <a:r>
              <a:rPr lang="zh-CN" altLang="en-US" b="1" kern="0" dirty="0">
                <a:latin typeface="Times New Roman" pitchFamily="18" charset="0"/>
                <a:ea typeface="+mn-ea"/>
              </a:rPr>
              <a:t>推论的条件</a:t>
            </a:r>
            <a:r>
              <a:rPr lang="en-US" altLang="zh-CN" b="1" kern="0" dirty="0">
                <a:latin typeface="Times New Roman" pitchFamily="18" charset="0"/>
                <a:ea typeface="+mn-ea"/>
              </a:rPr>
              <a:t>.</a:t>
            </a:r>
          </a:p>
        </p:txBody>
      </p:sp>
      <p:sp>
        <p:nvSpPr>
          <p:cNvPr id="11" name="Rectangle 8"/>
          <p:cNvSpPr txBox="1">
            <a:spLocks noChangeArrowheads="1"/>
          </p:cNvSpPr>
          <p:nvPr/>
        </p:nvSpPr>
        <p:spPr bwMode="auto">
          <a:xfrm>
            <a:off x="230188" y="5229225"/>
            <a:ext cx="822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  <a:defRPr/>
            </a:pPr>
            <a:r>
              <a:rPr lang="zh-CN" altLang="en-US" b="1" kern="0" dirty="0">
                <a:solidFill>
                  <a:srgbClr val="A50021"/>
                </a:solidFill>
                <a:latin typeface="Times New Roman" pitchFamily="18" charset="0"/>
                <a:ea typeface="+mn-ea"/>
              </a:rPr>
              <a:t>例</a:t>
            </a:r>
            <a:r>
              <a:rPr lang="en-US" altLang="zh-CN" b="1" kern="0" dirty="0">
                <a:latin typeface="Times New Roman" pitchFamily="18" charset="0"/>
                <a:ea typeface="+mn-ea"/>
              </a:rPr>
              <a:t>  </a:t>
            </a:r>
            <a:r>
              <a:rPr lang="zh-CN" altLang="en-US" b="1" kern="0" dirty="0">
                <a:latin typeface="Times New Roman" pitchFamily="18" charset="0"/>
                <a:ea typeface="+mn-ea"/>
              </a:rPr>
              <a:t>完全图</a:t>
            </a:r>
            <a:r>
              <a:rPr lang="en-US" altLang="zh-CN" b="1" i="1" kern="0" dirty="0" err="1">
                <a:latin typeface="Times New Roman" pitchFamily="18" charset="0"/>
                <a:ea typeface="+mn-ea"/>
              </a:rPr>
              <a:t>K</a:t>
            </a:r>
            <a:r>
              <a:rPr lang="en-US" altLang="zh-CN" b="1" i="1" kern="0" baseline="-25000" dirty="0" err="1">
                <a:latin typeface="Times New Roman" pitchFamily="18" charset="0"/>
                <a:ea typeface="+mn-ea"/>
              </a:rPr>
              <a:t>n</a:t>
            </a:r>
            <a:r>
              <a:rPr lang="en-US" altLang="zh-CN" b="1" i="1" kern="0" baseline="-25000" dirty="0">
                <a:latin typeface="Times New Roman" pitchFamily="18" charset="0"/>
                <a:ea typeface="+mn-ea"/>
              </a:rPr>
              <a:t> </a:t>
            </a:r>
            <a:r>
              <a:rPr lang="en-US" altLang="zh-CN" b="1" kern="0" dirty="0">
                <a:latin typeface="Times New Roman" pitchFamily="18" charset="0"/>
                <a:ea typeface="+mn-ea"/>
              </a:rPr>
              <a:t>(</a:t>
            </a:r>
            <a:r>
              <a:rPr lang="en-US" altLang="zh-CN" b="1" i="1" kern="0" dirty="0">
                <a:latin typeface="Times New Roman" pitchFamily="18" charset="0"/>
                <a:ea typeface="+mn-ea"/>
              </a:rPr>
              <a:t>n</a:t>
            </a:r>
            <a:r>
              <a:rPr lang="en-US" altLang="zh-CN" b="1" kern="0" dirty="0">
                <a:latin typeface="Times New Roman" pitchFamily="18" charset="0"/>
                <a:ea typeface="+mn-ea"/>
                <a:sym typeface="Symbol" pitchFamily="18" charset="2"/>
              </a:rPr>
              <a:t></a:t>
            </a:r>
            <a:r>
              <a:rPr lang="en-US" altLang="zh-CN" b="1" kern="0" dirty="0">
                <a:latin typeface="Times New Roman" pitchFamily="18" charset="0"/>
                <a:ea typeface="+mn-ea"/>
              </a:rPr>
              <a:t>3)</a:t>
            </a:r>
            <a:r>
              <a:rPr lang="zh-CN" altLang="en-US" b="1" kern="0" dirty="0">
                <a:latin typeface="Times New Roman" pitchFamily="18" charset="0"/>
                <a:ea typeface="+mn-ea"/>
              </a:rPr>
              <a:t>是哈密顿图</a:t>
            </a:r>
            <a:r>
              <a:rPr lang="en-US" altLang="zh-CN" b="1" kern="0" dirty="0">
                <a:latin typeface="Times New Roman" pitchFamily="18" charset="0"/>
                <a:ea typeface="+mn-ea"/>
              </a:rPr>
              <a:t>.</a:t>
            </a:r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250825" y="5732463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  <a:defRPr/>
            </a:pPr>
            <a:r>
              <a:rPr lang="zh-CN" altLang="en-US" b="1" kern="0" dirty="0">
                <a:latin typeface="Times New Roman" pitchFamily="18" charset="0"/>
                <a:ea typeface="+mn-ea"/>
              </a:rPr>
              <a:t>证 </a:t>
            </a:r>
            <a:r>
              <a:rPr lang="en-US" altLang="zh-CN" b="1" kern="0" dirty="0">
                <a:latin typeface="Times New Roman" pitchFamily="18" charset="0"/>
                <a:ea typeface="+mn-ea"/>
              </a:rPr>
              <a:t> </a:t>
            </a:r>
            <a:r>
              <a:rPr lang="zh-CN" altLang="en-US" b="1" kern="0" dirty="0">
                <a:latin typeface="Times New Roman" pitchFamily="18" charset="0"/>
                <a:ea typeface="+mn-ea"/>
              </a:rPr>
              <a:t>任何两个顶点</a:t>
            </a:r>
            <a:r>
              <a:rPr lang="en-US" altLang="zh-CN" b="1" i="1" kern="0" dirty="0" err="1">
                <a:latin typeface="Times New Roman" pitchFamily="18" charset="0"/>
                <a:ea typeface="+mn-ea"/>
              </a:rPr>
              <a:t>u</a:t>
            </a:r>
            <a:r>
              <a:rPr lang="en-US" altLang="zh-CN" b="1" kern="0" dirty="0" err="1">
                <a:latin typeface="Times New Roman" pitchFamily="18" charset="0"/>
                <a:ea typeface="+mn-ea"/>
              </a:rPr>
              <a:t>,</a:t>
            </a:r>
            <a:r>
              <a:rPr lang="en-US" altLang="zh-CN" b="1" i="1" kern="0" dirty="0" err="1">
                <a:latin typeface="Times New Roman" pitchFamily="18" charset="0"/>
                <a:ea typeface="+mn-ea"/>
              </a:rPr>
              <a:t>v</a:t>
            </a:r>
            <a:r>
              <a:rPr lang="zh-CN" altLang="en-US" b="1" kern="0" dirty="0">
                <a:latin typeface="Times New Roman" pitchFamily="18" charset="0"/>
                <a:ea typeface="+mn-ea"/>
              </a:rPr>
              <a:t>，</a:t>
            </a:r>
            <a:r>
              <a:rPr lang="en-US" altLang="zh-CN" b="1" i="1" kern="0" dirty="0">
                <a:latin typeface="Times New Roman" pitchFamily="18" charset="0"/>
                <a:ea typeface="+mn-ea"/>
              </a:rPr>
              <a:t>d</a:t>
            </a:r>
            <a:r>
              <a:rPr lang="en-US" altLang="zh-CN" b="1" kern="0" dirty="0">
                <a:latin typeface="Times New Roman" pitchFamily="18" charset="0"/>
                <a:ea typeface="+mn-ea"/>
              </a:rPr>
              <a:t>(</a:t>
            </a:r>
            <a:r>
              <a:rPr lang="en-US" altLang="zh-CN" b="1" i="1" kern="0" dirty="0">
                <a:latin typeface="Times New Roman" pitchFamily="18" charset="0"/>
                <a:ea typeface="+mn-ea"/>
              </a:rPr>
              <a:t>u</a:t>
            </a:r>
            <a:r>
              <a:rPr lang="en-US" altLang="zh-CN" b="1" kern="0" dirty="0">
                <a:latin typeface="Times New Roman" pitchFamily="18" charset="0"/>
                <a:ea typeface="+mn-ea"/>
              </a:rPr>
              <a:t>)+</a:t>
            </a:r>
            <a:r>
              <a:rPr lang="en-US" altLang="zh-CN" b="1" i="1" kern="0" dirty="0">
                <a:latin typeface="Times New Roman" pitchFamily="18" charset="0"/>
                <a:ea typeface="+mn-ea"/>
              </a:rPr>
              <a:t>d</a:t>
            </a:r>
            <a:r>
              <a:rPr lang="en-US" altLang="zh-CN" b="1" kern="0" dirty="0">
                <a:latin typeface="Times New Roman" pitchFamily="18" charset="0"/>
                <a:ea typeface="+mn-ea"/>
              </a:rPr>
              <a:t>(</a:t>
            </a:r>
            <a:r>
              <a:rPr lang="en-US" altLang="zh-CN" b="1" i="1" kern="0" dirty="0">
                <a:latin typeface="Times New Roman" pitchFamily="18" charset="0"/>
                <a:ea typeface="+mn-ea"/>
              </a:rPr>
              <a:t>v</a:t>
            </a:r>
            <a:r>
              <a:rPr lang="en-US" altLang="zh-CN" b="1" kern="0" dirty="0">
                <a:latin typeface="Times New Roman" pitchFamily="18" charset="0"/>
                <a:ea typeface="+mn-ea"/>
              </a:rPr>
              <a:t>) = 2(</a:t>
            </a:r>
            <a:r>
              <a:rPr lang="en-US" altLang="zh-CN" b="1" i="1" kern="0" dirty="0">
                <a:latin typeface="Times New Roman" pitchFamily="18" charset="0"/>
                <a:ea typeface="+mn-ea"/>
              </a:rPr>
              <a:t>n</a:t>
            </a:r>
            <a:r>
              <a:rPr lang="en-US" altLang="zh-CN" b="1" kern="0" dirty="0">
                <a:latin typeface="Times New Roman" pitchFamily="18" charset="0"/>
                <a:ea typeface="+mn-ea"/>
                <a:sym typeface="Symbol" pitchFamily="18" charset="2"/>
              </a:rPr>
              <a:t></a:t>
            </a:r>
            <a:r>
              <a:rPr lang="en-US" altLang="zh-CN" b="1" kern="0" dirty="0">
                <a:latin typeface="Times New Roman" pitchFamily="18" charset="0"/>
                <a:ea typeface="+mn-ea"/>
              </a:rPr>
              <a:t>1) </a:t>
            </a:r>
            <a:r>
              <a:rPr lang="en-US" altLang="zh-CN" b="1" kern="0" dirty="0">
                <a:latin typeface="Times New Roman" pitchFamily="18" charset="0"/>
                <a:ea typeface="+mn-ea"/>
                <a:sym typeface="Symbol" pitchFamily="18" charset="2"/>
              </a:rPr>
              <a:t></a:t>
            </a:r>
            <a:r>
              <a:rPr lang="en-US" altLang="zh-CN" b="1" kern="0" dirty="0">
                <a:latin typeface="Times New Roman" pitchFamily="18" charset="0"/>
                <a:ea typeface="+mn-ea"/>
              </a:rPr>
              <a:t> </a:t>
            </a:r>
            <a:r>
              <a:rPr lang="en-US" altLang="zh-CN" b="1" i="1" kern="0" dirty="0">
                <a:latin typeface="Times New Roman" pitchFamily="18" charset="0"/>
                <a:ea typeface="+mn-ea"/>
              </a:rPr>
              <a:t>n</a:t>
            </a:r>
            <a:endParaRPr lang="en-US" altLang="zh-CN" b="1" kern="0" dirty="0">
              <a:latin typeface="Times New Roman" pitchFamily="18" charset="0"/>
              <a:ea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9A001B-FA13-4A38-9E4B-F7F11BB0E2E2}" type="slidenum">
              <a:rPr lang="en-US" altLang="zh-CN" smtClean="0"/>
              <a:pPr>
                <a:defRPr/>
              </a:pPr>
              <a:t>23</a:t>
            </a:fld>
            <a:r>
              <a:rPr lang="en-US" altLang="zh-CN" smtClean="0"/>
              <a:t>/60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>
                <a:latin typeface="Times New Roman" panose="02020603050405020304" pitchFamily="18" charset="0"/>
              </a:rPr>
              <a:t>货郎问题</a:t>
            </a:r>
          </a:p>
        </p:txBody>
      </p:sp>
      <p:sp>
        <p:nvSpPr>
          <p:cNvPr id="2765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229600" cy="4525962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货郎问题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有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个城市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给定城市之间道路的长度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长度可以为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对应这两个城市之间无交通线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).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货郎从某个城市出发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要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经过每个城市一次且仅一次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最后回到出发的城市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问如何走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才能使他走的路线最短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? </a:t>
            </a: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图论方法描述如下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zh-CN" altLang="en-US" dirty="0" smtClean="0">
                <a:latin typeface="Times New Roman" pitchFamily="18" charset="0"/>
              </a:rPr>
              <a:t>设</a:t>
            </a:r>
            <a:r>
              <a:rPr lang="en-US" altLang="zh-CN" i="1" dirty="0" smtClean="0">
                <a:latin typeface="Times New Roman" pitchFamily="18" charset="0"/>
              </a:rPr>
              <a:t>G</a:t>
            </a:r>
            <a:r>
              <a:rPr lang="en-US" altLang="zh-CN" dirty="0" smtClean="0">
                <a:latin typeface="Times New Roman" pitchFamily="18" charset="0"/>
              </a:rPr>
              <a:t>=&lt;</a:t>
            </a:r>
            <a:r>
              <a:rPr lang="en-US" altLang="zh-CN" i="1" dirty="0" smtClean="0">
                <a:latin typeface="Times New Roman" pitchFamily="18" charset="0"/>
              </a:rPr>
              <a:t>V</a:t>
            </a:r>
            <a:r>
              <a:rPr lang="en-US" altLang="zh-CN" dirty="0" smtClean="0">
                <a:latin typeface="Times New Roman" pitchFamily="18" charset="0"/>
              </a:rPr>
              <a:t>,</a:t>
            </a:r>
            <a:r>
              <a:rPr lang="en-US" altLang="zh-CN" i="1" dirty="0" smtClean="0">
                <a:latin typeface="Times New Roman" pitchFamily="18" charset="0"/>
              </a:rPr>
              <a:t>E</a:t>
            </a:r>
            <a:r>
              <a:rPr lang="en-US" altLang="zh-CN" dirty="0" smtClean="0">
                <a:latin typeface="Times New Roman" pitchFamily="18" charset="0"/>
              </a:rPr>
              <a:t>,</a:t>
            </a:r>
            <a:r>
              <a:rPr lang="en-US" altLang="zh-CN" i="1" dirty="0" smtClean="0">
                <a:latin typeface="Times New Roman" pitchFamily="18" charset="0"/>
              </a:rPr>
              <a:t>W</a:t>
            </a:r>
            <a:r>
              <a:rPr lang="en-US" altLang="zh-CN" dirty="0" smtClean="0">
                <a:latin typeface="Times New Roman" pitchFamily="18" charset="0"/>
              </a:rPr>
              <a:t>&gt;</a:t>
            </a:r>
            <a:r>
              <a:rPr lang="zh-CN" altLang="en-US" dirty="0" smtClean="0">
                <a:latin typeface="Times New Roman" pitchFamily="18" charset="0"/>
              </a:rPr>
              <a:t>为一个</a:t>
            </a:r>
            <a:r>
              <a:rPr lang="en-US" altLang="zh-CN" i="1" dirty="0" smtClean="0">
                <a:latin typeface="Times New Roman" pitchFamily="18" charset="0"/>
              </a:rPr>
              <a:t>n</a:t>
            </a:r>
            <a:r>
              <a:rPr lang="zh-CN" altLang="en-US" dirty="0" smtClean="0">
                <a:latin typeface="Times New Roman" pitchFamily="18" charset="0"/>
              </a:rPr>
              <a:t>阶完全带权图</a:t>
            </a:r>
            <a:r>
              <a:rPr lang="en-US" altLang="zh-CN" i="1" dirty="0" err="1" smtClean="0">
                <a:latin typeface="Times New Roman" pitchFamily="18" charset="0"/>
              </a:rPr>
              <a:t>K</a:t>
            </a:r>
            <a:r>
              <a:rPr lang="en-US" altLang="zh-CN" i="1" baseline="-25000" dirty="0" err="1" smtClean="0">
                <a:latin typeface="Times New Roman" pitchFamily="18" charset="0"/>
              </a:rPr>
              <a:t>n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</a:p>
          <a:p>
            <a:pPr>
              <a:defRPr/>
            </a:pPr>
            <a:r>
              <a:rPr lang="zh-CN" altLang="en-US" dirty="0" smtClean="0">
                <a:latin typeface="Times New Roman" pitchFamily="18" charset="0"/>
              </a:rPr>
              <a:t>各边的权非负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zh-CN" altLang="en-US" dirty="0" smtClean="0">
                <a:latin typeface="Times New Roman" pitchFamily="18" charset="0"/>
              </a:rPr>
              <a:t>且可能为</a:t>
            </a:r>
            <a:r>
              <a:rPr lang="zh-CN" altLang="en-US" dirty="0" smtClean="0">
                <a:latin typeface="Times New Roman" pitchFamily="18" charset="0"/>
                <a:sym typeface="Symbol" pitchFamily="18" charset="2"/>
              </a:rPr>
              <a:t></a:t>
            </a:r>
            <a:r>
              <a:rPr lang="en-US" altLang="zh-CN" dirty="0" smtClean="0">
                <a:latin typeface="Times New Roman" pitchFamily="18" charset="0"/>
              </a:rPr>
              <a:t>. </a:t>
            </a:r>
            <a:r>
              <a:rPr lang="zh-CN" altLang="en-US" dirty="0" smtClean="0">
                <a:latin typeface="Times New Roman" pitchFamily="18" charset="0"/>
              </a:rPr>
              <a:t>求</a:t>
            </a:r>
            <a:r>
              <a:rPr lang="en-US" altLang="zh-CN" i="1" dirty="0" smtClean="0">
                <a:latin typeface="Times New Roman" pitchFamily="18" charset="0"/>
              </a:rPr>
              <a:t>G</a:t>
            </a:r>
            <a:r>
              <a:rPr lang="zh-CN" altLang="en-US" dirty="0" smtClean="0">
                <a:latin typeface="Times New Roman" pitchFamily="18" charset="0"/>
              </a:rPr>
              <a:t>中的一条最短的哈密顿回路</a:t>
            </a:r>
            <a:r>
              <a:rPr lang="en-US" altLang="zh-CN" dirty="0" smtClean="0">
                <a:latin typeface="Times New Roman" pitchFamily="18" charset="0"/>
              </a:rPr>
              <a:t>.</a:t>
            </a:r>
          </a:p>
          <a:p>
            <a:pPr marL="457200" indent="-457200" eaLnBrk="1" hangingPunct="1">
              <a:defRPr/>
            </a:pPr>
            <a:endParaRPr lang="en-US" altLang="zh-CN" dirty="0" smtClean="0">
              <a:latin typeface="Times New Roman" pitchFamily="18" charset="0"/>
            </a:endParaRPr>
          </a:p>
          <a:p>
            <a:pPr marL="457200" indent="-457200"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不计出发点和方向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en-US" altLang="zh-CN" i="1" dirty="0" err="1" smtClean="0">
                <a:latin typeface="Times New Roman" pitchFamily="18" charset="0"/>
              </a:rPr>
              <a:t>K</a:t>
            </a:r>
            <a:r>
              <a:rPr lang="en-US" altLang="zh-CN" i="1" baseline="-25000" dirty="0" err="1" smtClean="0">
                <a:latin typeface="Times New Roman" pitchFamily="18" charset="0"/>
              </a:rPr>
              <a:t>n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</a:rPr>
              <a:t>n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</a:t>
            </a:r>
            <a:r>
              <a:rPr lang="en-US" altLang="zh-CN" dirty="0" smtClean="0">
                <a:latin typeface="Times New Roman" pitchFamily="18" charset="0"/>
              </a:rPr>
              <a:t>3)</a:t>
            </a:r>
            <a:r>
              <a:rPr lang="zh-CN" altLang="en-US" dirty="0" smtClean="0">
                <a:latin typeface="Times New Roman" pitchFamily="18" charset="0"/>
              </a:rPr>
              <a:t>中有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</a:rPr>
              <a:t>n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dirty="0" smtClean="0">
                <a:latin typeface="Times New Roman" pitchFamily="18" charset="0"/>
              </a:rPr>
              <a:t>1)!/2 </a:t>
            </a:r>
            <a:r>
              <a:rPr lang="zh-CN" altLang="en-US" dirty="0" smtClean="0">
                <a:latin typeface="Times New Roman" pitchFamily="18" charset="0"/>
              </a:rPr>
              <a:t>条不同的哈密顿回</a:t>
            </a:r>
            <a:endParaRPr lang="en-US" altLang="zh-CN" dirty="0" smtClean="0">
              <a:latin typeface="Times New Roman" pitchFamily="18" charset="0"/>
            </a:endParaRPr>
          </a:p>
          <a:p>
            <a:pPr marL="457200" indent="-457200"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路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9A001B-FA13-4A38-9E4B-F7F11BB0E2E2}" type="slidenum">
              <a:rPr lang="en-US" altLang="zh-CN" smtClean="0"/>
              <a:pPr>
                <a:defRPr/>
              </a:pPr>
              <a:t>24</a:t>
            </a:fld>
            <a:r>
              <a:rPr lang="en-US" altLang="zh-CN" smtClean="0"/>
              <a:t>/60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/>
              <a:t>  </a:t>
            </a:r>
          </a:p>
        </p:txBody>
      </p:sp>
      <p:sp>
        <p:nvSpPr>
          <p:cNvPr id="28676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755650" y="4365625"/>
            <a:ext cx="5832475" cy="1439863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</a:rPr>
              <a:t>解   </a:t>
            </a:r>
            <a:r>
              <a:rPr lang="en-US" altLang="zh-CN" i="1" smtClean="0">
                <a:latin typeface="Times New Roman" panose="02020603050405020304" pitchFamily="18" charset="0"/>
              </a:rPr>
              <a:t>C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1</a:t>
            </a:r>
            <a:r>
              <a:rPr lang="en-US" altLang="zh-CN" smtClean="0">
                <a:latin typeface="Times New Roman" panose="02020603050405020304" pitchFamily="18" charset="0"/>
              </a:rPr>
              <a:t>= </a:t>
            </a:r>
            <a:r>
              <a:rPr lang="en-US" altLang="zh-CN" i="1" smtClean="0">
                <a:latin typeface="Times New Roman" panose="02020603050405020304" pitchFamily="18" charset="0"/>
              </a:rPr>
              <a:t>a</a:t>
            </a:r>
            <a:r>
              <a:rPr lang="en-US" altLang="zh-CN" smtClean="0">
                <a:latin typeface="Times New Roman" panose="02020603050405020304" pitchFamily="18" charset="0"/>
              </a:rPr>
              <a:t> </a:t>
            </a:r>
            <a:r>
              <a:rPr lang="en-US" altLang="zh-CN" i="1" smtClean="0">
                <a:latin typeface="Times New Roman" panose="02020603050405020304" pitchFamily="18" charset="0"/>
              </a:rPr>
              <a:t>b</a:t>
            </a:r>
            <a:r>
              <a:rPr lang="en-US" altLang="zh-CN" smtClean="0">
                <a:latin typeface="Times New Roman" panose="02020603050405020304" pitchFamily="18" charset="0"/>
              </a:rPr>
              <a:t> </a:t>
            </a:r>
            <a:r>
              <a:rPr lang="en-US" altLang="zh-CN" i="1" smtClean="0">
                <a:latin typeface="Times New Roman" panose="02020603050405020304" pitchFamily="18" charset="0"/>
              </a:rPr>
              <a:t>c</a:t>
            </a:r>
            <a:r>
              <a:rPr lang="en-US" altLang="zh-CN" smtClean="0">
                <a:latin typeface="Times New Roman" panose="02020603050405020304" pitchFamily="18" charset="0"/>
              </a:rPr>
              <a:t> </a:t>
            </a:r>
            <a:r>
              <a:rPr lang="en-US" altLang="zh-CN" i="1" smtClean="0">
                <a:latin typeface="Times New Roman" panose="02020603050405020304" pitchFamily="18" charset="0"/>
              </a:rPr>
              <a:t>d</a:t>
            </a:r>
            <a:r>
              <a:rPr lang="en-US" altLang="zh-CN" smtClean="0">
                <a:latin typeface="Times New Roman" panose="02020603050405020304" pitchFamily="18" charset="0"/>
              </a:rPr>
              <a:t> </a:t>
            </a:r>
            <a:r>
              <a:rPr lang="en-US" altLang="zh-CN" i="1" smtClean="0">
                <a:latin typeface="Times New Roman" panose="02020603050405020304" pitchFamily="18" charset="0"/>
              </a:rPr>
              <a:t>a</a:t>
            </a:r>
            <a:r>
              <a:rPr lang="en-US" altLang="zh-CN" smtClean="0">
                <a:latin typeface="Times New Roman" panose="02020603050405020304" pitchFamily="18" charset="0"/>
              </a:rPr>
              <a:t>,     </a:t>
            </a:r>
            <a:r>
              <a:rPr lang="en-US" altLang="zh-CN" i="1" smtClean="0">
                <a:latin typeface="Times New Roman" panose="02020603050405020304" pitchFamily="18" charset="0"/>
              </a:rPr>
              <a:t>W</a:t>
            </a:r>
            <a:r>
              <a:rPr lang="en-US" altLang="zh-CN" smtClean="0">
                <a:latin typeface="Times New Roman" panose="02020603050405020304" pitchFamily="18" charset="0"/>
              </a:rPr>
              <a:t>(</a:t>
            </a:r>
            <a:r>
              <a:rPr lang="en-US" altLang="zh-CN" i="1" smtClean="0">
                <a:latin typeface="Times New Roman" panose="02020603050405020304" pitchFamily="18" charset="0"/>
              </a:rPr>
              <a:t>C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1</a:t>
            </a:r>
            <a:r>
              <a:rPr lang="en-US" altLang="zh-CN" smtClean="0">
                <a:latin typeface="Times New Roman" panose="02020603050405020304" pitchFamily="18" charset="0"/>
              </a:rPr>
              <a:t>)=10</a:t>
            </a:r>
          </a:p>
          <a:p>
            <a:pPr eaLnBrk="1" hangingPunct="1"/>
            <a:r>
              <a:rPr lang="en-US" altLang="zh-CN" smtClean="0">
                <a:latin typeface="Times New Roman" panose="02020603050405020304" pitchFamily="18" charset="0"/>
              </a:rPr>
              <a:t>       </a:t>
            </a:r>
            <a:r>
              <a:rPr lang="en-US" altLang="zh-CN" i="1" smtClean="0">
                <a:latin typeface="Times New Roman" panose="02020603050405020304" pitchFamily="18" charset="0"/>
              </a:rPr>
              <a:t>C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2</a:t>
            </a:r>
            <a:r>
              <a:rPr lang="en-US" altLang="zh-CN" smtClean="0">
                <a:latin typeface="Times New Roman" panose="02020603050405020304" pitchFamily="18" charset="0"/>
              </a:rPr>
              <a:t>= </a:t>
            </a:r>
            <a:r>
              <a:rPr lang="en-US" altLang="zh-CN" i="1" smtClean="0">
                <a:latin typeface="Times New Roman" panose="02020603050405020304" pitchFamily="18" charset="0"/>
              </a:rPr>
              <a:t>a</a:t>
            </a:r>
            <a:r>
              <a:rPr lang="en-US" altLang="zh-CN" smtClean="0">
                <a:latin typeface="Times New Roman" panose="02020603050405020304" pitchFamily="18" charset="0"/>
              </a:rPr>
              <a:t> </a:t>
            </a:r>
            <a:r>
              <a:rPr lang="en-US" altLang="zh-CN" i="1" smtClean="0">
                <a:latin typeface="Times New Roman" panose="02020603050405020304" pitchFamily="18" charset="0"/>
              </a:rPr>
              <a:t>b</a:t>
            </a:r>
            <a:r>
              <a:rPr lang="en-US" altLang="zh-CN" smtClean="0">
                <a:latin typeface="Times New Roman" panose="02020603050405020304" pitchFamily="18" charset="0"/>
              </a:rPr>
              <a:t> </a:t>
            </a:r>
            <a:r>
              <a:rPr lang="en-US" altLang="zh-CN" i="1" smtClean="0">
                <a:latin typeface="Times New Roman" panose="02020603050405020304" pitchFamily="18" charset="0"/>
              </a:rPr>
              <a:t>d</a:t>
            </a:r>
            <a:r>
              <a:rPr lang="en-US" altLang="zh-CN" smtClean="0">
                <a:latin typeface="Times New Roman" panose="02020603050405020304" pitchFamily="18" charset="0"/>
              </a:rPr>
              <a:t> </a:t>
            </a:r>
            <a:r>
              <a:rPr lang="en-US" altLang="zh-CN" i="1" smtClean="0">
                <a:latin typeface="Times New Roman" panose="02020603050405020304" pitchFamily="18" charset="0"/>
              </a:rPr>
              <a:t>c</a:t>
            </a:r>
            <a:r>
              <a:rPr lang="en-US" altLang="zh-CN" smtClean="0">
                <a:latin typeface="Times New Roman" panose="02020603050405020304" pitchFamily="18" charset="0"/>
              </a:rPr>
              <a:t> </a:t>
            </a:r>
            <a:r>
              <a:rPr lang="en-US" altLang="zh-CN" i="1" smtClean="0">
                <a:latin typeface="Times New Roman" panose="02020603050405020304" pitchFamily="18" charset="0"/>
              </a:rPr>
              <a:t>a</a:t>
            </a:r>
            <a:r>
              <a:rPr lang="en-US" altLang="zh-CN" smtClean="0">
                <a:latin typeface="Times New Roman" panose="02020603050405020304" pitchFamily="18" charset="0"/>
              </a:rPr>
              <a:t>,     </a:t>
            </a:r>
            <a:r>
              <a:rPr lang="en-US" altLang="zh-CN" i="1" smtClean="0">
                <a:latin typeface="Times New Roman" panose="02020603050405020304" pitchFamily="18" charset="0"/>
              </a:rPr>
              <a:t>W</a:t>
            </a:r>
            <a:r>
              <a:rPr lang="en-US" altLang="zh-CN" smtClean="0">
                <a:latin typeface="Times New Roman" panose="02020603050405020304" pitchFamily="18" charset="0"/>
              </a:rPr>
              <a:t>(</a:t>
            </a:r>
            <a:r>
              <a:rPr lang="en-US" altLang="zh-CN" i="1" smtClean="0">
                <a:latin typeface="Times New Roman" panose="02020603050405020304" pitchFamily="18" charset="0"/>
              </a:rPr>
              <a:t>C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2</a:t>
            </a:r>
            <a:r>
              <a:rPr lang="en-US" altLang="zh-CN" smtClean="0">
                <a:latin typeface="Times New Roman" panose="02020603050405020304" pitchFamily="18" charset="0"/>
              </a:rPr>
              <a:t>)=11</a:t>
            </a:r>
          </a:p>
          <a:p>
            <a:pPr eaLnBrk="1" hangingPunct="1"/>
            <a:r>
              <a:rPr lang="en-US" altLang="zh-CN" smtClean="0">
                <a:latin typeface="Times New Roman" panose="02020603050405020304" pitchFamily="18" charset="0"/>
              </a:rPr>
              <a:t>       </a:t>
            </a:r>
            <a:r>
              <a:rPr lang="en-US" altLang="zh-CN" i="1" smtClean="0">
                <a:latin typeface="Times New Roman" panose="02020603050405020304" pitchFamily="18" charset="0"/>
              </a:rPr>
              <a:t>C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3</a:t>
            </a:r>
            <a:r>
              <a:rPr lang="en-US" altLang="zh-CN" smtClean="0">
                <a:latin typeface="Times New Roman" panose="02020603050405020304" pitchFamily="18" charset="0"/>
              </a:rPr>
              <a:t>= </a:t>
            </a:r>
            <a:r>
              <a:rPr lang="en-US" altLang="zh-CN" i="1" smtClean="0">
                <a:latin typeface="Times New Roman" panose="02020603050405020304" pitchFamily="18" charset="0"/>
              </a:rPr>
              <a:t>a</a:t>
            </a:r>
            <a:r>
              <a:rPr lang="en-US" altLang="zh-CN" smtClean="0">
                <a:latin typeface="Times New Roman" panose="02020603050405020304" pitchFamily="18" charset="0"/>
              </a:rPr>
              <a:t> </a:t>
            </a:r>
            <a:r>
              <a:rPr lang="en-US" altLang="zh-CN" i="1" smtClean="0">
                <a:latin typeface="Times New Roman" panose="02020603050405020304" pitchFamily="18" charset="0"/>
              </a:rPr>
              <a:t>c</a:t>
            </a:r>
            <a:r>
              <a:rPr lang="en-US" altLang="zh-CN" smtClean="0">
                <a:latin typeface="Times New Roman" panose="02020603050405020304" pitchFamily="18" charset="0"/>
              </a:rPr>
              <a:t> </a:t>
            </a:r>
            <a:r>
              <a:rPr lang="en-US" altLang="zh-CN" i="1" smtClean="0">
                <a:latin typeface="Times New Roman" panose="02020603050405020304" pitchFamily="18" charset="0"/>
              </a:rPr>
              <a:t>b</a:t>
            </a:r>
            <a:r>
              <a:rPr lang="en-US" altLang="zh-CN" smtClean="0">
                <a:latin typeface="Times New Roman" panose="02020603050405020304" pitchFamily="18" charset="0"/>
              </a:rPr>
              <a:t> </a:t>
            </a:r>
            <a:r>
              <a:rPr lang="en-US" altLang="zh-CN" i="1" smtClean="0">
                <a:latin typeface="Times New Roman" panose="02020603050405020304" pitchFamily="18" charset="0"/>
              </a:rPr>
              <a:t>d</a:t>
            </a:r>
            <a:r>
              <a:rPr lang="en-US" altLang="zh-CN" smtClean="0">
                <a:latin typeface="Times New Roman" panose="02020603050405020304" pitchFamily="18" charset="0"/>
              </a:rPr>
              <a:t> </a:t>
            </a:r>
            <a:r>
              <a:rPr lang="en-US" altLang="zh-CN" i="1" smtClean="0">
                <a:latin typeface="Times New Roman" panose="02020603050405020304" pitchFamily="18" charset="0"/>
              </a:rPr>
              <a:t>a</a:t>
            </a:r>
            <a:r>
              <a:rPr lang="en-US" altLang="zh-CN" smtClean="0">
                <a:latin typeface="Times New Roman" panose="02020603050405020304" pitchFamily="18" charset="0"/>
              </a:rPr>
              <a:t>,     </a:t>
            </a:r>
            <a:r>
              <a:rPr lang="en-US" altLang="zh-CN" i="1" smtClean="0">
                <a:latin typeface="Times New Roman" panose="02020603050405020304" pitchFamily="18" charset="0"/>
              </a:rPr>
              <a:t>W</a:t>
            </a:r>
            <a:r>
              <a:rPr lang="en-US" altLang="zh-CN" smtClean="0">
                <a:latin typeface="Times New Roman" panose="02020603050405020304" pitchFamily="18" charset="0"/>
              </a:rPr>
              <a:t>(</a:t>
            </a:r>
            <a:r>
              <a:rPr lang="en-US" altLang="zh-CN" i="1" smtClean="0">
                <a:latin typeface="Times New Roman" panose="02020603050405020304" pitchFamily="18" charset="0"/>
              </a:rPr>
              <a:t>C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3</a:t>
            </a:r>
            <a:r>
              <a:rPr lang="en-US" altLang="zh-CN" smtClean="0">
                <a:latin typeface="Times New Roman" panose="02020603050405020304" pitchFamily="18" charset="0"/>
              </a:rPr>
              <a:t>)=9            </a:t>
            </a:r>
            <a:r>
              <a:rPr lang="zh-CN" altLang="en-US" smtClean="0">
                <a:latin typeface="Times New Roman" panose="02020603050405020304" pitchFamily="18" charset="0"/>
              </a:rPr>
              <a:t>最短</a:t>
            </a:r>
            <a:r>
              <a:rPr lang="en-US" altLang="zh-CN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6869" name="Rectangle 10"/>
          <p:cNvSpPr>
            <a:spLocks noChangeArrowheads="1"/>
          </p:cNvSpPr>
          <p:nvPr/>
        </p:nvSpPr>
        <p:spPr bwMode="auto">
          <a:xfrm>
            <a:off x="684213" y="1127125"/>
            <a:ext cx="56022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zh-CN" altLang="en-US">
                <a:latin typeface="Times New Roman" panose="02020603050405020304" pitchFamily="18" charset="0"/>
              </a:rPr>
              <a:t>求下面带权图</a:t>
            </a:r>
            <a:r>
              <a:rPr lang="en-US" altLang="zh-CN" i="1">
                <a:latin typeface="Times New Roman" panose="02020603050405020304" pitchFamily="18" charset="0"/>
              </a:rPr>
              <a:t>K</a:t>
            </a:r>
            <a:r>
              <a:rPr lang="en-US" altLang="zh-CN" baseline="-25000">
                <a:latin typeface="Times New Roman" panose="02020603050405020304" pitchFamily="18" charset="0"/>
              </a:rPr>
              <a:t>4</a:t>
            </a:r>
            <a:r>
              <a:rPr lang="zh-CN" altLang="en-US">
                <a:latin typeface="Times New Roman" panose="02020603050405020304" pitchFamily="18" charset="0"/>
              </a:rPr>
              <a:t>中最短哈密顿回路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  <a:r>
              <a:rPr lang="en-US" altLang="zh-CN" b="0"/>
              <a:t> </a:t>
            </a:r>
          </a:p>
        </p:txBody>
      </p:sp>
      <p:pic>
        <p:nvPicPr>
          <p:cNvPr id="36870" name="Picture 11" descr="15-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6" b="14684"/>
          <a:stretch>
            <a:fillRect/>
          </a:stretch>
        </p:blipFill>
        <p:spPr bwMode="auto">
          <a:xfrm>
            <a:off x="2987675" y="1700213"/>
            <a:ext cx="3097213" cy="266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7"/>
          <p:cNvSpPr txBox="1">
            <a:spLocks noChangeArrowheads="1"/>
          </p:cNvSpPr>
          <p:nvPr/>
        </p:nvSpPr>
        <p:spPr bwMode="auto">
          <a:xfrm>
            <a:off x="2132013" y="274638"/>
            <a:ext cx="6121400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3200" b="1" kern="0" dirty="0">
                <a:solidFill>
                  <a:schemeClr val="tx2"/>
                </a:solidFill>
                <a:latin typeface="Times New Roman" pitchFamily="18" charset="0"/>
                <a:ea typeface="+mj-ea"/>
                <a:cs typeface="+mj-cs"/>
              </a:rPr>
              <a:t>例题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9A001B-FA13-4A38-9E4B-F7F11BB0E2E2}" type="slidenum">
              <a:rPr lang="en-US" altLang="zh-CN" smtClean="0"/>
              <a:pPr>
                <a:defRPr/>
              </a:pPr>
              <a:t>25</a:t>
            </a:fld>
            <a:r>
              <a:rPr lang="en-US" altLang="zh-CN" smtClean="0"/>
              <a:t>/60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smtClean="0">
                <a:latin typeface="Times New Roman" panose="02020603050405020304" pitchFamily="18" charset="0"/>
              </a:rPr>
              <a:t>13.3 </a:t>
            </a:r>
            <a:r>
              <a:rPr lang="zh-CN" altLang="en-US" smtClean="0">
                <a:latin typeface="Times New Roman" panose="02020603050405020304" pitchFamily="18" charset="0"/>
              </a:rPr>
              <a:t>二部图与匹配</a:t>
            </a:r>
          </a:p>
        </p:txBody>
      </p:sp>
      <p:sp>
        <p:nvSpPr>
          <p:cNvPr id="38916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229600" cy="2808287"/>
          </a:xfrm>
        </p:spPr>
        <p:txBody>
          <a:bodyPr/>
          <a:lstStyle/>
          <a:p>
            <a:pPr marL="457200" indent="-457200" eaLnBrk="1" hangingPunct="1"/>
            <a:r>
              <a:rPr lang="zh-CN" altLang="en-US" smtClean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smtClean="0">
                <a:solidFill>
                  <a:srgbClr val="A50021"/>
                </a:solidFill>
                <a:latin typeface="Times New Roman" panose="02020603050405020304" pitchFamily="18" charset="0"/>
              </a:rPr>
              <a:t>13.3</a:t>
            </a:r>
            <a:r>
              <a:rPr lang="en-US" altLang="zh-CN" smtClean="0">
                <a:latin typeface="Times New Roman" panose="02020603050405020304" pitchFamily="18" charset="0"/>
              </a:rPr>
              <a:t>  </a:t>
            </a:r>
            <a:r>
              <a:rPr lang="zh-CN" altLang="en-US" smtClean="0">
                <a:latin typeface="Times New Roman" panose="02020603050405020304" pitchFamily="18" charset="0"/>
              </a:rPr>
              <a:t>设 </a:t>
            </a:r>
            <a:r>
              <a:rPr lang="en-US" altLang="zh-CN" i="1" smtClean="0">
                <a:latin typeface="Times New Roman" panose="02020603050405020304" pitchFamily="18" charset="0"/>
              </a:rPr>
              <a:t>G</a:t>
            </a:r>
            <a:r>
              <a:rPr lang="en-US" altLang="zh-CN" smtClean="0">
                <a:latin typeface="Times New Roman" panose="02020603050405020304" pitchFamily="18" charset="0"/>
              </a:rPr>
              <a:t>=&lt;</a:t>
            </a:r>
            <a:r>
              <a:rPr lang="en-US" altLang="zh-CN" i="1" smtClean="0">
                <a:latin typeface="Times New Roman" panose="02020603050405020304" pitchFamily="18" charset="0"/>
              </a:rPr>
              <a:t>V</a:t>
            </a:r>
            <a:r>
              <a:rPr lang="en-US" altLang="zh-CN" smtClean="0">
                <a:latin typeface="Times New Roman" panose="02020603050405020304" pitchFamily="18" charset="0"/>
              </a:rPr>
              <a:t>,</a:t>
            </a:r>
            <a:r>
              <a:rPr lang="en-US" altLang="zh-CN" i="1" smtClean="0">
                <a:latin typeface="Times New Roman" panose="02020603050405020304" pitchFamily="18" charset="0"/>
              </a:rPr>
              <a:t>E</a:t>
            </a:r>
            <a:r>
              <a:rPr lang="en-US" altLang="zh-CN" smtClean="0">
                <a:latin typeface="Times New Roman" panose="02020603050405020304" pitchFamily="18" charset="0"/>
              </a:rPr>
              <a:t>&gt;</a:t>
            </a:r>
            <a:r>
              <a:rPr lang="zh-CN" altLang="en-US" smtClean="0">
                <a:latin typeface="Times New Roman" panose="02020603050405020304" pitchFamily="18" charset="0"/>
              </a:rPr>
              <a:t>为一个无向图</a:t>
            </a:r>
            <a:r>
              <a:rPr lang="en-US" altLang="zh-CN" smtClean="0">
                <a:latin typeface="Times New Roman" panose="02020603050405020304" pitchFamily="18" charset="0"/>
              </a:rPr>
              <a:t>, </a:t>
            </a:r>
            <a:r>
              <a:rPr lang="zh-CN" altLang="en-US" smtClean="0">
                <a:latin typeface="Times New Roman" panose="02020603050405020304" pitchFamily="18" charset="0"/>
              </a:rPr>
              <a:t>若能将 </a:t>
            </a:r>
            <a:r>
              <a:rPr lang="en-US" altLang="zh-CN" i="1" smtClean="0">
                <a:latin typeface="Times New Roman" panose="02020603050405020304" pitchFamily="18" charset="0"/>
              </a:rPr>
              <a:t>V</a:t>
            </a:r>
            <a:r>
              <a:rPr lang="zh-CN" altLang="en-US" smtClean="0">
                <a:latin typeface="Times New Roman" panose="02020603050405020304" pitchFamily="18" charset="0"/>
              </a:rPr>
              <a:t>分成 </a:t>
            </a:r>
            <a:r>
              <a:rPr lang="en-US" altLang="zh-CN" i="1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1</a:t>
            </a:r>
            <a:r>
              <a:rPr lang="zh-CN" altLang="en-US" smtClean="0">
                <a:latin typeface="Times New Roman" panose="02020603050405020304" pitchFamily="18" charset="0"/>
              </a:rPr>
              <a:t>和</a:t>
            </a:r>
            <a:r>
              <a:rPr lang="en-US" altLang="zh-CN" i="1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2</a:t>
            </a:r>
          </a:p>
          <a:p>
            <a:pPr marL="457200" indent="-457200" eaLnBrk="1" hangingPunct="1"/>
            <a:r>
              <a:rPr lang="en-US" altLang="zh-CN" smtClean="0">
                <a:latin typeface="Times New Roman" panose="02020603050405020304" pitchFamily="18" charset="0"/>
              </a:rPr>
              <a:t>(</a:t>
            </a:r>
            <a:r>
              <a:rPr lang="en-US" altLang="zh-CN" i="1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1</a:t>
            </a: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i="1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2</a:t>
            </a:r>
            <a:r>
              <a:rPr lang="en-US" altLang="zh-CN" smtClean="0">
                <a:latin typeface="Times New Roman" panose="02020603050405020304" pitchFamily="18" charset="0"/>
              </a:rPr>
              <a:t>=</a:t>
            </a:r>
            <a:r>
              <a:rPr lang="en-US" altLang="zh-CN" i="1" smtClean="0">
                <a:latin typeface="Times New Roman" panose="02020603050405020304" pitchFamily="18" charset="0"/>
              </a:rPr>
              <a:t>V</a:t>
            </a:r>
            <a:r>
              <a:rPr lang="en-US" altLang="zh-CN" smtClean="0">
                <a:latin typeface="Times New Roman" panose="02020603050405020304" pitchFamily="18" charset="0"/>
              </a:rPr>
              <a:t>, </a:t>
            </a:r>
            <a:r>
              <a:rPr lang="en-US" altLang="zh-CN" i="1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1</a:t>
            </a: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i="1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2</a:t>
            </a:r>
            <a:r>
              <a:rPr lang="en-US" altLang="zh-CN" smtClean="0">
                <a:latin typeface="Times New Roman" panose="02020603050405020304" pitchFamily="18" charset="0"/>
              </a:rPr>
              <a:t>=</a:t>
            </a: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), </a:t>
            </a:r>
            <a:r>
              <a:rPr lang="zh-CN" altLang="en-US" smtClean="0">
                <a:latin typeface="Times New Roman" panose="02020603050405020304" pitchFamily="18" charset="0"/>
              </a:rPr>
              <a:t>使得 </a:t>
            </a:r>
            <a:r>
              <a:rPr lang="en-US" altLang="zh-CN" i="1" smtClean="0">
                <a:latin typeface="Times New Roman" panose="02020603050405020304" pitchFamily="18" charset="0"/>
              </a:rPr>
              <a:t>G </a:t>
            </a:r>
            <a:r>
              <a:rPr lang="zh-CN" altLang="en-US" smtClean="0">
                <a:latin typeface="Times New Roman" panose="02020603050405020304" pitchFamily="18" charset="0"/>
              </a:rPr>
              <a:t>中的每条边的两个端点都是一</a:t>
            </a:r>
            <a:endParaRPr lang="en-US" altLang="zh-CN" smtClean="0"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zh-CN" altLang="en-US" smtClean="0">
                <a:latin typeface="Times New Roman" panose="02020603050405020304" pitchFamily="18" charset="0"/>
              </a:rPr>
              <a:t>个属于</a:t>
            </a:r>
            <a:r>
              <a:rPr lang="en-US" altLang="zh-CN" i="1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1</a:t>
            </a:r>
            <a:r>
              <a:rPr lang="en-US" altLang="zh-CN" smtClean="0">
                <a:latin typeface="Times New Roman" panose="02020603050405020304" pitchFamily="18" charset="0"/>
              </a:rPr>
              <a:t>, </a:t>
            </a:r>
            <a:r>
              <a:rPr lang="zh-CN" altLang="en-US" smtClean="0">
                <a:latin typeface="Times New Roman" panose="02020603050405020304" pitchFamily="18" charset="0"/>
              </a:rPr>
              <a:t>另一个属于</a:t>
            </a:r>
            <a:r>
              <a:rPr lang="en-US" altLang="zh-CN" i="1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2</a:t>
            </a:r>
            <a:r>
              <a:rPr lang="en-US" altLang="zh-CN" smtClean="0">
                <a:latin typeface="Times New Roman" panose="02020603050405020304" pitchFamily="18" charset="0"/>
              </a:rPr>
              <a:t>, </a:t>
            </a:r>
            <a:r>
              <a:rPr lang="zh-CN" altLang="en-US" smtClean="0">
                <a:latin typeface="Times New Roman" panose="02020603050405020304" pitchFamily="18" charset="0"/>
              </a:rPr>
              <a:t>则称 </a:t>
            </a:r>
            <a:r>
              <a:rPr lang="en-US" altLang="zh-CN" i="1" smtClean="0">
                <a:latin typeface="Times New Roman" panose="02020603050405020304" pitchFamily="18" charset="0"/>
              </a:rPr>
              <a:t>G </a:t>
            </a:r>
            <a:r>
              <a:rPr lang="zh-CN" altLang="en-US" smtClean="0">
                <a:latin typeface="Times New Roman" panose="02020603050405020304" pitchFamily="18" charset="0"/>
              </a:rPr>
              <a:t>为</a:t>
            </a:r>
            <a:r>
              <a:rPr lang="zh-CN" altLang="en-US" smtClean="0">
                <a:solidFill>
                  <a:srgbClr val="A50021"/>
                </a:solidFill>
                <a:latin typeface="Times New Roman" panose="02020603050405020304" pitchFamily="18" charset="0"/>
              </a:rPr>
              <a:t>二部图 </a:t>
            </a:r>
            <a:r>
              <a:rPr lang="en-US" altLang="zh-CN" smtClean="0">
                <a:latin typeface="Times New Roman" panose="02020603050405020304" pitchFamily="18" charset="0"/>
              </a:rPr>
              <a:t>( </a:t>
            </a:r>
            <a:r>
              <a:rPr lang="zh-CN" altLang="en-US" smtClean="0">
                <a:latin typeface="Times New Roman" panose="02020603050405020304" pitchFamily="18" charset="0"/>
              </a:rPr>
              <a:t>或称</a:t>
            </a:r>
            <a:r>
              <a:rPr lang="zh-CN" altLang="en-US" smtClean="0">
                <a:solidFill>
                  <a:srgbClr val="A50021"/>
                </a:solidFill>
                <a:latin typeface="Times New Roman" panose="02020603050405020304" pitchFamily="18" charset="0"/>
              </a:rPr>
              <a:t>二分图</a:t>
            </a:r>
            <a:r>
              <a:rPr lang="en-US" altLang="zh-CN" smtClean="0">
                <a:latin typeface="Times New Roman" panose="02020603050405020304" pitchFamily="18" charset="0"/>
              </a:rPr>
              <a:t>, </a:t>
            </a:r>
            <a:r>
              <a:rPr lang="zh-CN" altLang="en-US" smtClean="0">
                <a:solidFill>
                  <a:srgbClr val="A50021"/>
                </a:solidFill>
                <a:latin typeface="Times New Roman" panose="02020603050405020304" pitchFamily="18" charset="0"/>
              </a:rPr>
              <a:t>偶</a:t>
            </a:r>
            <a:endParaRPr lang="en-US" altLang="zh-CN" smtClean="0">
              <a:solidFill>
                <a:srgbClr val="A50021"/>
              </a:solidFill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zh-CN" altLang="en-US" smtClean="0">
                <a:solidFill>
                  <a:srgbClr val="A50021"/>
                </a:solidFill>
                <a:latin typeface="Times New Roman" panose="02020603050405020304" pitchFamily="18" charset="0"/>
              </a:rPr>
              <a:t>图</a:t>
            </a:r>
            <a:r>
              <a:rPr lang="en-US" altLang="zh-CN" smtClean="0">
                <a:latin typeface="Times New Roman" panose="02020603050405020304" pitchFamily="18" charset="0"/>
              </a:rPr>
              <a:t>), </a:t>
            </a:r>
            <a:r>
              <a:rPr lang="zh-CN" altLang="en-US" smtClean="0">
                <a:latin typeface="Times New Roman" panose="02020603050405020304" pitchFamily="18" charset="0"/>
              </a:rPr>
              <a:t>称</a:t>
            </a:r>
            <a:r>
              <a:rPr lang="en-US" altLang="zh-CN" i="1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1</a:t>
            </a:r>
            <a:r>
              <a:rPr lang="zh-CN" altLang="en-US" smtClean="0">
                <a:latin typeface="Times New Roman" panose="02020603050405020304" pitchFamily="18" charset="0"/>
              </a:rPr>
              <a:t>和</a:t>
            </a:r>
            <a:r>
              <a:rPr lang="en-US" altLang="zh-CN" i="1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2</a:t>
            </a:r>
            <a:r>
              <a:rPr lang="zh-CN" altLang="en-US" smtClean="0">
                <a:latin typeface="Times New Roman" panose="02020603050405020304" pitchFamily="18" charset="0"/>
              </a:rPr>
              <a:t>为</a:t>
            </a:r>
            <a:r>
              <a:rPr lang="zh-CN" altLang="en-US" smtClean="0">
                <a:solidFill>
                  <a:srgbClr val="A50021"/>
                </a:solidFill>
                <a:latin typeface="Times New Roman" panose="02020603050405020304" pitchFamily="18" charset="0"/>
              </a:rPr>
              <a:t>互补顶点子集</a:t>
            </a:r>
            <a:r>
              <a:rPr lang="en-US" altLang="zh-CN" smtClean="0">
                <a:latin typeface="Times New Roman" panose="02020603050405020304" pitchFamily="18" charset="0"/>
              </a:rPr>
              <a:t>, </a:t>
            </a:r>
            <a:r>
              <a:rPr lang="zh-CN" altLang="en-US" smtClean="0">
                <a:latin typeface="Times New Roman" panose="02020603050405020304" pitchFamily="18" charset="0"/>
              </a:rPr>
              <a:t>常将二部图</a:t>
            </a:r>
            <a:r>
              <a:rPr lang="en-US" altLang="zh-CN" i="1" smtClean="0">
                <a:latin typeface="Times New Roman" panose="02020603050405020304" pitchFamily="18" charset="0"/>
              </a:rPr>
              <a:t>G</a:t>
            </a:r>
            <a:r>
              <a:rPr lang="zh-CN" altLang="en-US" smtClean="0">
                <a:latin typeface="Times New Roman" panose="02020603050405020304" pitchFamily="18" charset="0"/>
              </a:rPr>
              <a:t>记为</a:t>
            </a:r>
            <a:r>
              <a:rPr lang="en-US" altLang="zh-CN" smtClean="0">
                <a:latin typeface="Times New Roman" panose="02020603050405020304" pitchFamily="18" charset="0"/>
              </a:rPr>
              <a:t>&lt;</a:t>
            </a:r>
            <a:r>
              <a:rPr lang="en-US" altLang="zh-CN" i="1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1</a:t>
            </a:r>
            <a:r>
              <a:rPr lang="en-US" altLang="zh-CN" smtClean="0">
                <a:latin typeface="Times New Roman" panose="02020603050405020304" pitchFamily="18" charset="0"/>
              </a:rPr>
              <a:t>,</a:t>
            </a:r>
            <a:r>
              <a:rPr lang="en-US" altLang="zh-CN" i="1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2</a:t>
            </a:r>
            <a:r>
              <a:rPr lang="en-US" altLang="zh-CN" smtClean="0">
                <a:latin typeface="Times New Roman" panose="02020603050405020304" pitchFamily="18" charset="0"/>
              </a:rPr>
              <a:t>,</a:t>
            </a:r>
            <a:r>
              <a:rPr lang="en-US" altLang="zh-CN" i="1" smtClean="0">
                <a:latin typeface="Times New Roman" panose="02020603050405020304" pitchFamily="18" charset="0"/>
              </a:rPr>
              <a:t>E</a:t>
            </a:r>
            <a:r>
              <a:rPr lang="en-US" altLang="zh-CN" smtClean="0">
                <a:latin typeface="Times New Roman" panose="02020603050405020304" pitchFamily="18" charset="0"/>
              </a:rPr>
              <a:t>&gt;. </a:t>
            </a:r>
          </a:p>
          <a:p>
            <a:pPr marL="457200" indent="-457200" eaLnBrk="1" hangingPunct="1"/>
            <a:r>
              <a:rPr lang="zh-CN" altLang="en-US" smtClean="0">
                <a:latin typeface="Times New Roman" panose="02020603050405020304" pitchFamily="18" charset="0"/>
              </a:rPr>
              <a:t>又若</a:t>
            </a:r>
            <a:r>
              <a:rPr lang="en-US" altLang="zh-CN" i="1" smtClean="0">
                <a:latin typeface="Times New Roman" panose="02020603050405020304" pitchFamily="18" charset="0"/>
              </a:rPr>
              <a:t>G</a:t>
            </a:r>
            <a:r>
              <a:rPr lang="zh-CN" altLang="en-US" smtClean="0">
                <a:latin typeface="Times New Roman" panose="02020603050405020304" pitchFamily="18" charset="0"/>
              </a:rPr>
              <a:t>是简单二部图</a:t>
            </a:r>
            <a:r>
              <a:rPr lang="en-US" altLang="zh-CN" smtClean="0">
                <a:latin typeface="Times New Roman" panose="02020603050405020304" pitchFamily="18" charset="0"/>
              </a:rPr>
              <a:t>, </a:t>
            </a:r>
            <a:r>
              <a:rPr lang="en-US" altLang="zh-CN" i="1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1</a:t>
            </a:r>
            <a:r>
              <a:rPr lang="zh-CN" altLang="en-US" smtClean="0">
                <a:latin typeface="Times New Roman" panose="02020603050405020304" pitchFamily="18" charset="0"/>
              </a:rPr>
              <a:t>中每个顶点均与</a:t>
            </a:r>
            <a:r>
              <a:rPr lang="en-US" altLang="zh-CN" i="1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2</a:t>
            </a:r>
            <a:r>
              <a:rPr lang="zh-CN" altLang="en-US" smtClean="0">
                <a:latin typeface="Times New Roman" panose="02020603050405020304" pitchFamily="18" charset="0"/>
              </a:rPr>
              <a:t>中所有的顶点相邻，</a:t>
            </a:r>
            <a:endParaRPr lang="en-US" altLang="zh-CN" smtClean="0"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zh-CN" altLang="en-US" smtClean="0">
                <a:latin typeface="Times New Roman" panose="02020603050405020304" pitchFamily="18" charset="0"/>
              </a:rPr>
              <a:t>则称</a:t>
            </a:r>
            <a:r>
              <a:rPr lang="en-US" altLang="zh-CN" i="1" smtClean="0">
                <a:latin typeface="Times New Roman" panose="02020603050405020304" pitchFamily="18" charset="0"/>
              </a:rPr>
              <a:t>G</a:t>
            </a:r>
            <a:r>
              <a:rPr lang="zh-CN" altLang="en-US" smtClean="0">
                <a:latin typeface="Times New Roman" panose="02020603050405020304" pitchFamily="18" charset="0"/>
              </a:rPr>
              <a:t>为</a:t>
            </a:r>
            <a:r>
              <a:rPr lang="zh-CN" altLang="en-US" smtClean="0">
                <a:solidFill>
                  <a:srgbClr val="A50021"/>
                </a:solidFill>
                <a:latin typeface="Times New Roman" panose="02020603050405020304" pitchFamily="18" charset="0"/>
              </a:rPr>
              <a:t>完全二部图</a:t>
            </a:r>
            <a:r>
              <a:rPr lang="en-US" altLang="zh-CN" smtClean="0">
                <a:latin typeface="Times New Roman" panose="02020603050405020304" pitchFamily="18" charset="0"/>
              </a:rPr>
              <a:t>, </a:t>
            </a:r>
            <a:r>
              <a:rPr lang="zh-CN" altLang="en-US" smtClean="0">
                <a:latin typeface="Times New Roman" panose="02020603050405020304" pitchFamily="18" charset="0"/>
              </a:rPr>
              <a:t>记为 </a:t>
            </a:r>
            <a:r>
              <a:rPr lang="en-US" altLang="zh-CN" i="1" smtClean="0">
                <a:latin typeface="Times New Roman" panose="02020603050405020304" pitchFamily="18" charset="0"/>
              </a:rPr>
              <a:t>K</a:t>
            </a:r>
            <a:r>
              <a:rPr lang="en-US" altLang="zh-CN" i="1" baseline="-25000" smtClean="0">
                <a:latin typeface="Times New Roman" panose="02020603050405020304" pitchFamily="18" charset="0"/>
              </a:rPr>
              <a:t>r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,</a:t>
            </a:r>
            <a:r>
              <a:rPr lang="en-US" altLang="zh-CN" i="1" baseline="-25000" smtClean="0">
                <a:latin typeface="Times New Roman" panose="02020603050405020304" pitchFamily="18" charset="0"/>
              </a:rPr>
              <a:t>s</a:t>
            </a:r>
            <a:r>
              <a:rPr lang="en-US" altLang="zh-CN" smtClean="0">
                <a:latin typeface="Times New Roman" panose="02020603050405020304" pitchFamily="18" charset="0"/>
              </a:rPr>
              <a:t>, </a:t>
            </a:r>
            <a:r>
              <a:rPr lang="zh-CN" altLang="en-US" smtClean="0">
                <a:latin typeface="Times New Roman" panose="02020603050405020304" pitchFamily="18" charset="0"/>
              </a:rPr>
              <a:t>其中</a:t>
            </a:r>
            <a:r>
              <a:rPr lang="en-US" altLang="zh-CN" i="1" smtClean="0">
                <a:latin typeface="Times New Roman" panose="02020603050405020304" pitchFamily="18" charset="0"/>
              </a:rPr>
              <a:t>r</a:t>
            </a:r>
            <a:r>
              <a:rPr lang="en-US" altLang="zh-CN" smtClean="0">
                <a:latin typeface="Times New Roman" panose="02020603050405020304" pitchFamily="18" charset="0"/>
              </a:rPr>
              <a:t>=|</a:t>
            </a:r>
            <a:r>
              <a:rPr lang="en-US" altLang="zh-CN" i="1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1</a:t>
            </a:r>
            <a:r>
              <a:rPr lang="en-US" altLang="zh-CN" smtClean="0">
                <a:latin typeface="Times New Roman" panose="02020603050405020304" pitchFamily="18" charset="0"/>
              </a:rPr>
              <a:t>|, </a:t>
            </a:r>
            <a:r>
              <a:rPr lang="en-US" altLang="zh-CN" i="1" smtClean="0">
                <a:latin typeface="Times New Roman" panose="02020603050405020304" pitchFamily="18" charset="0"/>
              </a:rPr>
              <a:t>s</a:t>
            </a:r>
            <a:r>
              <a:rPr lang="en-US" altLang="zh-CN" smtClean="0">
                <a:latin typeface="Times New Roman" panose="02020603050405020304" pitchFamily="18" charset="0"/>
              </a:rPr>
              <a:t>=|</a:t>
            </a:r>
            <a:r>
              <a:rPr lang="en-US" altLang="zh-CN" i="1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2</a:t>
            </a:r>
            <a:r>
              <a:rPr lang="en-US" altLang="zh-CN" smtClean="0">
                <a:latin typeface="Times New Roman" panose="02020603050405020304" pitchFamily="18" charset="0"/>
              </a:rPr>
              <a:t>|.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9A001B-FA13-4A38-9E4B-F7F11BB0E2E2}" type="slidenum">
              <a:rPr lang="en-US" altLang="zh-CN" smtClean="0"/>
              <a:pPr>
                <a:defRPr/>
              </a:pPr>
              <a:t>26</a:t>
            </a:fld>
            <a:r>
              <a:rPr lang="en-US" altLang="zh-CN" smtClean="0"/>
              <a:t>/60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/>
              <a:t>实例</a:t>
            </a:r>
          </a:p>
        </p:txBody>
      </p:sp>
      <p:sp>
        <p:nvSpPr>
          <p:cNvPr id="40964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719138" cy="6477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endParaRPr lang="zh-CN" altLang="en-US" smtClean="0">
              <a:latin typeface="Times New Roman" panose="02020603050405020304" pitchFamily="18" charset="0"/>
            </a:endParaRPr>
          </a:p>
        </p:txBody>
      </p:sp>
      <p:pic>
        <p:nvPicPr>
          <p:cNvPr id="40965" name="Picture 10" descr="14-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" r="71869" b="56424"/>
          <a:stretch>
            <a:fillRect/>
          </a:stretch>
        </p:blipFill>
        <p:spPr bwMode="auto">
          <a:xfrm>
            <a:off x="323850" y="1628775"/>
            <a:ext cx="2087563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6" name="Picture 10" descr="14-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50" r="71869" b="1971"/>
          <a:stretch>
            <a:fillRect/>
          </a:stretch>
        </p:blipFill>
        <p:spPr bwMode="auto">
          <a:xfrm>
            <a:off x="4498975" y="1695173"/>
            <a:ext cx="1944688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9" name="Picture 10" descr="14-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62" t="52650" r="36456" b="1971"/>
          <a:stretch>
            <a:fillRect/>
          </a:stretch>
        </p:blipFill>
        <p:spPr bwMode="auto">
          <a:xfrm>
            <a:off x="6443663" y="3933825"/>
            <a:ext cx="1871662" cy="179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0" name="Picture 10" descr="14-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83" t="52650" r="3" b="156"/>
          <a:stretch>
            <a:fillRect/>
          </a:stretch>
        </p:blipFill>
        <p:spPr bwMode="auto">
          <a:xfrm>
            <a:off x="4572000" y="3933825"/>
            <a:ext cx="1584325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9" name="Picture 10" descr="14-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80" r="34373" b="52794"/>
          <a:stretch>
            <a:fillRect/>
          </a:stretch>
        </p:blipFill>
        <p:spPr bwMode="auto">
          <a:xfrm>
            <a:off x="2268538" y="1700213"/>
            <a:ext cx="2159000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70" name="Picture 10" descr="14-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77" r="-1039" b="56424"/>
          <a:stretch>
            <a:fillRect/>
          </a:stretch>
        </p:blipFill>
        <p:spPr bwMode="auto">
          <a:xfrm>
            <a:off x="6299200" y="1608490"/>
            <a:ext cx="2016125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42"/>
          <p:cNvGrpSpPr>
            <a:grpSpLocks/>
          </p:cNvGrpSpPr>
          <p:nvPr/>
        </p:nvGrpSpPr>
        <p:grpSpPr bwMode="auto">
          <a:xfrm>
            <a:off x="611188" y="4364038"/>
            <a:ext cx="1368425" cy="1081087"/>
            <a:chOff x="611560" y="4292600"/>
            <a:chExt cx="1368053" cy="1081088"/>
          </a:xfrm>
        </p:grpSpPr>
        <p:sp>
          <p:nvSpPr>
            <p:cNvPr id="11" name="椭圆 10"/>
            <p:cNvSpPr/>
            <p:nvPr/>
          </p:nvSpPr>
          <p:spPr>
            <a:xfrm>
              <a:off x="684565" y="4292600"/>
              <a:ext cx="7141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259084" y="4292600"/>
              <a:ext cx="73005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908194" y="4292600"/>
              <a:ext cx="71419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611560" y="5300663"/>
              <a:ext cx="7141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259084" y="5300663"/>
              <a:ext cx="73005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908194" y="5300663"/>
              <a:ext cx="71419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cxnSp>
          <p:nvCxnSpPr>
            <p:cNvPr id="18" name="直接连接符 17"/>
            <p:cNvCxnSpPr>
              <a:stCxn id="12" idx="4"/>
              <a:endCxn id="15" idx="0"/>
            </p:cNvCxnSpPr>
            <p:nvPr/>
          </p:nvCxnSpPr>
          <p:spPr>
            <a:xfrm rot="5400000">
              <a:off x="827274" y="4833938"/>
              <a:ext cx="935039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2" idx="3"/>
            </p:cNvCxnSpPr>
            <p:nvPr/>
          </p:nvCxnSpPr>
          <p:spPr>
            <a:xfrm rot="5400000">
              <a:off x="503510" y="4533979"/>
              <a:ext cx="946151" cy="5872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12" idx="5"/>
              <a:endCxn id="16" idx="1"/>
            </p:cNvCxnSpPr>
            <p:nvPr/>
          </p:nvCxnSpPr>
          <p:spPr>
            <a:xfrm rot="16200000" flipH="1">
              <a:off x="1141509" y="4533982"/>
              <a:ext cx="957264" cy="5983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1" idx="5"/>
              <a:endCxn id="15" idx="1"/>
            </p:cNvCxnSpPr>
            <p:nvPr/>
          </p:nvCxnSpPr>
          <p:spPr>
            <a:xfrm rot="16200000" flipH="1">
              <a:off x="528901" y="4570485"/>
              <a:ext cx="957264" cy="5253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15" idx="0"/>
              <a:endCxn id="13" idx="3"/>
            </p:cNvCxnSpPr>
            <p:nvPr/>
          </p:nvCxnSpPr>
          <p:spPr>
            <a:xfrm rot="5400000" flipH="1" flipV="1">
              <a:off x="1134370" y="4515728"/>
              <a:ext cx="946151" cy="6237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43"/>
          <p:cNvGrpSpPr>
            <a:grpSpLocks/>
          </p:cNvGrpSpPr>
          <p:nvPr/>
        </p:nvGrpSpPr>
        <p:grpSpPr bwMode="auto">
          <a:xfrm>
            <a:off x="2627313" y="4364038"/>
            <a:ext cx="1368425" cy="1081087"/>
            <a:chOff x="2627883" y="4293096"/>
            <a:chExt cx="1368053" cy="1081088"/>
          </a:xfrm>
        </p:grpSpPr>
        <p:sp>
          <p:nvSpPr>
            <p:cNvPr id="28" name="椭圆 27"/>
            <p:cNvSpPr/>
            <p:nvPr/>
          </p:nvSpPr>
          <p:spPr>
            <a:xfrm>
              <a:off x="2700888" y="4293096"/>
              <a:ext cx="7141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3275407" y="4293096"/>
              <a:ext cx="73005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3924517" y="4293096"/>
              <a:ext cx="71419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2627883" y="5301159"/>
              <a:ext cx="7141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3275407" y="5301159"/>
              <a:ext cx="73005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3924517" y="5301159"/>
              <a:ext cx="71419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cxnSp>
          <p:nvCxnSpPr>
            <p:cNvPr id="34" name="直接连接符 33"/>
            <p:cNvCxnSpPr>
              <a:endCxn id="32" idx="0"/>
            </p:cNvCxnSpPr>
            <p:nvPr/>
          </p:nvCxnSpPr>
          <p:spPr>
            <a:xfrm rot="5400000">
              <a:off x="3149900" y="4526542"/>
              <a:ext cx="936626" cy="6126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29" idx="3"/>
            </p:cNvCxnSpPr>
            <p:nvPr/>
          </p:nvCxnSpPr>
          <p:spPr>
            <a:xfrm rot="5400000">
              <a:off x="2519833" y="4534475"/>
              <a:ext cx="946151" cy="5872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29" idx="5"/>
              <a:endCxn id="33" idx="1"/>
            </p:cNvCxnSpPr>
            <p:nvPr/>
          </p:nvCxnSpPr>
          <p:spPr>
            <a:xfrm rot="16200000" flipH="1">
              <a:off x="3157832" y="4534478"/>
              <a:ext cx="957264" cy="5983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28" idx="5"/>
              <a:endCxn id="32" idx="1"/>
            </p:cNvCxnSpPr>
            <p:nvPr/>
          </p:nvCxnSpPr>
          <p:spPr>
            <a:xfrm rot="16200000" flipH="1">
              <a:off x="2545224" y="4570981"/>
              <a:ext cx="957264" cy="5253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endCxn id="30" idx="3"/>
            </p:cNvCxnSpPr>
            <p:nvPr/>
          </p:nvCxnSpPr>
          <p:spPr>
            <a:xfrm flipV="1">
              <a:off x="2699301" y="4355008"/>
              <a:ext cx="1236327" cy="9461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28" idx="5"/>
              <a:endCxn id="33" idx="1"/>
            </p:cNvCxnSpPr>
            <p:nvPr/>
          </p:nvCxnSpPr>
          <p:spPr>
            <a:xfrm rot="16200000" flipH="1">
              <a:off x="2869780" y="4246425"/>
              <a:ext cx="957264" cy="1174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9"/>
          <p:cNvSpPr txBox="1">
            <a:spLocks noChangeArrowheads="1"/>
          </p:cNvSpPr>
          <p:nvPr/>
        </p:nvSpPr>
        <p:spPr bwMode="auto">
          <a:xfrm>
            <a:off x="5003800" y="5805488"/>
            <a:ext cx="936625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  <a:defRPr/>
            </a:pPr>
            <a:r>
              <a:rPr lang="en-US" altLang="zh-CN" b="1" i="1" kern="0" dirty="0">
                <a:solidFill>
                  <a:srgbClr val="A50021"/>
                </a:solidFill>
                <a:latin typeface="Times New Roman" pitchFamily="18" charset="0"/>
                <a:ea typeface="+mn-ea"/>
              </a:rPr>
              <a:t>K</a:t>
            </a:r>
            <a:r>
              <a:rPr lang="en-US" altLang="zh-CN" b="1" kern="0" baseline="-25000" dirty="0">
                <a:solidFill>
                  <a:srgbClr val="A50021"/>
                </a:solidFill>
                <a:latin typeface="Times New Roman" pitchFamily="18" charset="0"/>
                <a:ea typeface="+mn-ea"/>
              </a:rPr>
              <a:t>2,3</a:t>
            </a:r>
            <a:endParaRPr lang="zh-CN" altLang="en-US" b="1" kern="0" dirty="0">
              <a:latin typeface="Times New Roman" pitchFamily="18" charset="0"/>
              <a:ea typeface="+mn-ea"/>
            </a:endParaRPr>
          </a:p>
        </p:txBody>
      </p:sp>
      <p:sp>
        <p:nvSpPr>
          <p:cNvPr id="40" name="Rectangle 9"/>
          <p:cNvSpPr txBox="1">
            <a:spLocks noChangeArrowheads="1"/>
          </p:cNvSpPr>
          <p:nvPr/>
        </p:nvSpPr>
        <p:spPr bwMode="auto">
          <a:xfrm>
            <a:off x="7164388" y="5805488"/>
            <a:ext cx="936625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  <a:defRPr/>
            </a:pPr>
            <a:r>
              <a:rPr lang="en-US" altLang="zh-CN" b="1" i="1" kern="0" dirty="0">
                <a:solidFill>
                  <a:srgbClr val="A50021"/>
                </a:solidFill>
                <a:latin typeface="Times New Roman" pitchFamily="18" charset="0"/>
                <a:ea typeface="+mn-ea"/>
              </a:rPr>
              <a:t>K</a:t>
            </a:r>
            <a:r>
              <a:rPr lang="en-US" altLang="zh-CN" b="1" kern="0" baseline="-25000" dirty="0">
                <a:solidFill>
                  <a:srgbClr val="A50021"/>
                </a:solidFill>
                <a:latin typeface="Times New Roman" pitchFamily="18" charset="0"/>
                <a:ea typeface="+mn-ea"/>
              </a:rPr>
              <a:t>3,3</a:t>
            </a:r>
            <a:endParaRPr lang="zh-CN" altLang="en-US" b="1" kern="0" dirty="0">
              <a:latin typeface="Times New Roman" pitchFamily="18" charset="0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9A001B-FA13-4A38-9E4B-F7F11BB0E2E2}" type="slidenum">
              <a:rPr lang="en-US" altLang="zh-CN" smtClean="0"/>
              <a:pPr>
                <a:defRPr/>
              </a:pPr>
              <a:t>27</a:t>
            </a:fld>
            <a:r>
              <a:rPr lang="en-US" altLang="zh-CN" smtClean="0"/>
              <a:t>/60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/>
              <a:t>二部图的判别法</a:t>
            </a:r>
          </a:p>
        </p:txBody>
      </p:sp>
      <p:sp>
        <p:nvSpPr>
          <p:cNvPr id="43012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229600" cy="467995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dirty="0" smtClean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13.4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无向图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=&lt;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,V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是二部图当且仅当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中无奇圈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必要性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中无圈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结论成立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中有圈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中的一个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圈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≥2.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不妨设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,v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,,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依次交替属于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因而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为偶数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得证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为偶圈．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充分性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不妨设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为连通图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否则可对每个连通分支进行讨论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孤立点可根据需要分属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中任意一个顶点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</a:p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V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为偶数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V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为奇数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且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的最短路径的边数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每条边的权为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1).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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,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,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要证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中任意两点不相邻．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9A001B-FA13-4A38-9E4B-F7F11BB0E2E2}" type="slidenum">
              <a:rPr lang="en-US" altLang="zh-CN" smtClean="0"/>
              <a:pPr>
                <a:defRPr/>
              </a:pPr>
              <a:t>28</a:t>
            </a:fld>
            <a:r>
              <a:rPr lang="en-US" altLang="zh-CN" smtClean="0"/>
              <a:t>/60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/>
              <a:t>证明</a:t>
            </a:r>
          </a:p>
        </p:txBody>
      </p:sp>
      <p:sp>
        <p:nvSpPr>
          <p:cNvPr id="45060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23850" y="1052736"/>
            <a:ext cx="8362950" cy="5256212"/>
          </a:xfrm>
        </p:spPr>
        <p:txBody>
          <a:bodyPr/>
          <a:lstStyle/>
          <a:p>
            <a:pPr algn="just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假若存在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相邻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记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的最短路径分别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en-US" altLang="zh-C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由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en-US" altLang="zh-C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构成一条长度为奇数的回路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这条回路可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能是一条复杂回路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可以分解成若干由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en-US" altLang="zh-C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共有的边构成的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回路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实际上是每条边重复一次的路径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和由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en-US" altLang="zh-C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不共有的边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及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构成的圈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由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en-US" altLang="zh-C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共有的边构成的回路的长度为偶数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故在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由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en-US" altLang="zh-C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不共有的边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可以还包括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构成的圈中一定有奇圈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与已知条件矛盾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得证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中任意两顶点不相邻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由对称性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just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中也不存在相邻的顶点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得证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为二部图．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9A001B-FA13-4A38-9E4B-F7F11BB0E2E2}" type="slidenum">
              <a:rPr lang="en-US" altLang="zh-CN" smtClean="0"/>
              <a:pPr>
                <a:defRPr/>
              </a:pPr>
              <a:t>29</a:t>
            </a:fld>
            <a:r>
              <a:rPr lang="en-US" altLang="zh-CN" smtClean="0"/>
              <a:t>/60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/>
              <a:t>欧拉图定义</a:t>
            </a:r>
          </a:p>
        </p:txBody>
      </p:sp>
      <p:sp>
        <p:nvSpPr>
          <p:cNvPr id="8196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3311525"/>
          </a:xfrm>
        </p:spPr>
        <p:txBody>
          <a:bodyPr/>
          <a:lstStyle/>
          <a:p>
            <a:r>
              <a:rPr lang="zh-CN" altLang="en-US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13.1  </a:t>
            </a:r>
            <a:r>
              <a:rPr lang="zh-CN" altLang="en-US" dirty="0" smtClean="0"/>
              <a:t>图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无向图或有向图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中所有边恰好通过一次且经过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所有顶点的通路称为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欧拉通路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图中所有边恰好通过一次且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经过所有顶点的回路称为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欧拉回路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．具有欧拉回路的图称为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欧拉图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具有欧拉通路而无欧拉回路的图称为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半欧拉图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</a:p>
          <a:p>
            <a:pPr eaLnBrk="1" hangingPunct="1">
              <a:spcBef>
                <a:spcPct val="60000"/>
              </a:spcBef>
            </a:pPr>
            <a:r>
              <a:rPr lang="zh-CN" altLang="en-US" dirty="0" smtClean="0">
                <a:latin typeface="Times New Roman" panose="02020603050405020304" pitchFamily="18" charset="0"/>
              </a:rPr>
              <a:t>说明：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</a:rPr>
              <a:t>规定平凡图为欧拉图</a:t>
            </a:r>
            <a:r>
              <a:rPr lang="en-US" altLang="zh-CN" dirty="0" smtClean="0">
                <a:latin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</a:rPr>
              <a:t>环不影响图的欧拉性</a:t>
            </a:r>
            <a:r>
              <a:rPr lang="en-US" altLang="zh-CN" dirty="0" smtClean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9A001B-FA13-4A38-9E4B-F7F11BB0E2E2}" type="slidenum">
              <a:rPr lang="en-US" altLang="zh-CN" smtClean="0"/>
              <a:pPr>
                <a:defRPr/>
              </a:pPr>
              <a:t>3</a:t>
            </a:fld>
            <a:r>
              <a:rPr lang="en-US" altLang="zh-CN" smtClean="0"/>
              <a:t>/60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>
                <a:solidFill>
                  <a:schemeClr val="tx1"/>
                </a:solidFill>
                <a:latin typeface="Times New Roman" panose="02020603050405020304" pitchFamily="18" charset="0"/>
              </a:rPr>
              <a:t>最大匹配</a:t>
            </a:r>
            <a:endParaRPr lang="zh-CN" altLang="en-US" smtClean="0">
              <a:solidFill>
                <a:schemeClr val="tx1"/>
              </a:solidFill>
              <a:latin typeface="华文中宋" panose="02010600040101010101" pitchFamily="2" charset="-122"/>
            </a:endParaRPr>
          </a:p>
        </p:txBody>
      </p:sp>
      <p:sp>
        <p:nvSpPr>
          <p:cNvPr id="47108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064500" cy="2735262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zh-CN" altLang="en-US" dirty="0" smtClean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dirty="0" smtClean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13.4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=&lt;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为二部图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中的任意两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8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条边都不相邻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则称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的一个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匹配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中边数最多的匹配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8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称作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最大匹配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又设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的一个匹配且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|=|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则称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完备匹配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|=|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完备匹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8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配又称作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完美匹配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80000"/>
              </a:lnSpc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80000"/>
              </a:lnSpc>
            </a:pP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endParaRPr lang="en-US" altLang="zh-CN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109" name="Rectangle 12"/>
          <p:cNvSpPr>
            <a:spLocks noChangeArrowheads="1"/>
          </p:cNvSpPr>
          <p:nvPr/>
        </p:nvSpPr>
        <p:spPr bwMode="auto">
          <a:xfrm>
            <a:off x="1187450" y="5229225"/>
            <a:ext cx="15621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zh-CN" altLang="en-US"/>
              <a:t>完备匹配</a:t>
            </a:r>
            <a:endParaRPr lang="en-US" altLang="zh-CN"/>
          </a:p>
        </p:txBody>
      </p:sp>
      <p:grpSp>
        <p:nvGrpSpPr>
          <p:cNvPr id="47110" name="组合 53"/>
          <p:cNvGrpSpPr>
            <a:grpSpLocks/>
          </p:cNvGrpSpPr>
          <p:nvPr/>
        </p:nvGrpSpPr>
        <p:grpSpPr bwMode="auto">
          <a:xfrm>
            <a:off x="820738" y="3514725"/>
            <a:ext cx="7567612" cy="1282700"/>
            <a:chOff x="467544" y="3227111"/>
            <a:chExt cx="7568096" cy="1282009"/>
          </a:xfrm>
        </p:grpSpPr>
        <p:sp>
          <p:nvSpPr>
            <p:cNvPr id="47113" name="Oval 9"/>
            <p:cNvSpPr>
              <a:spLocks noChangeArrowheads="1"/>
            </p:cNvSpPr>
            <p:nvPr/>
          </p:nvSpPr>
          <p:spPr bwMode="auto">
            <a:xfrm>
              <a:off x="795065" y="3252447"/>
              <a:ext cx="94528" cy="12668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sp>
          <p:nvSpPr>
            <p:cNvPr id="47114" name="Oval 10"/>
            <p:cNvSpPr>
              <a:spLocks noChangeArrowheads="1"/>
            </p:cNvSpPr>
            <p:nvPr/>
          </p:nvSpPr>
          <p:spPr bwMode="auto">
            <a:xfrm>
              <a:off x="1494043" y="3227111"/>
              <a:ext cx="94528" cy="12668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sp>
          <p:nvSpPr>
            <p:cNvPr id="47115" name="Oval 11"/>
            <p:cNvSpPr>
              <a:spLocks noChangeArrowheads="1"/>
            </p:cNvSpPr>
            <p:nvPr/>
          </p:nvSpPr>
          <p:spPr bwMode="auto">
            <a:xfrm>
              <a:off x="1881475" y="4346969"/>
              <a:ext cx="94528" cy="12668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sp>
          <p:nvSpPr>
            <p:cNvPr id="47116" name="Oval 12"/>
            <p:cNvSpPr>
              <a:spLocks noChangeArrowheads="1"/>
            </p:cNvSpPr>
            <p:nvPr/>
          </p:nvSpPr>
          <p:spPr bwMode="auto">
            <a:xfrm>
              <a:off x="2540512" y="4346969"/>
              <a:ext cx="94528" cy="12668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sp>
          <p:nvSpPr>
            <p:cNvPr id="47117" name="Oval 13"/>
            <p:cNvSpPr>
              <a:spLocks noChangeArrowheads="1"/>
            </p:cNvSpPr>
            <p:nvPr/>
          </p:nvSpPr>
          <p:spPr bwMode="auto">
            <a:xfrm>
              <a:off x="2207665" y="3237245"/>
              <a:ext cx="94528" cy="12668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cxnSp>
          <p:nvCxnSpPr>
            <p:cNvPr id="47118" name="AutoShape 14"/>
            <p:cNvCxnSpPr>
              <a:cxnSpLocks noChangeShapeType="1"/>
            </p:cNvCxnSpPr>
            <p:nvPr/>
          </p:nvCxnSpPr>
          <p:spPr bwMode="auto">
            <a:xfrm>
              <a:off x="1540641" y="3363926"/>
              <a:ext cx="359475" cy="99993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19" name="AutoShape 15"/>
            <p:cNvCxnSpPr>
              <a:cxnSpLocks noChangeShapeType="1"/>
            </p:cNvCxnSpPr>
            <p:nvPr/>
          </p:nvCxnSpPr>
          <p:spPr bwMode="auto">
            <a:xfrm>
              <a:off x="2236956" y="3343657"/>
              <a:ext cx="340834" cy="1055673"/>
            </a:xfrm>
            <a:prstGeom prst="straightConnector1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20" name="AutoShape 16"/>
            <p:cNvCxnSpPr>
              <a:cxnSpLocks noChangeShapeType="1"/>
            </p:cNvCxnSpPr>
            <p:nvPr/>
          </p:nvCxnSpPr>
          <p:spPr bwMode="auto">
            <a:xfrm flipV="1">
              <a:off x="1937394" y="3348725"/>
              <a:ext cx="299562" cy="98811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21" name="AutoShape 18"/>
            <p:cNvCxnSpPr>
              <a:cxnSpLocks noChangeShapeType="1"/>
            </p:cNvCxnSpPr>
            <p:nvPr/>
          </p:nvCxnSpPr>
          <p:spPr bwMode="auto">
            <a:xfrm flipV="1">
              <a:off x="554085" y="3338590"/>
              <a:ext cx="951941" cy="1064118"/>
            </a:xfrm>
            <a:prstGeom prst="straightConnector1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122" name="Oval 19"/>
            <p:cNvSpPr>
              <a:spLocks noChangeArrowheads="1"/>
            </p:cNvSpPr>
            <p:nvPr/>
          </p:nvSpPr>
          <p:spPr bwMode="auto">
            <a:xfrm>
              <a:off x="467544" y="4341902"/>
              <a:ext cx="94528" cy="12668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cxnSp>
          <p:nvCxnSpPr>
            <p:cNvPr id="47123" name="AutoShape 20"/>
            <p:cNvCxnSpPr>
              <a:cxnSpLocks noChangeShapeType="1"/>
            </p:cNvCxnSpPr>
            <p:nvPr/>
          </p:nvCxnSpPr>
          <p:spPr bwMode="auto">
            <a:xfrm>
              <a:off x="841663" y="3343657"/>
              <a:ext cx="256958" cy="1013446"/>
            </a:xfrm>
            <a:prstGeom prst="straightConnector1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124" name="Oval 22"/>
            <p:cNvSpPr>
              <a:spLocks noChangeArrowheads="1"/>
            </p:cNvSpPr>
            <p:nvPr/>
          </p:nvSpPr>
          <p:spPr bwMode="auto">
            <a:xfrm>
              <a:off x="3347864" y="3262582"/>
              <a:ext cx="94528" cy="12668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sp>
          <p:nvSpPr>
            <p:cNvPr id="47125" name="Oval 23"/>
            <p:cNvSpPr>
              <a:spLocks noChangeArrowheads="1"/>
            </p:cNvSpPr>
            <p:nvPr/>
          </p:nvSpPr>
          <p:spPr bwMode="auto">
            <a:xfrm>
              <a:off x="4142702" y="3237245"/>
              <a:ext cx="94528" cy="12668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sp>
          <p:nvSpPr>
            <p:cNvPr id="47126" name="Oval 24"/>
            <p:cNvSpPr>
              <a:spLocks noChangeArrowheads="1"/>
            </p:cNvSpPr>
            <p:nvPr/>
          </p:nvSpPr>
          <p:spPr bwMode="auto">
            <a:xfrm>
              <a:off x="4158678" y="4357103"/>
              <a:ext cx="94528" cy="12668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sp>
          <p:nvSpPr>
            <p:cNvPr id="47127" name="Oval 25"/>
            <p:cNvSpPr>
              <a:spLocks noChangeArrowheads="1"/>
            </p:cNvSpPr>
            <p:nvPr/>
          </p:nvSpPr>
          <p:spPr bwMode="auto">
            <a:xfrm>
              <a:off x="4925557" y="4357103"/>
              <a:ext cx="94528" cy="12668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sp>
          <p:nvSpPr>
            <p:cNvPr id="47128" name="Oval 26"/>
            <p:cNvSpPr>
              <a:spLocks noChangeArrowheads="1"/>
            </p:cNvSpPr>
            <p:nvPr/>
          </p:nvSpPr>
          <p:spPr bwMode="auto">
            <a:xfrm>
              <a:off x="4916237" y="3247380"/>
              <a:ext cx="94528" cy="12668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cxnSp>
          <p:nvCxnSpPr>
            <p:cNvPr id="47129" name="AutoShape 27"/>
            <p:cNvCxnSpPr>
              <a:cxnSpLocks noChangeShapeType="1"/>
            </p:cNvCxnSpPr>
            <p:nvPr/>
          </p:nvCxnSpPr>
          <p:spPr bwMode="auto">
            <a:xfrm>
              <a:off x="4968161" y="3374061"/>
              <a:ext cx="13313" cy="98304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30" name="AutoShape 28"/>
            <p:cNvCxnSpPr>
              <a:cxnSpLocks noChangeShapeType="1"/>
            </p:cNvCxnSpPr>
            <p:nvPr/>
          </p:nvCxnSpPr>
          <p:spPr bwMode="auto">
            <a:xfrm>
              <a:off x="4214596" y="3338590"/>
              <a:ext cx="710959" cy="1059051"/>
            </a:xfrm>
            <a:prstGeom prst="straightConnector1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31" name="AutoShape 29"/>
            <p:cNvCxnSpPr>
              <a:cxnSpLocks noChangeShapeType="1"/>
            </p:cNvCxnSpPr>
            <p:nvPr/>
          </p:nvCxnSpPr>
          <p:spPr bwMode="auto">
            <a:xfrm flipV="1">
              <a:off x="3442393" y="3389262"/>
              <a:ext cx="1483163" cy="1008379"/>
            </a:xfrm>
            <a:prstGeom prst="straightConnector1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132" name="Oval 30"/>
            <p:cNvSpPr>
              <a:spLocks noChangeArrowheads="1"/>
            </p:cNvSpPr>
            <p:nvPr/>
          </p:nvSpPr>
          <p:spPr bwMode="auto">
            <a:xfrm>
              <a:off x="3355853" y="4352036"/>
              <a:ext cx="94528" cy="12668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cxnSp>
          <p:nvCxnSpPr>
            <p:cNvPr id="47133" name="AutoShape 31"/>
            <p:cNvCxnSpPr>
              <a:cxnSpLocks noChangeShapeType="1"/>
            </p:cNvCxnSpPr>
            <p:nvPr/>
          </p:nvCxnSpPr>
          <p:spPr bwMode="auto">
            <a:xfrm>
              <a:off x="3442393" y="3389262"/>
              <a:ext cx="712291" cy="976286"/>
            </a:xfrm>
            <a:prstGeom prst="straightConnector1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134" name="Oval 34"/>
            <p:cNvSpPr>
              <a:spLocks noChangeArrowheads="1"/>
            </p:cNvSpPr>
            <p:nvPr/>
          </p:nvSpPr>
          <p:spPr bwMode="auto">
            <a:xfrm>
              <a:off x="1098621" y="4357103"/>
              <a:ext cx="94528" cy="12668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cxnSp>
          <p:nvCxnSpPr>
            <p:cNvPr id="47135" name="AutoShape 35"/>
            <p:cNvCxnSpPr>
              <a:cxnSpLocks noChangeShapeType="1"/>
            </p:cNvCxnSpPr>
            <p:nvPr/>
          </p:nvCxnSpPr>
          <p:spPr bwMode="auto">
            <a:xfrm>
              <a:off x="1584576" y="3338590"/>
              <a:ext cx="953272" cy="104047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36" name="AutoShape 36"/>
            <p:cNvCxnSpPr>
              <a:cxnSpLocks noChangeShapeType="1"/>
            </p:cNvCxnSpPr>
            <p:nvPr/>
          </p:nvCxnSpPr>
          <p:spPr bwMode="auto">
            <a:xfrm>
              <a:off x="885599" y="3333523"/>
              <a:ext cx="995877" cy="104553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37" name="AutoShape 37"/>
            <p:cNvCxnSpPr>
              <a:cxnSpLocks noChangeShapeType="1"/>
            </p:cNvCxnSpPr>
            <p:nvPr/>
          </p:nvCxnSpPr>
          <p:spPr bwMode="auto">
            <a:xfrm>
              <a:off x="3442393" y="3348725"/>
              <a:ext cx="1483163" cy="104891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38" name="AutoShape 38"/>
            <p:cNvCxnSpPr>
              <a:cxnSpLocks noChangeShapeType="1"/>
            </p:cNvCxnSpPr>
            <p:nvPr/>
          </p:nvCxnSpPr>
          <p:spPr bwMode="auto">
            <a:xfrm flipV="1">
              <a:off x="3442393" y="3368993"/>
              <a:ext cx="724274" cy="9779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39" name="AutoShape 39"/>
            <p:cNvCxnSpPr>
              <a:cxnSpLocks noChangeShapeType="1"/>
            </p:cNvCxnSpPr>
            <p:nvPr/>
          </p:nvCxnSpPr>
          <p:spPr bwMode="auto">
            <a:xfrm flipV="1">
              <a:off x="4229242" y="3363926"/>
              <a:ext cx="724274" cy="9779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140" name="Oval 40"/>
            <p:cNvSpPr>
              <a:spLocks noChangeArrowheads="1"/>
            </p:cNvSpPr>
            <p:nvPr/>
          </p:nvSpPr>
          <p:spPr bwMode="auto">
            <a:xfrm>
              <a:off x="6195665" y="3277783"/>
              <a:ext cx="94528" cy="12668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sp>
          <p:nvSpPr>
            <p:cNvPr id="47141" name="Oval 41"/>
            <p:cNvSpPr>
              <a:spLocks noChangeArrowheads="1"/>
            </p:cNvSpPr>
            <p:nvPr/>
          </p:nvSpPr>
          <p:spPr bwMode="auto">
            <a:xfrm>
              <a:off x="6894643" y="3252447"/>
              <a:ext cx="94528" cy="12668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sp>
          <p:nvSpPr>
            <p:cNvPr id="47142" name="Oval 42"/>
            <p:cNvSpPr>
              <a:spLocks noChangeArrowheads="1"/>
            </p:cNvSpPr>
            <p:nvPr/>
          </p:nvSpPr>
          <p:spPr bwMode="auto">
            <a:xfrm>
              <a:off x="7282075" y="4372305"/>
              <a:ext cx="94528" cy="12668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sp>
          <p:nvSpPr>
            <p:cNvPr id="47143" name="Oval 43"/>
            <p:cNvSpPr>
              <a:spLocks noChangeArrowheads="1"/>
            </p:cNvSpPr>
            <p:nvPr/>
          </p:nvSpPr>
          <p:spPr bwMode="auto">
            <a:xfrm>
              <a:off x="7941112" y="4372305"/>
              <a:ext cx="94528" cy="12668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sp>
          <p:nvSpPr>
            <p:cNvPr id="47144" name="Oval 44"/>
            <p:cNvSpPr>
              <a:spLocks noChangeArrowheads="1"/>
            </p:cNvSpPr>
            <p:nvPr/>
          </p:nvSpPr>
          <p:spPr bwMode="auto">
            <a:xfrm>
              <a:off x="7608265" y="3262582"/>
              <a:ext cx="94528" cy="12668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cxnSp>
          <p:nvCxnSpPr>
            <p:cNvPr id="47145" name="AutoShape 45"/>
            <p:cNvCxnSpPr>
              <a:cxnSpLocks noChangeShapeType="1"/>
            </p:cNvCxnSpPr>
            <p:nvPr/>
          </p:nvCxnSpPr>
          <p:spPr bwMode="auto">
            <a:xfrm flipH="1">
              <a:off x="5962672" y="3389262"/>
              <a:ext cx="978569" cy="98304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46" name="AutoShape 46"/>
            <p:cNvCxnSpPr>
              <a:cxnSpLocks noChangeShapeType="1"/>
            </p:cNvCxnSpPr>
            <p:nvPr/>
          </p:nvCxnSpPr>
          <p:spPr bwMode="auto">
            <a:xfrm flipV="1">
              <a:off x="7337994" y="3374061"/>
              <a:ext cx="299562" cy="98811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47" name="AutoShape 47"/>
            <p:cNvCxnSpPr>
              <a:cxnSpLocks noChangeShapeType="1"/>
            </p:cNvCxnSpPr>
            <p:nvPr/>
          </p:nvCxnSpPr>
          <p:spPr bwMode="auto">
            <a:xfrm flipV="1">
              <a:off x="5926725" y="3404464"/>
              <a:ext cx="268940" cy="957706"/>
            </a:xfrm>
            <a:prstGeom prst="straightConnector1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148" name="Oval 48"/>
            <p:cNvSpPr>
              <a:spLocks noChangeArrowheads="1"/>
            </p:cNvSpPr>
            <p:nvPr/>
          </p:nvSpPr>
          <p:spPr bwMode="auto">
            <a:xfrm>
              <a:off x="5868144" y="4367238"/>
              <a:ext cx="94528" cy="12668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cxnSp>
          <p:nvCxnSpPr>
            <p:cNvPr id="47149" name="AutoShape 49"/>
            <p:cNvCxnSpPr>
              <a:cxnSpLocks noChangeShapeType="1"/>
            </p:cNvCxnSpPr>
            <p:nvPr/>
          </p:nvCxnSpPr>
          <p:spPr bwMode="auto">
            <a:xfrm flipH="1">
              <a:off x="6588424" y="3389262"/>
              <a:ext cx="1019841" cy="1008379"/>
            </a:xfrm>
            <a:prstGeom prst="straightConnector1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150" name="Oval 50"/>
            <p:cNvSpPr>
              <a:spLocks noChangeArrowheads="1"/>
            </p:cNvSpPr>
            <p:nvPr/>
          </p:nvSpPr>
          <p:spPr bwMode="auto">
            <a:xfrm>
              <a:off x="6499221" y="4382439"/>
              <a:ext cx="94528" cy="12668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cxnSp>
          <p:nvCxnSpPr>
            <p:cNvPr id="47151" name="AutoShape 51"/>
            <p:cNvCxnSpPr>
              <a:cxnSpLocks noChangeShapeType="1"/>
            </p:cNvCxnSpPr>
            <p:nvPr/>
          </p:nvCxnSpPr>
          <p:spPr bwMode="auto">
            <a:xfrm>
              <a:off x="7661521" y="3379128"/>
              <a:ext cx="300893" cy="102526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52" name="AutoShape 52"/>
            <p:cNvCxnSpPr>
              <a:cxnSpLocks noChangeShapeType="1"/>
            </p:cNvCxnSpPr>
            <p:nvPr/>
          </p:nvCxnSpPr>
          <p:spPr bwMode="auto">
            <a:xfrm flipV="1">
              <a:off x="5962672" y="3360548"/>
              <a:ext cx="1645593" cy="106411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111" name="Rectangle 12"/>
          <p:cNvSpPr>
            <a:spLocks noChangeArrowheads="1"/>
          </p:cNvSpPr>
          <p:nvPr/>
        </p:nvSpPr>
        <p:spPr bwMode="auto">
          <a:xfrm>
            <a:off x="3802063" y="5229225"/>
            <a:ext cx="15621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zh-CN" altLang="en-US"/>
              <a:t>完美匹配</a:t>
            </a:r>
            <a:endParaRPr lang="en-US" altLang="zh-CN"/>
          </a:p>
        </p:txBody>
      </p:sp>
      <p:sp>
        <p:nvSpPr>
          <p:cNvPr id="47112" name="Rectangle 12"/>
          <p:cNvSpPr>
            <a:spLocks noChangeArrowheads="1"/>
          </p:cNvSpPr>
          <p:nvPr/>
        </p:nvSpPr>
        <p:spPr bwMode="auto">
          <a:xfrm>
            <a:off x="6537325" y="5229225"/>
            <a:ext cx="156368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zh-CN" altLang="en-US" dirty="0"/>
              <a:t>最大匹配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9A001B-FA13-4A38-9E4B-F7F11BB0E2E2}" type="slidenum">
              <a:rPr lang="en-US" altLang="zh-CN" smtClean="0"/>
              <a:pPr>
                <a:defRPr/>
              </a:pPr>
              <a:t>30</a:t>
            </a:fld>
            <a:r>
              <a:rPr lang="en-US" altLang="zh-CN" smtClean="0"/>
              <a:t>/60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>
                <a:solidFill>
                  <a:schemeClr val="tx1"/>
                </a:solidFill>
                <a:latin typeface="Times New Roman" panose="02020603050405020304" pitchFamily="18" charset="0"/>
              </a:rPr>
              <a:t>与匹配有关的概念</a:t>
            </a:r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4915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351838" cy="360045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dirty="0" smtClean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13.5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是二部图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=&lt;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的一个匹配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称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中的边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匹配边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不在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中的边为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非匹配边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与匹配边相关联的顶点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饱和点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不与匹配边相关联的顶点为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非饱和点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中由匹配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边和非匹配边交替构成的路径称为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交错路径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起点和终点都是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非饱和点的交错路径称为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可增广的交错路径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的完备匹配当且仅当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中的每个顶点都是饱和点．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的完美匹配当且仅当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中的每个顶点都是饱和点．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9A001B-FA13-4A38-9E4B-F7F11BB0E2E2}" type="slidenum">
              <a:rPr lang="en-US" altLang="zh-CN" smtClean="0"/>
              <a:pPr>
                <a:defRPr/>
              </a:pPr>
              <a:t>31</a:t>
            </a:fld>
            <a:r>
              <a:rPr lang="en-US" altLang="zh-CN" smtClean="0"/>
              <a:t>/60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>
                <a:solidFill>
                  <a:schemeClr val="tx1"/>
                </a:solidFill>
                <a:latin typeface="Times New Roman" panose="02020603050405020304" pitchFamily="18" charset="0"/>
              </a:rPr>
              <a:t>可增广的交错路径</a:t>
            </a:r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5120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23850" y="981075"/>
            <a:ext cx="8351838" cy="7191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</a:p>
        </p:txBody>
      </p:sp>
      <p:sp>
        <p:nvSpPr>
          <p:cNvPr id="51205" name="Rectangle 9"/>
          <p:cNvSpPr>
            <a:spLocks noChangeArrowheads="1"/>
          </p:cNvSpPr>
          <p:nvPr/>
        </p:nvSpPr>
        <p:spPr bwMode="auto">
          <a:xfrm>
            <a:off x="323850" y="2781300"/>
            <a:ext cx="8351838" cy="356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左图</a:t>
            </a:r>
            <a:r>
              <a:rPr lang="en-US" altLang="zh-CN" dirty="0">
                <a:latin typeface="Times New Roman" panose="02020603050405020304" pitchFamily="18" charset="0"/>
              </a:rPr>
              <a:t>,  </a:t>
            </a:r>
            <a:r>
              <a:rPr lang="zh-CN" altLang="en-US" dirty="0">
                <a:latin typeface="Times New Roman" panose="02020603050405020304" pitchFamily="18" charset="0"/>
              </a:rPr>
              <a:t>饱和点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u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u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u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;  </a:t>
            </a:r>
            <a:r>
              <a:rPr lang="zh-CN" altLang="en-US" dirty="0">
                <a:latin typeface="Times New Roman" panose="02020603050405020304" pitchFamily="18" charset="0"/>
              </a:rPr>
              <a:t>非饱和点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u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;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可增广的交错路径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 </a:t>
            </a:r>
            <a:r>
              <a:rPr lang="en-US" altLang="zh-CN" dirty="0">
                <a:latin typeface="Times New Roman" panose="02020603050405020304" pitchFamily="18" charset="0"/>
              </a:rPr>
              <a:t>: </a:t>
            </a:r>
            <a:r>
              <a:rPr lang="en-US" altLang="zh-CN" i="1" dirty="0">
                <a:latin typeface="Times New Roman" panose="02020603050405020304" pitchFamily="18" charset="0"/>
              </a:rPr>
              <a:t>u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i="1" dirty="0">
                <a:latin typeface="Times New Roman" panose="02020603050405020304" pitchFamily="18" charset="0"/>
              </a:rPr>
              <a:t>u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u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由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 </a:t>
            </a:r>
            <a:r>
              <a:rPr lang="zh-CN" altLang="en-US" dirty="0">
                <a:latin typeface="Times New Roman" panose="02020603050405020304" pitchFamily="18" charset="0"/>
              </a:rPr>
              <a:t>得到多一条边的匹配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eaLnBrk="1" hangingPunct="1"/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的一个匹配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是关于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的可增广的交错路径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M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是比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多一条边的匹配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eaLnBrk="1" hangingPunct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11.5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的最大匹配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中不含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的可增广的交错路径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</p:txBody>
      </p:sp>
      <p:grpSp>
        <p:nvGrpSpPr>
          <p:cNvPr id="51206" name="组合 79"/>
          <p:cNvGrpSpPr>
            <a:grpSpLocks/>
          </p:cNvGrpSpPr>
          <p:nvPr/>
        </p:nvGrpSpPr>
        <p:grpSpPr bwMode="auto">
          <a:xfrm>
            <a:off x="1042988" y="1052513"/>
            <a:ext cx="7265987" cy="1903412"/>
            <a:chOff x="687302" y="3933056"/>
            <a:chExt cx="7265340" cy="1903449"/>
          </a:xfrm>
        </p:grpSpPr>
        <p:sp>
          <p:nvSpPr>
            <p:cNvPr id="51207" name="Oval 9"/>
            <p:cNvSpPr>
              <a:spLocks noChangeArrowheads="1"/>
            </p:cNvSpPr>
            <p:nvPr/>
          </p:nvSpPr>
          <p:spPr bwMode="auto">
            <a:xfrm>
              <a:off x="923439" y="4396345"/>
              <a:ext cx="105445" cy="99869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sp>
          <p:nvSpPr>
            <p:cNvPr id="51208" name="Oval 10"/>
            <p:cNvSpPr>
              <a:spLocks noChangeArrowheads="1"/>
            </p:cNvSpPr>
            <p:nvPr/>
          </p:nvSpPr>
          <p:spPr bwMode="auto">
            <a:xfrm>
              <a:off x="1796701" y="4376371"/>
              <a:ext cx="105445" cy="99869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sp>
          <p:nvSpPr>
            <p:cNvPr id="51209" name="Oval 11"/>
            <p:cNvSpPr>
              <a:spLocks noChangeArrowheads="1"/>
            </p:cNvSpPr>
            <p:nvPr/>
          </p:nvSpPr>
          <p:spPr bwMode="auto">
            <a:xfrm>
              <a:off x="1814522" y="5259212"/>
              <a:ext cx="105445" cy="99869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sp>
          <p:nvSpPr>
            <p:cNvPr id="51210" name="Oval 12"/>
            <p:cNvSpPr>
              <a:spLocks noChangeArrowheads="1"/>
            </p:cNvSpPr>
            <p:nvPr/>
          </p:nvSpPr>
          <p:spPr bwMode="auto">
            <a:xfrm>
              <a:off x="2696694" y="5259212"/>
              <a:ext cx="105445" cy="99869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sp>
          <p:nvSpPr>
            <p:cNvPr id="51211" name="Oval 13"/>
            <p:cNvSpPr>
              <a:spLocks noChangeArrowheads="1"/>
            </p:cNvSpPr>
            <p:nvPr/>
          </p:nvSpPr>
          <p:spPr bwMode="auto">
            <a:xfrm>
              <a:off x="2686298" y="4384361"/>
              <a:ext cx="105445" cy="99869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cxnSp>
          <p:nvCxnSpPr>
            <p:cNvPr id="51212" name="AutoShape 14"/>
            <p:cNvCxnSpPr>
              <a:cxnSpLocks noChangeShapeType="1"/>
            </p:cNvCxnSpPr>
            <p:nvPr/>
          </p:nvCxnSpPr>
          <p:spPr bwMode="auto">
            <a:xfrm>
              <a:off x="2730853" y="4484230"/>
              <a:ext cx="14851" cy="77498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13" name="AutoShape 15"/>
            <p:cNvCxnSpPr>
              <a:cxnSpLocks noChangeShapeType="1"/>
            </p:cNvCxnSpPr>
            <p:nvPr/>
          </p:nvCxnSpPr>
          <p:spPr bwMode="auto">
            <a:xfrm>
              <a:off x="1902145" y="4452272"/>
              <a:ext cx="794549" cy="83490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14" name="AutoShape 16"/>
            <p:cNvCxnSpPr>
              <a:cxnSpLocks noChangeShapeType="1"/>
            </p:cNvCxnSpPr>
            <p:nvPr/>
          </p:nvCxnSpPr>
          <p:spPr bwMode="auto">
            <a:xfrm flipV="1">
              <a:off x="1902145" y="4476240"/>
              <a:ext cx="1742067" cy="80161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215" name="Oval 17"/>
            <p:cNvSpPr>
              <a:spLocks noChangeArrowheads="1"/>
            </p:cNvSpPr>
            <p:nvPr/>
          </p:nvSpPr>
          <p:spPr bwMode="auto">
            <a:xfrm>
              <a:off x="932350" y="5255217"/>
              <a:ext cx="105445" cy="99869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cxnSp>
          <p:nvCxnSpPr>
            <p:cNvPr id="51216" name="AutoShape 19"/>
            <p:cNvCxnSpPr>
              <a:cxnSpLocks noChangeShapeType="1"/>
            </p:cNvCxnSpPr>
            <p:nvPr/>
          </p:nvCxnSpPr>
          <p:spPr bwMode="auto">
            <a:xfrm flipV="1">
              <a:off x="976904" y="4452272"/>
              <a:ext cx="819796" cy="80960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17" name="AutoShape 20"/>
            <p:cNvCxnSpPr>
              <a:cxnSpLocks noChangeShapeType="1"/>
            </p:cNvCxnSpPr>
            <p:nvPr/>
          </p:nvCxnSpPr>
          <p:spPr bwMode="auto">
            <a:xfrm>
              <a:off x="976904" y="4484230"/>
              <a:ext cx="833163" cy="805609"/>
            </a:xfrm>
            <a:prstGeom prst="straightConnector1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218" name="Oval 22"/>
            <p:cNvSpPr>
              <a:spLocks noChangeArrowheads="1"/>
            </p:cNvSpPr>
            <p:nvPr/>
          </p:nvSpPr>
          <p:spPr bwMode="auto">
            <a:xfrm>
              <a:off x="3654609" y="5267201"/>
              <a:ext cx="105445" cy="99869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sp>
          <p:nvSpPr>
            <p:cNvPr id="51219" name="Oval 23"/>
            <p:cNvSpPr>
              <a:spLocks noChangeArrowheads="1"/>
            </p:cNvSpPr>
            <p:nvPr/>
          </p:nvSpPr>
          <p:spPr bwMode="auto">
            <a:xfrm>
              <a:off x="3644213" y="4392350"/>
              <a:ext cx="105445" cy="99869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cxnSp>
          <p:nvCxnSpPr>
            <p:cNvPr id="51220" name="AutoShape 24"/>
            <p:cNvCxnSpPr>
              <a:cxnSpLocks noChangeShapeType="1"/>
            </p:cNvCxnSpPr>
            <p:nvPr/>
          </p:nvCxnSpPr>
          <p:spPr bwMode="auto">
            <a:xfrm>
              <a:off x="975419" y="4480235"/>
              <a:ext cx="14851" cy="77498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21" name="AutoShape 25"/>
            <p:cNvCxnSpPr>
              <a:cxnSpLocks noChangeShapeType="1"/>
            </p:cNvCxnSpPr>
            <p:nvPr/>
          </p:nvCxnSpPr>
          <p:spPr bwMode="auto">
            <a:xfrm flipV="1">
              <a:off x="1037795" y="4472245"/>
              <a:ext cx="1649989" cy="794956"/>
            </a:xfrm>
            <a:prstGeom prst="straightConnector1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22" name="AutoShape 26"/>
            <p:cNvCxnSpPr>
              <a:cxnSpLocks noChangeShapeType="1"/>
            </p:cNvCxnSpPr>
            <p:nvPr/>
          </p:nvCxnSpPr>
          <p:spPr bwMode="auto">
            <a:xfrm flipV="1">
              <a:off x="2791743" y="4484230"/>
              <a:ext cx="885143" cy="793624"/>
            </a:xfrm>
            <a:prstGeom prst="straightConnector1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23" name="AutoShape 27"/>
            <p:cNvCxnSpPr>
              <a:cxnSpLocks noChangeShapeType="1"/>
            </p:cNvCxnSpPr>
            <p:nvPr/>
          </p:nvCxnSpPr>
          <p:spPr bwMode="auto">
            <a:xfrm>
              <a:off x="1028884" y="4484230"/>
              <a:ext cx="2648002" cy="79362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224" name="Text Box 32"/>
            <p:cNvSpPr txBox="1">
              <a:spLocks noChangeArrowheads="1"/>
            </p:cNvSpPr>
            <p:nvPr/>
          </p:nvSpPr>
          <p:spPr bwMode="auto">
            <a:xfrm>
              <a:off x="687302" y="3933056"/>
              <a:ext cx="572330" cy="53529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zh-CN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225" name="Oval 36"/>
            <p:cNvSpPr>
              <a:spLocks noChangeArrowheads="1"/>
            </p:cNvSpPr>
            <p:nvPr/>
          </p:nvSpPr>
          <p:spPr bwMode="auto">
            <a:xfrm>
              <a:off x="4677190" y="4428303"/>
              <a:ext cx="105445" cy="99869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sp>
          <p:nvSpPr>
            <p:cNvPr id="51226" name="Oval 37"/>
            <p:cNvSpPr>
              <a:spLocks noChangeArrowheads="1"/>
            </p:cNvSpPr>
            <p:nvPr/>
          </p:nvSpPr>
          <p:spPr bwMode="auto">
            <a:xfrm>
              <a:off x="5550452" y="4408329"/>
              <a:ext cx="105445" cy="99869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sp>
          <p:nvSpPr>
            <p:cNvPr id="51227" name="Oval 38"/>
            <p:cNvSpPr>
              <a:spLocks noChangeArrowheads="1"/>
            </p:cNvSpPr>
            <p:nvPr/>
          </p:nvSpPr>
          <p:spPr bwMode="auto">
            <a:xfrm>
              <a:off x="5568273" y="5291170"/>
              <a:ext cx="105445" cy="99869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sp>
          <p:nvSpPr>
            <p:cNvPr id="51228" name="Oval 39"/>
            <p:cNvSpPr>
              <a:spLocks noChangeArrowheads="1"/>
            </p:cNvSpPr>
            <p:nvPr/>
          </p:nvSpPr>
          <p:spPr bwMode="auto">
            <a:xfrm>
              <a:off x="6450446" y="5291170"/>
              <a:ext cx="105445" cy="99869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sp>
          <p:nvSpPr>
            <p:cNvPr id="51229" name="Oval 40"/>
            <p:cNvSpPr>
              <a:spLocks noChangeArrowheads="1"/>
            </p:cNvSpPr>
            <p:nvPr/>
          </p:nvSpPr>
          <p:spPr bwMode="auto">
            <a:xfrm>
              <a:off x="6440050" y="4416319"/>
              <a:ext cx="105445" cy="99869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cxnSp>
          <p:nvCxnSpPr>
            <p:cNvPr id="51230" name="AutoShape 41"/>
            <p:cNvCxnSpPr>
              <a:cxnSpLocks noChangeShapeType="1"/>
            </p:cNvCxnSpPr>
            <p:nvPr/>
          </p:nvCxnSpPr>
          <p:spPr bwMode="auto">
            <a:xfrm>
              <a:off x="6484604" y="4516188"/>
              <a:ext cx="14851" cy="77498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31" name="AutoShape 42"/>
            <p:cNvCxnSpPr>
              <a:cxnSpLocks noChangeShapeType="1"/>
            </p:cNvCxnSpPr>
            <p:nvPr/>
          </p:nvCxnSpPr>
          <p:spPr bwMode="auto">
            <a:xfrm>
              <a:off x="5655897" y="4484230"/>
              <a:ext cx="794549" cy="825582"/>
            </a:xfrm>
            <a:prstGeom prst="straightConnector1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32" name="AutoShape 43"/>
            <p:cNvCxnSpPr>
              <a:cxnSpLocks noChangeShapeType="1"/>
            </p:cNvCxnSpPr>
            <p:nvPr/>
          </p:nvCxnSpPr>
          <p:spPr bwMode="auto">
            <a:xfrm flipV="1">
              <a:off x="5655897" y="4508198"/>
              <a:ext cx="1742067" cy="801614"/>
            </a:xfrm>
            <a:prstGeom prst="straightConnector1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233" name="Oval 44"/>
            <p:cNvSpPr>
              <a:spLocks noChangeArrowheads="1"/>
            </p:cNvSpPr>
            <p:nvPr/>
          </p:nvSpPr>
          <p:spPr bwMode="auto">
            <a:xfrm>
              <a:off x="4686101" y="5287175"/>
              <a:ext cx="105445" cy="99869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cxnSp>
          <p:nvCxnSpPr>
            <p:cNvPr id="51234" name="AutoShape 46"/>
            <p:cNvCxnSpPr>
              <a:cxnSpLocks noChangeShapeType="1"/>
            </p:cNvCxnSpPr>
            <p:nvPr/>
          </p:nvCxnSpPr>
          <p:spPr bwMode="auto">
            <a:xfrm flipV="1">
              <a:off x="4730655" y="4484230"/>
              <a:ext cx="819796" cy="80960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35" name="AutoShape 47"/>
            <p:cNvCxnSpPr>
              <a:cxnSpLocks noChangeShapeType="1"/>
            </p:cNvCxnSpPr>
            <p:nvPr/>
          </p:nvCxnSpPr>
          <p:spPr bwMode="auto">
            <a:xfrm>
              <a:off x="4730655" y="4516188"/>
              <a:ext cx="833163" cy="80560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236" name="Oval 48"/>
            <p:cNvSpPr>
              <a:spLocks noChangeArrowheads="1"/>
            </p:cNvSpPr>
            <p:nvPr/>
          </p:nvSpPr>
          <p:spPr bwMode="auto">
            <a:xfrm>
              <a:off x="7408360" y="5299159"/>
              <a:ext cx="105445" cy="99869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sp>
          <p:nvSpPr>
            <p:cNvPr id="51237" name="Oval 49"/>
            <p:cNvSpPr>
              <a:spLocks noChangeArrowheads="1"/>
            </p:cNvSpPr>
            <p:nvPr/>
          </p:nvSpPr>
          <p:spPr bwMode="auto">
            <a:xfrm>
              <a:off x="7397964" y="4424308"/>
              <a:ext cx="105445" cy="99869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cxnSp>
          <p:nvCxnSpPr>
            <p:cNvPr id="51238" name="AutoShape 50"/>
            <p:cNvCxnSpPr>
              <a:cxnSpLocks noChangeShapeType="1"/>
            </p:cNvCxnSpPr>
            <p:nvPr/>
          </p:nvCxnSpPr>
          <p:spPr bwMode="auto">
            <a:xfrm>
              <a:off x="4729170" y="4512193"/>
              <a:ext cx="14851" cy="77498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39" name="AutoShape 51"/>
            <p:cNvCxnSpPr>
              <a:cxnSpLocks noChangeShapeType="1"/>
            </p:cNvCxnSpPr>
            <p:nvPr/>
          </p:nvCxnSpPr>
          <p:spPr bwMode="auto">
            <a:xfrm flipV="1">
              <a:off x="4791546" y="4504203"/>
              <a:ext cx="1649989" cy="794956"/>
            </a:xfrm>
            <a:prstGeom prst="straightConnector1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40" name="AutoShape 52"/>
            <p:cNvCxnSpPr>
              <a:cxnSpLocks noChangeShapeType="1"/>
            </p:cNvCxnSpPr>
            <p:nvPr/>
          </p:nvCxnSpPr>
          <p:spPr bwMode="auto">
            <a:xfrm flipV="1">
              <a:off x="6545495" y="4516188"/>
              <a:ext cx="885143" cy="79362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41" name="AutoShape 53"/>
            <p:cNvCxnSpPr>
              <a:cxnSpLocks noChangeShapeType="1"/>
            </p:cNvCxnSpPr>
            <p:nvPr/>
          </p:nvCxnSpPr>
          <p:spPr bwMode="auto">
            <a:xfrm>
              <a:off x="4782635" y="4516188"/>
              <a:ext cx="2648002" cy="793624"/>
            </a:xfrm>
            <a:prstGeom prst="straightConnector1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242" name="Text Box 32"/>
            <p:cNvSpPr txBox="1">
              <a:spLocks noChangeArrowheads="1"/>
            </p:cNvSpPr>
            <p:nvPr/>
          </p:nvSpPr>
          <p:spPr bwMode="auto">
            <a:xfrm>
              <a:off x="4499992" y="3933056"/>
              <a:ext cx="572330" cy="53529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zh-CN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243" name="Text Box 32"/>
            <p:cNvSpPr txBox="1">
              <a:spLocks noChangeArrowheads="1"/>
            </p:cNvSpPr>
            <p:nvPr/>
          </p:nvSpPr>
          <p:spPr bwMode="auto">
            <a:xfrm>
              <a:off x="1623406" y="3933056"/>
              <a:ext cx="572330" cy="53529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zh-CN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244" name="Text Box 32"/>
            <p:cNvSpPr txBox="1">
              <a:spLocks noChangeArrowheads="1"/>
            </p:cNvSpPr>
            <p:nvPr/>
          </p:nvSpPr>
          <p:spPr bwMode="auto">
            <a:xfrm>
              <a:off x="5364088" y="3933056"/>
              <a:ext cx="572330" cy="53529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zh-CN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245" name="Text Box 32"/>
            <p:cNvSpPr txBox="1">
              <a:spLocks noChangeArrowheads="1"/>
            </p:cNvSpPr>
            <p:nvPr/>
          </p:nvSpPr>
          <p:spPr bwMode="auto">
            <a:xfrm>
              <a:off x="2487502" y="3933056"/>
              <a:ext cx="572330" cy="53529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zh-CN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246" name="Text Box 32"/>
            <p:cNvSpPr txBox="1">
              <a:spLocks noChangeArrowheads="1"/>
            </p:cNvSpPr>
            <p:nvPr/>
          </p:nvSpPr>
          <p:spPr bwMode="auto">
            <a:xfrm>
              <a:off x="6228184" y="3933056"/>
              <a:ext cx="572330" cy="53529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zh-CN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247" name="Text Box 32"/>
            <p:cNvSpPr txBox="1">
              <a:spLocks noChangeArrowheads="1"/>
            </p:cNvSpPr>
            <p:nvPr/>
          </p:nvSpPr>
          <p:spPr bwMode="auto">
            <a:xfrm>
              <a:off x="3495614" y="3933056"/>
              <a:ext cx="572330" cy="53529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zh-CN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248" name="Text Box 32"/>
            <p:cNvSpPr txBox="1">
              <a:spLocks noChangeArrowheads="1"/>
            </p:cNvSpPr>
            <p:nvPr/>
          </p:nvSpPr>
          <p:spPr bwMode="auto">
            <a:xfrm>
              <a:off x="7236296" y="3933056"/>
              <a:ext cx="572330" cy="53529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zh-CN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249" name="Text Box 32"/>
            <p:cNvSpPr txBox="1">
              <a:spLocks noChangeArrowheads="1"/>
            </p:cNvSpPr>
            <p:nvPr/>
          </p:nvSpPr>
          <p:spPr bwMode="auto">
            <a:xfrm>
              <a:off x="759310" y="5269967"/>
              <a:ext cx="572330" cy="53529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250" name="Text Box 32"/>
            <p:cNvSpPr txBox="1">
              <a:spLocks noChangeArrowheads="1"/>
            </p:cNvSpPr>
            <p:nvPr/>
          </p:nvSpPr>
          <p:spPr bwMode="auto">
            <a:xfrm>
              <a:off x="1695414" y="5269967"/>
              <a:ext cx="572330" cy="53529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251" name="Text Box 32"/>
            <p:cNvSpPr txBox="1">
              <a:spLocks noChangeArrowheads="1"/>
            </p:cNvSpPr>
            <p:nvPr/>
          </p:nvSpPr>
          <p:spPr bwMode="auto">
            <a:xfrm>
              <a:off x="2559510" y="5269967"/>
              <a:ext cx="572330" cy="53529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252" name="Text Box 32"/>
            <p:cNvSpPr txBox="1">
              <a:spLocks noChangeArrowheads="1"/>
            </p:cNvSpPr>
            <p:nvPr/>
          </p:nvSpPr>
          <p:spPr bwMode="auto">
            <a:xfrm>
              <a:off x="3567622" y="5269967"/>
              <a:ext cx="572330" cy="53529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253" name="Text Box 32"/>
            <p:cNvSpPr txBox="1">
              <a:spLocks noChangeArrowheads="1"/>
            </p:cNvSpPr>
            <p:nvPr/>
          </p:nvSpPr>
          <p:spPr bwMode="auto">
            <a:xfrm>
              <a:off x="4572000" y="5301208"/>
              <a:ext cx="572330" cy="53529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254" name="Text Box 32"/>
            <p:cNvSpPr txBox="1">
              <a:spLocks noChangeArrowheads="1"/>
            </p:cNvSpPr>
            <p:nvPr/>
          </p:nvSpPr>
          <p:spPr bwMode="auto">
            <a:xfrm>
              <a:off x="5508104" y="5301208"/>
              <a:ext cx="572330" cy="53529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255" name="Text Box 32"/>
            <p:cNvSpPr txBox="1">
              <a:spLocks noChangeArrowheads="1"/>
            </p:cNvSpPr>
            <p:nvPr/>
          </p:nvSpPr>
          <p:spPr bwMode="auto">
            <a:xfrm>
              <a:off x="6372200" y="5301208"/>
              <a:ext cx="572330" cy="53529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256" name="Text Box 32"/>
            <p:cNvSpPr txBox="1">
              <a:spLocks noChangeArrowheads="1"/>
            </p:cNvSpPr>
            <p:nvPr/>
          </p:nvSpPr>
          <p:spPr bwMode="auto">
            <a:xfrm>
              <a:off x="7380312" y="5301208"/>
              <a:ext cx="572330" cy="53529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9A001B-FA13-4A38-9E4B-F7F11BB0E2E2}" type="slidenum">
              <a:rPr lang="en-US" altLang="zh-CN" smtClean="0"/>
              <a:pPr>
                <a:defRPr/>
              </a:pPr>
              <a:t>32</a:t>
            </a:fld>
            <a:r>
              <a:rPr lang="en-US" altLang="zh-CN" smtClean="0"/>
              <a:t>/60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smtClean="0">
                <a:latin typeface="Times New Roman" panose="02020603050405020304" pitchFamily="18" charset="0"/>
              </a:rPr>
              <a:t>Hall</a:t>
            </a:r>
            <a:r>
              <a:rPr lang="zh-CN" altLang="en-US" smtClean="0"/>
              <a:t>定理</a:t>
            </a:r>
          </a:p>
        </p:txBody>
      </p:sp>
      <p:sp>
        <p:nvSpPr>
          <p:cNvPr id="5325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91513" cy="5399087"/>
          </a:xfrm>
        </p:spPr>
        <p:txBody>
          <a:bodyPr/>
          <a:lstStyle/>
          <a:p>
            <a:pPr eaLnBrk="1" hangingPunct="1">
              <a:lnSpc>
                <a:spcPts val="2600"/>
              </a:lnSpc>
            </a:pPr>
            <a:r>
              <a:rPr lang="zh-CN" altLang="en-US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13.6</a:t>
            </a:r>
            <a:r>
              <a:rPr lang="en-US" altLang="zh-CN" dirty="0" smtClean="0">
                <a:latin typeface="Times New Roman" panose="02020603050405020304" pitchFamily="18" charset="0"/>
              </a:rPr>
              <a:t> (</a:t>
            </a:r>
            <a:r>
              <a:rPr lang="en-US" altLang="zh-CN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Hall</a:t>
            </a:r>
            <a:r>
              <a:rPr lang="zh-CN" altLang="en-US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 smtClean="0">
                <a:latin typeface="Times New Roman" panose="02020603050405020304" pitchFamily="18" charset="0"/>
              </a:rPr>
              <a:t>) </a:t>
            </a:r>
            <a:r>
              <a:rPr lang="zh-CN" altLang="en-US" dirty="0" smtClean="0">
                <a:latin typeface="Times New Roman" panose="02020603050405020304" pitchFamily="18" charset="0"/>
              </a:rPr>
              <a:t>设二部图</a:t>
            </a:r>
            <a:r>
              <a:rPr lang="en-US" altLang="zh-CN" i="1" dirty="0" smtClean="0">
                <a:latin typeface="Times New Roman" panose="02020603050405020304" pitchFamily="18" charset="0"/>
              </a:rPr>
              <a:t>G</a:t>
            </a:r>
            <a:r>
              <a:rPr lang="en-US" altLang="zh-CN" dirty="0" smtClean="0">
                <a:latin typeface="Times New Roman" panose="02020603050405020304" pitchFamily="18" charset="0"/>
              </a:rPr>
              <a:t>=&lt;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,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</a:rPr>
              <a:t>,</a:t>
            </a:r>
            <a:r>
              <a:rPr lang="en-US" altLang="zh-CN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dirty="0" smtClean="0">
                <a:latin typeface="Times New Roman" panose="02020603050405020304" pitchFamily="18" charset="0"/>
              </a:rPr>
              <a:t>&gt;, </a:t>
            </a:r>
            <a:r>
              <a:rPr lang="zh-CN" altLang="en-US" dirty="0" smtClean="0">
                <a:latin typeface="Times New Roman" panose="02020603050405020304" pitchFamily="18" charset="0"/>
              </a:rPr>
              <a:t>其中</a:t>
            </a:r>
            <a:r>
              <a:rPr lang="en-US" altLang="zh-CN" dirty="0" smtClean="0">
                <a:latin typeface="Times New Roman" panose="02020603050405020304" pitchFamily="18" charset="0"/>
              </a:rPr>
              <a:t>|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|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dirty="0" smtClean="0">
                <a:latin typeface="Times New Roman" panose="02020603050405020304" pitchFamily="18" charset="0"/>
              </a:rPr>
              <a:t>|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</a:rPr>
              <a:t>|, </a:t>
            </a:r>
            <a:r>
              <a:rPr lang="zh-CN" altLang="en-US" dirty="0" smtClean="0">
                <a:latin typeface="Times New Roman" panose="02020603050405020304" pitchFamily="18" charset="0"/>
              </a:rPr>
              <a:t>则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ts val="2600"/>
              </a:lnSpc>
            </a:pPr>
            <a:r>
              <a:rPr lang="en-US" altLang="zh-CN" i="1" dirty="0" smtClean="0">
                <a:latin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</a:rPr>
              <a:t>中存在从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</a:rPr>
              <a:t>到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</a:rPr>
              <a:t>的完备匹配当且仅当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</a:rPr>
              <a:t>中任意</a:t>
            </a:r>
            <a:r>
              <a:rPr lang="en-US" altLang="zh-CN" i="1" dirty="0" smtClean="0">
                <a:latin typeface="Times New Roman" panose="02020603050405020304" pitchFamily="18" charset="0"/>
              </a:rPr>
              <a:t>k</a:t>
            </a:r>
            <a:r>
              <a:rPr lang="en-US" altLang="zh-CN" dirty="0" smtClean="0">
                <a:latin typeface="Times New Roman" panose="02020603050405020304" pitchFamily="18" charset="0"/>
              </a:rPr>
              <a:t>(1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i="1" dirty="0" smtClean="0">
                <a:latin typeface="Times New Roman" panose="02020603050405020304" pitchFamily="18" charset="0"/>
              </a:rPr>
              <a:t>k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dirty="0" smtClean="0">
                <a:latin typeface="Times New Roman" panose="02020603050405020304" pitchFamily="18" charset="0"/>
              </a:rPr>
              <a:t>|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|)</a:t>
            </a:r>
          </a:p>
          <a:p>
            <a:pPr eaLnBrk="1" hangingPunct="1">
              <a:lnSpc>
                <a:spcPts val="2600"/>
              </a:lnSpc>
            </a:pPr>
            <a:r>
              <a:rPr lang="zh-CN" altLang="en-US" dirty="0" smtClean="0">
                <a:latin typeface="Times New Roman" panose="02020603050405020304" pitchFamily="18" charset="0"/>
              </a:rPr>
              <a:t>个顶点至少与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</a:rPr>
              <a:t>中的</a:t>
            </a:r>
            <a:r>
              <a:rPr lang="en-US" altLang="zh-CN" i="1" dirty="0" smtClean="0">
                <a:latin typeface="Times New Roman" panose="02020603050405020304" pitchFamily="18" charset="0"/>
              </a:rPr>
              <a:t>k</a:t>
            </a:r>
            <a:r>
              <a:rPr lang="zh-CN" altLang="en-US" dirty="0" smtClean="0">
                <a:latin typeface="Times New Roman" panose="02020603050405020304" pitchFamily="18" charset="0"/>
              </a:rPr>
              <a:t>个顶点相邻</a:t>
            </a:r>
            <a:r>
              <a:rPr lang="en-US" altLang="zh-CN" dirty="0" smtClean="0">
                <a:latin typeface="Times New Roman" panose="02020603050405020304" pitchFamily="18" charset="0"/>
              </a:rPr>
              <a:t>.(</a:t>
            </a:r>
            <a:r>
              <a:rPr lang="zh-CN" altLang="en-US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相异性条件</a:t>
            </a:r>
            <a:r>
              <a:rPr lang="en-US" altLang="zh-CN" dirty="0" smtClean="0">
                <a:latin typeface="Times New Roman" panose="02020603050405020304" pitchFamily="18" charset="0"/>
              </a:rPr>
              <a:t>)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必要性显然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证充分性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的最大匹配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不是完备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则存在非饱和点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于是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存在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关联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中与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相邻的顶点都是饱和点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考虑从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出发的尽可能长的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所有交错路径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这些交错路径都不是可增广的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因此每条路径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的另一个端点一定是饱和点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从而全在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</a:p>
          <a:p>
            <a:pPr>
              <a:lnSpc>
                <a:spcPts val="26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在从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出发的交错路径上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在从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出发的交错路径上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除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外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中的顶点都是饱和点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且由匹配边给出两者之间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的一一对应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因而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|=|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|+1.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这说明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|+1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个顶点只与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lnSpc>
                <a:spcPts val="26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个顶点相邻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与相异性条件矛盾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9A001B-FA13-4A38-9E4B-F7F11BB0E2E2}" type="slidenum">
              <a:rPr lang="en-US" altLang="zh-CN" smtClean="0"/>
              <a:pPr>
                <a:defRPr/>
              </a:pPr>
              <a:t>33</a:t>
            </a:fld>
            <a:r>
              <a:rPr lang="en-US" altLang="zh-CN" smtClean="0"/>
              <a:t>/60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i="1" smtClean="0">
                <a:latin typeface="Times New Roman" panose="02020603050405020304" pitchFamily="18" charset="0"/>
              </a:rPr>
              <a:t>t</a:t>
            </a:r>
            <a:r>
              <a:rPr lang="zh-CN" altLang="en-US" smtClean="0">
                <a:latin typeface="Times New Roman" panose="02020603050405020304" pitchFamily="18" charset="0"/>
              </a:rPr>
              <a:t>条件</a:t>
            </a:r>
            <a:endParaRPr lang="zh-CN" altLang="en-US" smtClean="0"/>
          </a:p>
        </p:txBody>
      </p:sp>
      <p:sp>
        <p:nvSpPr>
          <p:cNvPr id="5530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95288" y="3141663"/>
            <a:ext cx="8291512" cy="3382962"/>
          </a:xfrm>
        </p:spPr>
        <p:txBody>
          <a:bodyPr/>
          <a:lstStyle/>
          <a:p>
            <a:pPr eaLnBrk="1" hangingPunct="1">
              <a:lnSpc>
                <a:spcPts val="1800"/>
              </a:lnSpc>
              <a:spcBef>
                <a:spcPct val="65000"/>
              </a:spcBef>
            </a:pPr>
            <a:r>
              <a:rPr lang="zh-CN" altLang="en-US" dirty="0" smtClean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dirty="0" smtClean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13.7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设二部图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=&lt;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如果存在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使得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中每个顶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1800"/>
              </a:lnSpc>
              <a:spcBef>
                <a:spcPct val="6500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点至少关联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条边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而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中每个顶点至多关联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条边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中存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1800"/>
              </a:lnSpc>
              <a:spcBef>
                <a:spcPct val="6500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的完备匹配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.(</a:t>
            </a:r>
            <a:r>
              <a:rPr lang="en-US" altLang="zh-CN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条件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ts val="1900"/>
              </a:lnSpc>
              <a:spcBef>
                <a:spcPct val="65000"/>
              </a:spcBef>
            </a:pP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中任意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个顶点至少关联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条边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而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中每个顶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1900"/>
              </a:lnSpc>
              <a:spcBef>
                <a:spcPct val="6500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点至多关联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条边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条边至少关联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个顶点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满足相异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1900"/>
              </a:lnSpc>
              <a:spcBef>
                <a:spcPct val="6500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性条件．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6500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个图不满足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条件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但有完备匹配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55301" name="组合 53"/>
          <p:cNvGrpSpPr>
            <a:grpSpLocks/>
          </p:cNvGrpSpPr>
          <p:nvPr/>
        </p:nvGrpSpPr>
        <p:grpSpPr bwMode="auto">
          <a:xfrm>
            <a:off x="965200" y="1125538"/>
            <a:ext cx="7567613" cy="1282700"/>
            <a:chOff x="467544" y="3227111"/>
            <a:chExt cx="7568096" cy="1282009"/>
          </a:xfrm>
        </p:grpSpPr>
        <p:sp>
          <p:nvSpPr>
            <p:cNvPr id="55304" name="Oval 9"/>
            <p:cNvSpPr>
              <a:spLocks noChangeArrowheads="1"/>
            </p:cNvSpPr>
            <p:nvPr/>
          </p:nvSpPr>
          <p:spPr bwMode="auto">
            <a:xfrm>
              <a:off x="795065" y="3252447"/>
              <a:ext cx="94528" cy="12668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sp>
          <p:nvSpPr>
            <p:cNvPr id="55305" name="Oval 10"/>
            <p:cNvSpPr>
              <a:spLocks noChangeArrowheads="1"/>
            </p:cNvSpPr>
            <p:nvPr/>
          </p:nvSpPr>
          <p:spPr bwMode="auto">
            <a:xfrm>
              <a:off x="1494043" y="3227111"/>
              <a:ext cx="94528" cy="12668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sp>
          <p:nvSpPr>
            <p:cNvPr id="55306" name="Oval 11"/>
            <p:cNvSpPr>
              <a:spLocks noChangeArrowheads="1"/>
            </p:cNvSpPr>
            <p:nvPr/>
          </p:nvSpPr>
          <p:spPr bwMode="auto">
            <a:xfrm>
              <a:off x="1881475" y="4346969"/>
              <a:ext cx="94528" cy="12668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sp>
          <p:nvSpPr>
            <p:cNvPr id="55307" name="Oval 12"/>
            <p:cNvSpPr>
              <a:spLocks noChangeArrowheads="1"/>
            </p:cNvSpPr>
            <p:nvPr/>
          </p:nvSpPr>
          <p:spPr bwMode="auto">
            <a:xfrm>
              <a:off x="2540512" y="4346969"/>
              <a:ext cx="94528" cy="12668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sp>
          <p:nvSpPr>
            <p:cNvPr id="55308" name="Oval 13"/>
            <p:cNvSpPr>
              <a:spLocks noChangeArrowheads="1"/>
            </p:cNvSpPr>
            <p:nvPr/>
          </p:nvSpPr>
          <p:spPr bwMode="auto">
            <a:xfrm>
              <a:off x="2207665" y="3237245"/>
              <a:ext cx="94528" cy="12668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cxnSp>
          <p:nvCxnSpPr>
            <p:cNvPr id="55309" name="AutoShape 14"/>
            <p:cNvCxnSpPr>
              <a:cxnSpLocks noChangeShapeType="1"/>
            </p:cNvCxnSpPr>
            <p:nvPr/>
          </p:nvCxnSpPr>
          <p:spPr bwMode="auto">
            <a:xfrm>
              <a:off x="1540641" y="3363926"/>
              <a:ext cx="359475" cy="99993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10" name="AutoShape 15"/>
            <p:cNvCxnSpPr>
              <a:cxnSpLocks noChangeShapeType="1"/>
            </p:cNvCxnSpPr>
            <p:nvPr/>
          </p:nvCxnSpPr>
          <p:spPr bwMode="auto">
            <a:xfrm>
              <a:off x="2236956" y="3343657"/>
              <a:ext cx="340834" cy="1055673"/>
            </a:xfrm>
            <a:prstGeom prst="straightConnector1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11" name="AutoShape 16"/>
            <p:cNvCxnSpPr>
              <a:cxnSpLocks noChangeShapeType="1"/>
            </p:cNvCxnSpPr>
            <p:nvPr/>
          </p:nvCxnSpPr>
          <p:spPr bwMode="auto">
            <a:xfrm flipV="1">
              <a:off x="1937394" y="3348725"/>
              <a:ext cx="299562" cy="98811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12" name="AutoShape 18"/>
            <p:cNvCxnSpPr>
              <a:cxnSpLocks noChangeShapeType="1"/>
            </p:cNvCxnSpPr>
            <p:nvPr/>
          </p:nvCxnSpPr>
          <p:spPr bwMode="auto">
            <a:xfrm flipV="1">
              <a:off x="554085" y="3338590"/>
              <a:ext cx="951941" cy="1064118"/>
            </a:xfrm>
            <a:prstGeom prst="straightConnector1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313" name="Oval 19"/>
            <p:cNvSpPr>
              <a:spLocks noChangeArrowheads="1"/>
            </p:cNvSpPr>
            <p:nvPr/>
          </p:nvSpPr>
          <p:spPr bwMode="auto">
            <a:xfrm>
              <a:off x="467544" y="4341902"/>
              <a:ext cx="94528" cy="12668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cxnSp>
          <p:nvCxnSpPr>
            <p:cNvPr id="55314" name="AutoShape 20"/>
            <p:cNvCxnSpPr>
              <a:cxnSpLocks noChangeShapeType="1"/>
            </p:cNvCxnSpPr>
            <p:nvPr/>
          </p:nvCxnSpPr>
          <p:spPr bwMode="auto">
            <a:xfrm>
              <a:off x="841663" y="3343657"/>
              <a:ext cx="256958" cy="1013446"/>
            </a:xfrm>
            <a:prstGeom prst="straightConnector1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315" name="Oval 22"/>
            <p:cNvSpPr>
              <a:spLocks noChangeArrowheads="1"/>
            </p:cNvSpPr>
            <p:nvPr/>
          </p:nvSpPr>
          <p:spPr bwMode="auto">
            <a:xfrm>
              <a:off x="3347864" y="3262582"/>
              <a:ext cx="94528" cy="12668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sp>
          <p:nvSpPr>
            <p:cNvPr id="55316" name="Oval 23"/>
            <p:cNvSpPr>
              <a:spLocks noChangeArrowheads="1"/>
            </p:cNvSpPr>
            <p:nvPr/>
          </p:nvSpPr>
          <p:spPr bwMode="auto">
            <a:xfrm>
              <a:off x="4142702" y="3237245"/>
              <a:ext cx="94528" cy="12668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sp>
          <p:nvSpPr>
            <p:cNvPr id="55317" name="Oval 24"/>
            <p:cNvSpPr>
              <a:spLocks noChangeArrowheads="1"/>
            </p:cNvSpPr>
            <p:nvPr/>
          </p:nvSpPr>
          <p:spPr bwMode="auto">
            <a:xfrm>
              <a:off x="4158678" y="4357103"/>
              <a:ext cx="94528" cy="12668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sp>
          <p:nvSpPr>
            <p:cNvPr id="55318" name="Oval 25"/>
            <p:cNvSpPr>
              <a:spLocks noChangeArrowheads="1"/>
            </p:cNvSpPr>
            <p:nvPr/>
          </p:nvSpPr>
          <p:spPr bwMode="auto">
            <a:xfrm>
              <a:off x="4925557" y="4357103"/>
              <a:ext cx="94528" cy="12668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sp>
          <p:nvSpPr>
            <p:cNvPr id="55319" name="Oval 26"/>
            <p:cNvSpPr>
              <a:spLocks noChangeArrowheads="1"/>
            </p:cNvSpPr>
            <p:nvPr/>
          </p:nvSpPr>
          <p:spPr bwMode="auto">
            <a:xfrm>
              <a:off x="4916237" y="3247380"/>
              <a:ext cx="94528" cy="12668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cxnSp>
          <p:nvCxnSpPr>
            <p:cNvPr id="55320" name="AutoShape 27"/>
            <p:cNvCxnSpPr>
              <a:cxnSpLocks noChangeShapeType="1"/>
            </p:cNvCxnSpPr>
            <p:nvPr/>
          </p:nvCxnSpPr>
          <p:spPr bwMode="auto">
            <a:xfrm>
              <a:off x="4968161" y="3374061"/>
              <a:ext cx="13313" cy="98304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21" name="AutoShape 28"/>
            <p:cNvCxnSpPr>
              <a:cxnSpLocks noChangeShapeType="1"/>
            </p:cNvCxnSpPr>
            <p:nvPr/>
          </p:nvCxnSpPr>
          <p:spPr bwMode="auto">
            <a:xfrm>
              <a:off x="4214596" y="3338590"/>
              <a:ext cx="710959" cy="1059051"/>
            </a:xfrm>
            <a:prstGeom prst="straightConnector1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22" name="AutoShape 29"/>
            <p:cNvCxnSpPr>
              <a:cxnSpLocks noChangeShapeType="1"/>
            </p:cNvCxnSpPr>
            <p:nvPr/>
          </p:nvCxnSpPr>
          <p:spPr bwMode="auto">
            <a:xfrm flipV="1">
              <a:off x="3442393" y="3389262"/>
              <a:ext cx="1483163" cy="1008379"/>
            </a:xfrm>
            <a:prstGeom prst="straightConnector1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323" name="Oval 30"/>
            <p:cNvSpPr>
              <a:spLocks noChangeArrowheads="1"/>
            </p:cNvSpPr>
            <p:nvPr/>
          </p:nvSpPr>
          <p:spPr bwMode="auto">
            <a:xfrm>
              <a:off x="3355853" y="4352036"/>
              <a:ext cx="94528" cy="12668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cxnSp>
          <p:nvCxnSpPr>
            <p:cNvPr id="55324" name="AutoShape 31"/>
            <p:cNvCxnSpPr>
              <a:cxnSpLocks noChangeShapeType="1"/>
            </p:cNvCxnSpPr>
            <p:nvPr/>
          </p:nvCxnSpPr>
          <p:spPr bwMode="auto">
            <a:xfrm>
              <a:off x="3442393" y="3389262"/>
              <a:ext cx="712291" cy="976286"/>
            </a:xfrm>
            <a:prstGeom prst="straightConnector1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325" name="Oval 34"/>
            <p:cNvSpPr>
              <a:spLocks noChangeArrowheads="1"/>
            </p:cNvSpPr>
            <p:nvPr/>
          </p:nvSpPr>
          <p:spPr bwMode="auto">
            <a:xfrm>
              <a:off x="1098621" y="4357103"/>
              <a:ext cx="94528" cy="12668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cxnSp>
          <p:nvCxnSpPr>
            <p:cNvPr id="55326" name="AutoShape 35"/>
            <p:cNvCxnSpPr>
              <a:cxnSpLocks noChangeShapeType="1"/>
            </p:cNvCxnSpPr>
            <p:nvPr/>
          </p:nvCxnSpPr>
          <p:spPr bwMode="auto">
            <a:xfrm>
              <a:off x="1584576" y="3338590"/>
              <a:ext cx="953272" cy="104047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27" name="AutoShape 36"/>
            <p:cNvCxnSpPr>
              <a:cxnSpLocks noChangeShapeType="1"/>
            </p:cNvCxnSpPr>
            <p:nvPr/>
          </p:nvCxnSpPr>
          <p:spPr bwMode="auto">
            <a:xfrm>
              <a:off x="885599" y="3333523"/>
              <a:ext cx="995877" cy="104553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28" name="AutoShape 37"/>
            <p:cNvCxnSpPr>
              <a:cxnSpLocks noChangeShapeType="1"/>
            </p:cNvCxnSpPr>
            <p:nvPr/>
          </p:nvCxnSpPr>
          <p:spPr bwMode="auto">
            <a:xfrm>
              <a:off x="3442393" y="3348725"/>
              <a:ext cx="1483163" cy="104891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29" name="AutoShape 38"/>
            <p:cNvCxnSpPr>
              <a:cxnSpLocks noChangeShapeType="1"/>
            </p:cNvCxnSpPr>
            <p:nvPr/>
          </p:nvCxnSpPr>
          <p:spPr bwMode="auto">
            <a:xfrm flipV="1">
              <a:off x="3442393" y="3368993"/>
              <a:ext cx="724274" cy="9779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30" name="AutoShape 39"/>
            <p:cNvCxnSpPr>
              <a:cxnSpLocks noChangeShapeType="1"/>
            </p:cNvCxnSpPr>
            <p:nvPr/>
          </p:nvCxnSpPr>
          <p:spPr bwMode="auto">
            <a:xfrm flipV="1">
              <a:off x="4229242" y="3363926"/>
              <a:ext cx="724274" cy="9779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331" name="Oval 40"/>
            <p:cNvSpPr>
              <a:spLocks noChangeArrowheads="1"/>
            </p:cNvSpPr>
            <p:nvPr/>
          </p:nvSpPr>
          <p:spPr bwMode="auto">
            <a:xfrm>
              <a:off x="6195665" y="3277783"/>
              <a:ext cx="94528" cy="12668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sp>
          <p:nvSpPr>
            <p:cNvPr id="55332" name="Oval 41"/>
            <p:cNvSpPr>
              <a:spLocks noChangeArrowheads="1"/>
            </p:cNvSpPr>
            <p:nvPr/>
          </p:nvSpPr>
          <p:spPr bwMode="auto">
            <a:xfrm>
              <a:off x="6894643" y="3252447"/>
              <a:ext cx="94528" cy="12668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sp>
          <p:nvSpPr>
            <p:cNvPr id="55333" name="Oval 42"/>
            <p:cNvSpPr>
              <a:spLocks noChangeArrowheads="1"/>
            </p:cNvSpPr>
            <p:nvPr/>
          </p:nvSpPr>
          <p:spPr bwMode="auto">
            <a:xfrm>
              <a:off x="7282075" y="4372305"/>
              <a:ext cx="94528" cy="12668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sp>
          <p:nvSpPr>
            <p:cNvPr id="55334" name="Oval 43"/>
            <p:cNvSpPr>
              <a:spLocks noChangeArrowheads="1"/>
            </p:cNvSpPr>
            <p:nvPr/>
          </p:nvSpPr>
          <p:spPr bwMode="auto">
            <a:xfrm>
              <a:off x="7941112" y="4372305"/>
              <a:ext cx="94528" cy="12668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sp>
          <p:nvSpPr>
            <p:cNvPr id="55335" name="Oval 44"/>
            <p:cNvSpPr>
              <a:spLocks noChangeArrowheads="1"/>
            </p:cNvSpPr>
            <p:nvPr/>
          </p:nvSpPr>
          <p:spPr bwMode="auto">
            <a:xfrm>
              <a:off x="7608265" y="3262582"/>
              <a:ext cx="94528" cy="12668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cxnSp>
          <p:nvCxnSpPr>
            <p:cNvPr id="55336" name="AutoShape 45"/>
            <p:cNvCxnSpPr>
              <a:cxnSpLocks noChangeShapeType="1"/>
            </p:cNvCxnSpPr>
            <p:nvPr/>
          </p:nvCxnSpPr>
          <p:spPr bwMode="auto">
            <a:xfrm flipH="1">
              <a:off x="5962672" y="3389262"/>
              <a:ext cx="978569" cy="98304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37" name="AutoShape 46"/>
            <p:cNvCxnSpPr>
              <a:cxnSpLocks noChangeShapeType="1"/>
            </p:cNvCxnSpPr>
            <p:nvPr/>
          </p:nvCxnSpPr>
          <p:spPr bwMode="auto">
            <a:xfrm flipV="1">
              <a:off x="7337994" y="3374061"/>
              <a:ext cx="299562" cy="98811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38" name="AutoShape 47"/>
            <p:cNvCxnSpPr>
              <a:cxnSpLocks noChangeShapeType="1"/>
            </p:cNvCxnSpPr>
            <p:nvPr/>
          </p:nvCxnSpPr>
          <p:spPr bwMode="auto">
            <a:xfrm flipV="1">
              <a:off x="5926725" y="3404464"/>
              <a:ext cx="268940" cy="957706"/>
            </a:xfrm>
            <a:prstGeom prst="straightConnector1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339" name="Oval 48"/>
            <p:cNvSpPr>
              <a:spLocks noChangeArrowheads="1"/>
            </p:cNvSpPr>
            <p:nvPr/>
          </p:nvSpPr>
          <p:spPr bwMode="auto">
            <a:xfrm>
              <a:off x="5868144" y="4367238"/>
              <a:ext cx="94528" cy="12668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cxnSp>
          <p:nvCxnSpPr>
            <p:cNvPr id="55340" name="AutoShape 49"/>
            <p:cNvCxnSpPr>
              <a:cxnSpLocks noChangeShapeType="1"/>
            </p:cNvCxnSpPr>
            <p:nvPr/>
          </p:nvCxnSpPr>
          <p:spPr bwMode="auto">
            <a:xfrm flipH="1">
              <a:off x="6588424" y="3389262"/>
              <a:ext cx="1019841" cy="1008379"/>
            </a:xfrm>
            <a:prstGeom prst="straightConnector1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341" name="Oval 50"/>
            <p:cNvSpPr>
              <a:spLocks noChangeArrowheads="1"/>
            </p:cNvSpPr>
            <p:nvPr/>
          </p:nvSpPr>
          <p:spPr bwMode="auto">
            <a:xfrm>
              <a:off x="6499221" y="4382439"/>
              <a:ext cx="94528" cy="12668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cxnSp>
          <p:nvCxnSpPr>
            <p:cNvPr id="55342" name="AutoShape 51"/>
            <p:cNvCxnSpPr>
              <a:cxnSpLocks noChangeShapeType="1"/>
            </p:cNvCxnSpPr>
            <p:nvPr/>
          </p:nvCxnSpPr>
          <p:spPr bwMode="auto">
            <a:xfrm>
              <a:off x="7661521" y="3379128"/>
              <a:ext cx="300893" cy="102526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43" name="AutoShape 52"/>
            <p:cNvCxnSpPr>
              <a:cxnSpLocks noChangeShapeType="1"/>
            </p:cNvCxnSpPr>
            <p:nvPr/>
          </p:nvCxnSpPr>
          <p:spPr bwMode="auto">
            <a:xfrm flipV="1">
              <a:off x="5962672" y="3360548"/>
              <a:ext cx="1645593" cy="106411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5302" name="灯片编号占位符 5"/>
          <p:cNvSpPr txBox="1">
            <a:spLocks/>
          </p:cNvSpPr>
          <p:nvPr/>
        </p:nvSpPr>
        <p:spPr bwMode="auto">
          <a:xfrm>
            <a:off x="539750" y="98107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C00000"/>
                </a:solidFill>
              </a:rPr>
              <a:t>例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55303" name="灯片编号占位符 5"/>
          <p:cNvSpPr txBox="1">
            <a:spLocks/>
          </p:cNvSpPr>
          <p:nvPr/>
        </p:nvSpPr>
        <p:spPr bwMode="auto">
          <a:xfrm>
            <a:off x="468313" y="2420938"/>
            <a:ext cx="81819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/>
              <a:t>前两个满足相异性条件</a:t>
            </a:r>
            <a:r>
              <a:rPr lang="en-US" altLang="zh-CN"/>
              <a:t>, </a:t>
            </a:r>
            <a:r>
              <a:rPr lang="zh-CN" altLang="en-US"/>
              <a:t>第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/>
              <a:t>个不满足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9A001B-FA13-4A38-9E4B-F7F11BB0E2E2}" type="slidenum">
              <a:rPr lang="en-US" altLang="zh-CN" smtClean="0"/>
              <a:pPr>
                <a:defRPr/>
              </a:pPr>
              <a:t>34</a:t>
            </a:fld>
            <a:r>
              <a:rPr lang="en-US" altLang="zh-CN" smtClean="0"/>
              <a:t>/60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/>
              <a:t>一个应用实例</a:t>
            </a:r>
          </a:p>
        </p:txBody>
      </p:sp>
      <p:sp>
        <p:nvSpPr>
          <p:cNvPr id="5734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16557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>
                <a:solidFill>
                  <a:srgbClr val="C0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mtClean="0">
                <a:latin typeface="Times New Roman" panose="02020603050405020304" pitchFamily="18" charset="0"/>
              </a:rPr>
              <a:t>  </a:t>
            </a:r>
            <a:r>
              <a:rPr lang="zh-CN" altLang="en-US" smtClean="0">
                <a:latin typeface="Times New Roman" panose="02020603050405020304" pitchFamily="18" charset="0"/>
              </a:rPr>
              <a:t>某课题组要从</a:t>
            </a:r>
            <a:r>
              <a:rPr lang="en-US" altLang="zh-CN" i="1" smtClean="0">
                <a:latin typeface="Times New Roman" panose="02020603050405020304" pitchFamily="18" charset="0"/>
              </a:rPr>
              <a:t>a</a:t>
            </a:r>
            <a:r>
              <a:rPr lang="en-US" altLang="zh-CN" smtClean="0">
                <a:latin typeface="Times New Roman" panose="02020603050405020304" pitchFamily="18" charset="0"/>
              </a:rPr>
              <a:t>, </a:t>
            </a:r>
            <a:r>
              <a:rPr lang="en-US" altLang="zh-CN" i="1" smtClean="0">
                <a:latin typeface="Times New Roman" panose="02020603050405020304" pitchFamily="18" charset="0"/>
              </a:rPr>
              <a:t>b</a:t>
            </a:r>
            <a:r>
              <a:rPr lang="en-US" altLang="zh-CN" smtClean="0">
                <a:latin typeface="Times New Roman" panose="02020603050405020304" pitchFamily="18" charset="0"/>
              </a:rPr>
              <a:t>, </a:t>
            </a:r>
            <a:r>
              <a:rPr lang="en-US" altLang="zh-CN" i="1" smtClean="0">
                <a:latin typeface="Times New Roman" panose="02020603050405020304" pitchFamily="18" charset="0"/>
              </a:rPr>
              <a:t>c</a:t>
            </a:r>
            <a:r>
              <a:rPr lang="en-US" altLang="zh-CN" smtClean="0">
                <a:latin typeface="Times New Roman" panose="02020603050405020304" pitchFamily="18" charset="0"/>
              </a:rPr>
              <a:t>, </a:t>
            </a:r>
            <a:r>
              <a:rPr lang="en-US" altLang="zh-CN" i="1" smtClean="0">
                <a:latin typeface="Times New Roman" panose="02020603050405020304" pitchFamily="18" charset="0"/>
              </a:rPr>
              <a:t>d</a:t>
            </a:r>
            <a:r>
              <a:rPr lang="en-US" altLang="zh-CN" smtClean="0">
                <a:latin typeface="Times New Roman" panose="02020603050405020304" pitchFamily="18" charset="0"/>
              </a:rPr>
              <a:t>, </a:t>
            </a:r>
            <a:r>
              <a:rPr lang="en-US" altLang="zh-CN" i="1" smtClean="0">
                <a:latin typeface="Times New Roman" panose="02020603050405020304" pitchFamily="18" charset="0"/>
              </a:rPr>
              <a:t>e</a:t>
            </a:r>
            <a:r>
              <a:rPr lang="en-US" altLang="zh-CN" smtClean="0">
                <a:latin typeface="Times New Roman" panose="02020603050405020304" pitchFamily="18" charset="0"/>
              </a:rPr>
              <a:t> 5</a:t>
            </a:r>
            <a:r>
              <a:rPr lang="zh-CN" altLang="en-US" smtClean="0">
                <a:latin typeface="Times New Roman" panose="02020603050405020304" pitchFamily="18" charset="0"/>
              </a:rPr>
              <a:t>人中派</a:t>
            </a:r>
            <a:r>
              <a:rPr lang="en-US" altLang="zh-CN" smtClean="0">
                <a:latin typeface="Times New Roman" panose="02020603050405020304" pitchFamily="18" charset="0"/>
              </a:rPr>
              <a:t>3</a:t>
            </a:r>
            <a:r>
              <a:rPr lang="zh-CN" altLang="en-US" smtClean="0">
                <a:latin typeface="Times New Roman" panose="02020603050405020304" pitchFamily="18" charset="0"/>
              </a:rPr>
              <a:t>人分别到上海、广州、</a:t>
            </a:r>
            <a:endParaRPr lang="en-US" altLang="zh-CN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mtClean="0">
                <a:latin typeface="Times New Roman" panose="02020603050405020304" pitchFamily="18" charset="0"/>
              </a:rPr>
              <a:t>香港去开会</a:t>
            </a:r>
            <a:r>
              <a:rPr lang="en-US" altLang="zh-CN" smtClean="0">
                <a:latin typeface="Times New Roman" panose="02020603050405020304" pitchFamily="18" charset="0"/>
              </a:rPr>
              <a:t>. </a:t>
            </a:r>
            <a:r>
              <a:rPr lang="zh-CN" altLang="en-US" smtClean="0">
                <a:latin typeface="Times New Roman" panose="02020603050405020304" pitchFamily="18" charset="0"/>
              </a:rPr>
              <a:t>已知</a:t>
            </a:r>
            <a:r>
              <a:rPr lang="en-US" altLang="zh-CN" i="1" smtClean="0">
                <a:latin typeface="Times New Roman" panose="02020603050405020304" pitchFamily="18" charset="0"/>
              </a:rPr>
              <a:t>a</a:t>
            </a:r>
            <a:r>
              <a:rPr lang="zh-CN" altLang="en-US" smtClean="0">
                <a:latin typeface="Times New Roman" panose="02020603050405020304" pitchFamily="18" charset="0"/>
              </a:rPr>
              <a:t>只想去上海，</a:t>
            </a:r>
            <a:r>
              <a:rPr lang="en-US" altLang="zh-CN" i="1" smtClean="0">
                <a:latin typeface="Times New Roman" panose="02020603050405020304" pitchFamily="18" charset="0"/>
              </a:rPr>
              <a:t>b</a:t>
            </a:r>
            <a:r>
              <a:rPr lang="zh-CN" altLang="en-US" smtClean="0">
                <a:latin typeface="Times New Roman" panose="02020603050405020304" pitchFamily="18" charset="0"/>
              </a:rPr>
              <a:t>只想去广州，</a:t>
            </a:r>
            <a:r>
              <a:rPr lang="en-US" altLang="zh-CN" i="1" smtClean="0">
                <a:latin typeface="Times New Roman" panose="02020603050405020304" pitchFamily="18" charset="0"/>
              </a:rPr>
              <a:t>c</a:t>
            </a:r>
            <a:r>
              <a:rPr lang="en-US" altLang="zh-CN" smtClean="0">
                <a:latin typeface="Times New Roman" panose="02020603050405020304" pitchFamily="18" charset="0"/>
              </a:rPr>
              <a:t>, </a:t>
            </a:r>
            <a:r>
              <a:rPr lang="en-US" altLang="zh-CN" i="1" smtClean="0">
                <a:latin typeface="Times New Roman" panose="02020603050405020304" pitchFamily="18" charset="0"/>
              </a:rPr>
              <a:t>d</a:t>
            </a:r>
            <a:r>
              <a:rPr lang="en-US" altLang="zh-CN" smtClean="0">
                <a:latin typeface="Times New Roman" panose="02020603050405020304" pitchFamily="18" charset="0"/>
              </a:rPr>
              <a:t>, </a:t>
            </a:r>
            <a:r>
              <a:rPr lang="en-US" altLang="zh-CN" i="1" smtClean="0">
                <a:latin typeface="Times New Roman" panose="02020603050405020304" pitchFamily="18" charset="0"/>
              </a:rPr>
              <a:t>e</a:t>
            </a:r>
            <a:r>
              <a:rPr lang="zh-CN" altLang="en-US" smtClean="0">
                <a:latin typeface="Times New Roman" panose="02020603050405020304" pitchFamily="18" charset="0"/>
              </a:rPr>
              <a:t>都表示</a:t>
            </a:r>
            <a:endParaRPr lang="en-US" altLang="zh-CN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mtClean="0">
                <a:latin typeface="Times New Roman" panose="02020603050405020304" pitchFamily="18" charset="0"/>
              </a:rPr>
              <a:t>想去广州或香港</a:t>
            </a:r>
            <a:r>
              <a:rPr lang="en-US" altLang="zh-CN" smtClean="0">
                <a:latin typeface="Times New Roman" panose="02020603050405020304" pitchFamily="18" charset="0"/>
              </a:rPr>
              <a:t>. </a:t>
            </a:r>
            <a:r>
              <a:rPr lang="zh-CN" altLang="en-US" smtClean="0">
                <a:latin typeface="Times New Roman" panose="02020603050405020304" pitchFamily="18" charset="0"/>
              </a:rPr>
              <a:t>问该课题组在满足个人要求的条件下，共</a:t>
            </a:r>
            <a:endParaRPr lang="en-US" altLang="zh-CN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mtClean="0">
                <a:latin typeface="Times New Roman" panose="02020603050405020304" pitchFamily="18" charset="0"/>
              </a:rPr>
              <a:t>有几种派遣方案？ </a:t>
            </a:r>
          </a:p>
        </p:txBody>
      </p:sp>
      <p:sp>
        <p:nvSpPr>
          <p:cNvPr id="34821" name="Rectangle 9"/>
          <p:cNvSpPr>
            <a:spLocks noChangeArrowheads="1"/>
          </p:cNvSpPr>
          <p:nvPr/>
        </p:nvSpPr>
        <p:spPr bwMode="auto">
          <a:xfrm>
            <a:off x="539750" y="2924175"/>
            <a:ext cx="80645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解  令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=&lt;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</a:rPr>
              <a:t>&gt;</a:t>
            </a:r>
            <a:r>
              <a:rPr lang="zh-CN" altLang="en-US">
                <a:latin typeface="Times New Roman" panose="02020603050405020304" pitchFamily="18" charset="0"/>
              </a:rPr>
              <a:t>，其中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={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}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zh-CN" altLang="en-US">
                <a:latin typeface="Times New Roman" panose="02020603050405020304" pitchFamily="18" charset="0"/>
              </a:rPr>
              <a:t>分别表示上海、广州和香港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={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</a:rPr>
              <a:t>}, 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</a:rPr>
              <a:t>={(</a:t>
            </a:r>
            <a:r>
              <a:rPr lang="en-US" altLang="zh-CN" i="1">
                <a:latin typeface="Times New Roman" panose="02020603050405020304" pitchFamily="18" charset="0"/>
              </a:rPr>
              <a:t>u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>
                <a:latin typeface="Times New Roman" panose="02020603050405020304" pitchFamily="18" charset="0"/>
              </a:rPr>
              <a:t>) | </a:t>
            </a:r>
            <a:r>
              <a:rPr lang="en-US" altLang="zh-CN" i="1">
                <a:latin typeface="Times New Roman" panose="02020603050405020304" pitchFamily="18" charset="0"/>
              </a:rPr>
              <a:t>u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zh-CN" altLang="en-US">
                <a:latin typeface="Times New Roman" panose="02020603050405020304" pitchFamily="18" charset="0"/>
              </a:rPr>
              <a:t>想去</a:t>
            </a:r>
            <a:r>
              <a:rPr lang="en-US" altLang="zh-CN" i="1">
                <a:latin typeface="Times New Roman" panose="02020603050405020304" pitchFamily="18" charset="0"/>
              </a:rPr>
              <a:t>u</a:t>
            </a:r>
            <a:r>
              <a:rPr lang="en-US" altLang="zh-CN">
                <a:latin typeface="Times New Roman" panose="02020603050405020304" pitchFamily="18" charset="0"/>
              </a:rPr>
              <a:t>}. </a:t>
            </a:r>
          </a:p>
        </p:txBody>
      </p:sp>
      <p:pic>
        <p:nvPicPr>
          <p:cNvPr id="34822" name="Picture 10" descr="18-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04" b="6448"/>
          <a:stretch>
            <a:fillRect/>
          </a:stretch>
        </p:blipFill>
        <p:spPr bwMode="auto">
          <a:xfrm>
            <a:off x="4356100" y="3789363"/>
            <a:ext cx="3960813" cy="222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3" name="Rectangle 11"/>
          <p:cNvSpPr>
            <a:spLocks noChangeArrowheads="1"/>
          </p:cNvSpPr>
          <p:nvPr/>
        </p:nvSpPr>
        <p:spPr bwMode="auto">
          <a:xfrm>
            <a:off x="539750" y="4149725"/>
            <a:ext cx="381635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每个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到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的完备匹配给出一个派遣方案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共有</a:t>
            </a:r>
            <a:r>
              <a:rPr lang="en-US" altLang="zh-CN">
                <a:latin typeface="Times New Roman" panose="02020603050405020304" pitchFamily="18" charset="0"/>
              </a:rPr>
              <a:t>9</a:t>
            </a:r>
            <a:r>
              <a:rPr lang="zh-CN" altLang="en-US">
                <a:latin typeface="Times New Roman" panose="02020603050405020304" pitchFamily="18" charset="0"/>
              </a:rPr>
              <a:t>种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  <a:r>
              <a:rPr lang="zh-CN" altLang="en-US">
                <a:latin typeface="Times New Roman" panose="02020603050405020304" pitchFamily="18" charset="0"/>
              </a:rPr>
              <a:t>如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到上海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到广州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zh-CN" altLang="en-US">
                <a:latin typeface="Times New Roman" panose="02020603050405020304" pitchFamily="18" charset="0"/>
              </a:rPr>
              <a:t>到香港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  <a:r>
              <a:rPr lang="en-US" altLang="zh-CN" b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9A001B-FA13-4A38-9E4B-F7F11BB0E2E2}" type="slidenum">
              <a:rPr lang="en-US" altLang="zh-CN" smtClean="0"/>
              <a:pPr>
                <a:defRPr/>
              </a:pPr>
              <a:t>35</a:t>
            </a:fld>
            <a:r>
              <a:rPr lang="en-US" altLang="zh-CN" smtClean="0"/>
              <a:t>/60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/>
      <p:bldP spid="3482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9"/>
          <p:cNvSpPr>
            <a:spLocks noChangeArrowheads="1"/>
          </p:cNvSpPr>
          <p:nvPr/>
        </p:nvSpPr>
        <p:spPr bwMode="auto">
          <a:xfrm>
            <a:off x="466725" y="5229225"/>
            <a:ext cx="7418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76225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tabLst>
                <a:tab pos="3429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429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429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429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429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(2)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(1)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的平面嵌入，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(4)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(3)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的平面嵌入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9396" name="Rectangle 10"/>
          <p:cNvSpPr>
            <a:spLocks noChangeArrowheads="1"/>
          </p:cNvSpPr>
          <p:nvPr/>
        </p:nvSpPr>
        <p:spPr bwMode="auto">
          <a:xfrm>
            <a:off x="1692275" y="188913"/>
            <a:ext cx="64801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13.4 </a:t>
            </a:r>
            <a:r>
              <a:rPr lang="zh-CN" altLang="en-US" sz="3200">
                <a:latin typeface="Times New Roman" panose="02020603050405020304" pitchFamily="18" charset="0"/>
              </a:rPr>
              <a:t>平面图</a:t>
            </a:r>
            <a:endParaRPr lang="zh-CN" altLang="en-US" sz="3200"/>
          </a:p>
        </p:txBody>
      </p:sp>
      <p:sp>
        <p:nvSpPr>
          <p:cNvPr id="59397" name="Rectangle 11"/>
          <p:cNvSpPr>
            <a:spLocks noChangeArrowheads="1"/>
          </p:cNvSpPr>
          <p:nvPr/>
        </p:nvSpPr>
        <p:spPr bwMode="auto">
          <a:xfrm>
            <a:off x="250825" y="1201738"/>
            <a:ext cx="8424863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13.6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如果能将无向图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画在平面上使得除顶点处外无边相交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则称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可平面图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简称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平面图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画出的无边相交的图称为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平面嵌入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无平面嵌入的图称为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非平面图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例</a:t>
            </a:r>
          </a:p>
        </p:txBody>
      </p:sp>
      <p:grpSp>
        <p:nvGrpSpPr>
          <p:cNvPr id="59398" name="Group 14"/>
          <p:cNvGrpSpPr>
            <a:grpSpLocks/>
          </p:cNvGrpSpPr>
          <p:nvPr/>
        </p:nvGrpSpPr>
        <p:grpSpPr bwMode="auto">
          <a:xfrm>
            <a:off x="755650" y="2492375"/>
            <a:ext cx="7632700" cy="2401888"/>
            <a:chOff x="476" y="1933"/>
            <a:chExt cx="4808" cy="1513"/>
          </a:xfrm>
        </p:grpSpPr>
        <p:pic>
          <p:nvPicPr>
            <p:cNvPr id="59399" name="Picture 12" descr="17-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167"/>
            <a:stretch>
              <a:fillRect/>
            </a:stretch>
          </p:blipFill>
          <p:spPr bwMode="auto">
            <a:xfrm>
              <a:off x="521" y="1933"/>
              <a:ext cx="4763" cy="1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400" name="Text Box 13"/>
            <p:cNvSpPr txBox="1">
              <a:spLocks noChangeArrowheads="1"/>
            </p:cNvSpPr>
            <p:nvPr/>
          </p:nvSpPr>
          <p:spPr bwMode="auto">
            <a:xfrm>
              <a:off x="476" y="3158"/>
              <a:ext cx="4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/>
                <a:t>      </a:t>
              </a:r>
              <a:r>
                <a:rPr lang="en-US" altLang="zh-CN">
                  <a:latin typeface="Times New Roman" panose="02020603050405020304" pitchFamily="18" charset="0"/>
                </a:rPr>
                <a:t>(1)                   (2)                     (3)                        (4)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9A001B-FA13-4A38-9E4B-F7F11BB0E2E2}" type="slidenum">
              <a:rPr lang="en-US" altLang="zh-CN" smtClean="0"/>
              <a:pPr>
                <a:defRPr/>
              </a:pPr>
              <a:t>36</a:t>
            </a:fld>
            <a:r>
              <a:rPr lang="en-US" altLang="zh-CN" smtClean="0"/>
              <a:t>/60</a:t>
            </a:r>
            <a:endParaRPr lang="en-US" altLang="zh-CN" dirty="0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726406" y="4596608"/>
            <a:ext cx="5545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0" dirty="0"/>
              <a:t>     </a:t>
            </a:r>
            <a:r>
              <a:rPr lang="en-US" altLang="zh-CN" dirty="0">
                <a:latin typeface="Times New Roman" panose="02020603050405020304" pitchFamily="18" charset="0"/>
              </a:rPr>
              <a:t>(1)                                                 (2) 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9"/>
          <p:cNvSpPr>
            <a:spLocks noChangeArrowheads="1"/>
          </p:cNvSpPr>
          <p:nvPr/>
        </p:nvSpPr>
        <p:spPr bwMode="auto">
          <a:xfrm>
            <a:off x="466725" y="5229225"/>
            <a:ext cx="7418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76225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tabLst>
                <a:tab pos="3429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429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429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429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429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(6)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(5)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平面嵌入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9396" name="Rectangle 10"/>
          <p:cNvSpPr>
            <a:spLocks noChangeArrowheads="1"/>
          </p:cNvSpPr>
          <p:nvPr/>
        </p:nvSpPr>
        <p:spPr bwMode="auto">
          <a:xfrm>
            <a:off x="1692275" y="188913"/>
            <a:ext cx="64801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13.4 </a:t>
            </a:r>
            <a:r>
              <a:rPr lang="zh-CN" altLang="en-US" sz="3200">
                <a:latin typeface="Times New Roman" panose="02020603050405020304" pitchFamily="18" charset="0"/>
              </a:rPr>
              <a:t>平面图</a:t>
            </a:r>
            <a:endParaRPr lang="zh-CN" altLang="en-US" sz="3200"/>
          </a:p>
        </p:txBody>
      </p:sp>
      <p:sp>
        <p:nvSpPr>
          <p:cNvPr id="59397" name="Rectangle 11"/>
          <p:cNvSpPr>
            <a:spLocks noChangeArrowheads="1"/>
          </p:cNvSpPr>
          <p:nvPr/>
        </p:nvSpPr>
        <p:spPr bwMode="auto">
          <a:xfrm>
            <a:off x="250825" y="1201738"/>
            <a:ext cx="8424863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13.6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如果能将无向图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画在平面上使得除顶点处外无边相交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则称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可平面图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简称</a:t>
            </a: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平面图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画出的无边相交的图称为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平面嵌入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无平面嵌入的图称为</a:t>
            </a: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非平面图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9A001B-FA13-4A38-9E4B-F7F11BB0E2E2}" type="slidenum">
              <a:rPr lang="en-US" altLang="zh-CN" smtClean="0"/>
              <a:pPr>
                <a:defRPr/>
              </a:pPr>
              <a:t>37</a:t>
            </a:fld>
            <a:r>
              <a:rPr lang="en-US" altLang="zh-CN" dirty="0" smtClean="0"/>
              <a:t>/60</a:t>
            </a:r>
            <a:endParaRPr lang="en-US" altLang="zh-CN" dirty="0"/>
          </a:p>
        </p:txBody>
      </p:sp>
      <p:grpSp>
        <p:nvGrpSpPr>
          <p:cNvPr id="12" name="Group 12"/>
          <p:cNvGrpSpPr>
            <a:grpSpLocks noChangeAspect="1"/>
          </p:cNvGrpSpPr>
          <p:nvPr/>
        </p:nvGrpSpPr>
        <p:grpSpPr bwMode="auto">
          <a:xfrm>
            <a:off x="1979712" y="2702251"/>
            <a:ext cx="5459998" cy="2527254"/>
            <a:chOff x="839" y="1389"/>
            <a:chExt cx="4457" cy="2063"/>
          </a:xfrm>
        </p:grpSpPr>
        <p:pic>
          <p:nvPicPr>
            <p:cNvPr id="13" name="Picture 10" descr="15-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" y="1389"/>
              <a:ext cx="4174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1015" y="3075"/>
              <a:ext cx="4281" cy="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 dirty="0"/>
                <a:t>     </a:t>
              </a:r>
              <a:r>
                <a:rPr lang="en-US" altLang="zh-CN" dirty="0" smtClean="0">
                  <a:latin typeface="Times New Roman" panose="02020603050405020304" pitchFamily="18" charset="0"/>
                </a:rPr>
                <a:t>(5)                                     (6)  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596007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>
                <a:latin typeface="Times New Roman" panose="02020603050405020304" pitchFamily="18" charset="0"/>
              </a:rPr>
              <a:t>平面图的性质</a:t>
            </a:r>
          </a:p>
        </p:txBody>
      </p:sp>
      <p:sp>
        <p:nvSpPr>
          <p:cNvPr id="35844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229600" cy="4525962"/>
          </a:xfrm>
        </p:spPr>
        <p:txBody>
          <a:bodyPr/>
          <a:lstStyle/>
          <a:p>
            <a:pPr marL="457200" indent="-457200" eaLnBrk="1" hangingPunct="1">
              <a:buClrTx/>
              <a:buFont typeface="Wingdings" panose="05000000000000000000" pitchFamily="2" charset="2"/>
              <a:buChar char="l"/>
              <a:defRPr/>
            </a:pPr>
            <a:r>
              <a:rPr lang="en-US" altLang="zh-CN" i="1" dirty="0" smtClean="0">
                <a:latin typeface="Times New Roman" pitchFamily="18" charset="0"/>
              </a:rPr>
              <a:t>K</a:t>
            </a:r>
            <a:r>
              <a:rPr lang="en-US" altLang="zh-CN" baseline="-25000" dirty="0" smtClean="0">
                <a:latin typeface="Times New Roman" pitchFamily="18" charset="0"/>
              </a:rPr>
              <a:t>5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en-US" altLang="zh-CN" i="1" dirty="0" smtClean="0">
                <a:latin typeface="Times New Roman" pitchFamily="18" charset="0"/>
              </a:rPr>
              <a:t>K</a:t>
            </a:r>
            <a:r>
              <a:rPr lang="en-US" altLang="zh-CN" baseline="-25000" dirty="0" smtClean="0">
                <a:latin typeface="Times New Roman" pitchFamily="18" charset="0"/>
              </a:rPr>
              <a:t>3,3</a:t>
            </a:r>
            <a:r>
              <a:rPr lang="zh-CN" altLang="en-US" dirty="0" smtClean="0">
                <a:latin typeface="Times New Roman" pitchFamily="18" charset="0"/>
              </a:rPr>
              <a:t>都是非平面图（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定理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13.13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）</a:t>
            </a:r>
          </a:p>
          <a:p>
            <a:pPr marL="457200" indent="-457200" eaLnBrk="1" hangingPunct="1">
              <a:buClrTx/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平行边与环不影响平面性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457200" indent="-457200" eaLnBrk="1" hangingPunct="1">
              <a:defRPr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定理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13.8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平面图的子图都是平面图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非平面图的母图都是非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平面图．</a:t>
            </a:r>
          </a:p>
          <a:p>
            <a:pPr>
              <a:defRPr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例如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所有度数不超过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的简单图都是平面图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defRPr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当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|=1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时二部图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=&lt;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是平面图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defRPr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5)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s,t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3)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都是非平面图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9A001B-FA13-4A38-9E4B-F7F11BB0E2E2}" type="slidenum">
              <a:rPr lang="en-US" altLang="zh-CN" smtClean="0"/>
              <a:pPr>
                <a:defRPr/>
              </a:pPr>
              <a:t>38</a:t>
            </a:fld>
            <a:r>
              <a:rPr lang="en-US" altLang="zh-CN" smtClean="0"/>
              <a:t>/60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>
                <a:latin typeface="Times New Roman" panose="02020603050405020304" pitchFamily="18" charset="0"/>
              </a:rPr>
              <a:t>平面图的面与次数</a:t>
            </a:r>
          </a:p>
        </p:txBody>
      </p:sp>
      <p:sp>
        <p:nvSpPr>
          <p:cNvPr id="6349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229600" cy="2305050"/>
          </a:xfrm>
        </p:spPr>
        <p:txBody>
          <a:bodyPr/>
          <a:lstStyle/>
          <a:p>
            <a:pPr marL="609600" indent="-609600" eaLnBrk="1" hangingPunct="1"/>
            <a:r>
              <a:rPr lang="zh-CN" altLang="en-US" dirty="0" smtClean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dirty="0" smtClean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13.7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给定平面图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的平面嵌入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的边将平面划分成若干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个区域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每个区域都称为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的一个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面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其中有一个面的面积无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限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称为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无限面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外部面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其余面的面积有限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称为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有限面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/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内部面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包围每个面的所有边组成的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回路组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称为该面的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边界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边界的长度称为该面的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次数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．面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的次数记为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endParaRPr lang="en-US" altLang="zh-CN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/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5343525" y="4541838"/>
            <a:ext cx="31162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deg(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)=1, deg(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)=3, deg(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 baseline="-25000"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)=2, deg(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</a:rPr>
              <a:t>)=8. </a:t>
            </a:r>
            <a:endParaRPr lang="en-US" altLang="zh-CN" b="0">
              <a:latin typeface="Times New Roman" panose="02020603050405020304" pitchFamily="18" charset="0"/>
            </a:endParaRPr>
          </a:p>
        </p:txBody>
      </p:sp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468313" y="3860800"/>
            <a:ext cx="4321175" cy="2160588"/>
            <a:chOff x="539552" y="4293096"/>
            <a:chExt cx="4321547" cy="2160240"/>
          </a:xfrm>
        </p:grpSpPr>
        <p:pic>
          <p:nvPicPr>
            <p:cNvPr id="63495" name="Picture 15" descr="17-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4395936"/>
              <a:ext cx="3673475" cy="205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496" name="Rectangle 16"/>
            <p:cNvSpPr>
              <a:spLocks noChangeArrowheads="1"/>
            </p:cNvSpPr>
            <p:nvPr/>
          </p:nvSpPr>
          <p:spPr bwMode="auto">
            <a:xfrm>
              <a:off x="539552" y="4293096"/>
              <a:ext cx="100811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solidFill>
                    <a:srgbClr val="C00000"/>
                  </a:solidFill>
                  <a:latin typeface="Times New Roman" panose="02020603050405020304" pitchFamily="18" charset="0"/>
                </a:rPr>
                <a:t>例</a:t>
              </a:r>
              <a:endParaRPr lang="en-US" altLang="zh-CN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9A001B-FA13-4A38-9E4B-F7F11BB0E2E2}" type="slidenum">
              <a:rPr lang="en-US" altLang="zh-CN" smtClean="0"/>
              <a:pPr>
                <a:defRPr/>
              </a:pPr>
              <a:t>39</a:t>
            </a:fld>
            <a:r>
              <a:rPr lang="en-US" altLang="zh-CN" smtClean="0"/>
              <a:t>/60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11"/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solidFill>
                  <a:schemeClr val="tx2"/>
                </a:solidFill>
              </a:rPr>
              <a:t>欧拉图实例</a:t>
            </a:r>
          </a:p>
        </p:txBody>
      </p:sp>
      <p:pic>
        <p:nvPicPr>
          <p:cNvPr id="10244" name="Picture 9" descr="15-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96" r="-1704" b="56578"/>
          <a:stretch>
            <a:fillRect/>
          </a:stretch>
        </p:blipFill>
        <p:spPr bwMode="auto">
          <a:xfrm>
            <a:off x="1258888" y="1052513"/>
            <a:ext cx="6913562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7" name="Rectangle 10"/>
          <p:cNvSpPr>
            <a:spLocks noChangeArrowheads="1"/>
          </p:cNvSpPr>
          <p:nvPr/>
        </p:nvSpPr>
        <p:spPr bwMode="auto">
          <a:xfrm>
            <a:off x="1547813" y="2679700"/>
            <a:ext cx="12239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欧拉图</a:t>
            </a:r>
          </a:p>
        </p:txBody>
      </p:sp>
      <p:pic>
        <p:nvPicPr>
          <p:cNvPr id="10246" name="Picture 9" descr="15-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17" r="1485"/>
          <a:stretch>
            <a:fillRect/>
          </a:stretch>
        </p:blipFill>
        <p:spPr bwMode="auto">
          <a:xfrm>
            <a:off x="1258888" y="3284538"/>
            <a:ext cx="6697662" cy="141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6588125" y="2679700"/>
            <a:ext cx="8556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不是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3779838" y="2679700"/>
            <a:ext cx="15128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半欧拉图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1547813" y="4767263"/>
            <a:ext cx="12239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欧拉图</a:t>
            </a: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6588125" y="4767263"/>
            <a:ext cx="8556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不是</a:t>
            </a: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3779838" y="4767263"/>
            <a:ext cx="1512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半欧拉图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9A001B-FA13-4A38-9E4B-F7F11BB0E2E2}" type="slidenum">
              <a:rPr lang="en-US" altLang="zh-CN" smtClean="0"/>
              <a:pPr>
                <a:defRPr/>
              </a:pPr>
              <a:t>4</a:t>
            </a:fld>
            <a:r>
              <a:rPr lang="en-US" altLang="zh-CN" smtClean="0"/>
              <a:t>/60</a:t>
            </a:r>
          </a:p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" grpId="0"/>
      <p:bldP spid="10250" grpId="0"/>
      <p:bldP spid="14" grpId="0"/>
      <p:bldP spid="15" grpId="0"/>
      <p:bldP spid="16" grpId="0"/>
      <p:bldP spid="1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12"/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/>
              <a:t>次数的性质</a:t>
            </a:r>
            <a:endParaRPr lang="zh-CN" altLang="en-US" sz="32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40" name="内容占位符 8"/>
          <p:cNvSpPr>
            <a:spLocks noGrp="1"/>
          </p:cNvSpPr>
          <p:nvPr>
            <p:ph idx="1"/>
          </p:nvPr>
        </p:nvSpPr>
        <p:spPr>
          <a:xfrm>
            <a:off x="468313" y="1268413"/>
            <a:ext cx="8229600" cy="230505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13.9</a:t>
            </a:r>
            <a:r>
              <a:rPr lang="en-US" altLang="zh-CN" dirty="0" smtClean="0">
                <a:latin typeface="Times New Roman" panose="02020603050405020304" pitchFamily="18" charset="0"/>
              </a:rPr>
              <a:t>  </a:t>
            </a:r>
            <a:r>
              <a:rPr lang="zh-CN" altLang="en-US" dirty="0" smtClean="0">
                <a:latin typeface="Times New Roman" panose="02020603050405020304" pitchFamily="18" charset="0"/>
              </a:rPr>
              <a:t>平面图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各面次数之和等于边数的两倍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对每一条边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在两个面的公共边界上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则在计算这两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个面的次数时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各提供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而当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只在某一个面的边界上出现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它必在该面的边界上出现两次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从而在计算该面的次数时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提供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9A001B-FA13-4A38-9E4B-F7F11BB0E2E2}" type="slidenum">
              <a:rPr lang="en-US" altLang="zh-CN" smtClean="0"/>
              <a:pPr>
                <a:defRPr/>
              </a:pPr>
              <a:t>40</a:t>
            </a:fld>
            <a:r>
              <a:rPr lang="en-US" altLang="zh-CN" smtClean="0"/>
              <a:t>/60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>
                <a:latin typeface="Times New Roman" panose="02020603050405020304" pitchFamily="18" charset="0"/>
              </a:rPr>
              <a:t>极大平面图</a:t>
            </a:r>
          </a:p>
        </p:txBody>
      </p:sp>
      <p:sp>
        <p:nvSpPr>
          <p:cNvPr id="6758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147050" cy="1871662"/>
          </a:xfrm>
        </p:spPr>
        <p:txBody>
          <a:bodyPr/>
          <a:lstStyle/>
          <a:p>
            <a:pPr marL="609600" indent="-609600" eaLnBrk="1" hangingPunct="1"/>
            <a:r>
              <a:rPr lang="zh-CN" altLang="en-US" smtClean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smtClean="0">
                <a:solidFill>
                  <a:srgbClr val="A50021"/>
                </a:solidFill>
                <a:latin typeface="Times New Roman" panose="02020603050405020304" pitchFamily="18" charset="0"/>
              </a:rPr>
              <a:t>13.8</a:t>
            </a:r>
            <a:r>
              <a:rPr lang="en-US" altLang="zh-CN" smtClean="0">
                <a:latin typeface="Times New Roman" panose="02020603050405020304" pitchFamily="18" charset="0"/>
              </a:rPr>
              <a:t>  </a:t>
            </a:r>
            <a:r>
              <a:rPr lang="en-US" altLang="zh-CN" i="1" smtClean="0">
                <a:latin typeface="Times New Roman" panose="02020603050405020304" pitchFamily="18" charset="0"/>
              </a:rPr>
              <a:t>G</a:t>
            </a:r>
            <a:r>
              <a:rPr lang="zh-CN" altLang="en-US" smtClean="0">
                <a:latin typeface="Times New Roman" panose="02020603050405020304" pitchFamily="18" charset="0"/>
              </a:rPr>
              <a:t>为简单平面图</a:t>
            </a:r>
            <a:r>
              <a:rPr lang="en-US" altLang="zh-CN" smtClean="0">
                <a:latin typeface="Times New Roman" panose="02020603050405020304" pitchFamily="18" charset="0"/>
              </a:rPr>
              <a:t>, </a:t>
            </a:r>
            <a:r>
              <a:rPr lang="zh-CN" altLang="en-US" smtClean="0">
                <a:latin typeface="Times New Roman" panose="02020603050405020304" pitchFamily="18" charset="0"/>
              </a:rPr>
              <a:t>若在</a:t>
            </a:r>
            <a:r>
              <a:rPr lang="en-US" altLang="zh-CN" i="1" smtClean="0">
                <a:latin typeface="Times New Roman" panose="02020603050405020304" pitchFamily="18" charset="0"/>
              </a:rPr>
              <a:t>G</a:t>
            </a:r>
            <a:r>
              <a:rPr lang="zh-CN" altLang="en-US" smtClean="0">
                <a:latin typeface="Times New Roman" panose="02020603050405020304" pitchFamily="18" charset="0"/>
              </a:rPr>
              <a:t>的任意两个不相邻的顶点</a:t>
            </a:r>
            <a:endParaRPr lang="en-US" altLang="zh-CN" smtClean="0">
              <a:latin typeface="Times New Roman" panose="02020603050405020304" pitchFamily="18" charset="0"/>
            </a:endParaRPr>
          </a:p>
          <a:p>
            <a:pPr marL="609600" indent="-609600" eaLnBrk="1" hangingPunct="1"/>
            <a:r>
              <a:rPr lang="zh-CN" altLang="en-US" smtClean="0">
                <a:latin typeface="Times New Roman" panose="02020603050405020304" pitchFamily="18" charset="0"/>
              </a:rPr>
              <a:t>之间加一条边所得图为非平面图</a:t>
            </a:r>
            <a:r>
              <a:rPr lang="en-US" altLang="zh-CN" smtClean="0">
                <a:latin typeface="Times New Roman" panose="02020603050405020304" pitchFamily="18" charset="0"/>
              </a:rPr>
              <a:t>, </a:t>
            </a:r>
            <a:r>
              <a:rPr lang="zh-CN" altLang="en-US" smtClean="0">
                <a:latin typeface="Times New Roman" panose="02020603050405020304" pitchFamily="18" charset="0"/>
              </a:rPr>
              <a:t>则称</a:t>
            </a:r>
            <a:r>
              <a:rPr lang="en-US" altLang="zh-CN" i="1" smtClean="0">
                <a:latin typeface="Times New Roman" panose="02020603050405020304" pitchFamily="18" charset="0"/>
              </a:rPr>
              <a:t>G</a:t>
            </a:r>
            <a:r>
              <a:rPr lang="zh-CN" altLang="en-US" smtClean="0">
                <a:latin typeface="Times New Roman" panose="02020603050405020304" pitchFamily="18" charset="0"/>
              </a:rPr>
              <a:t>为</a:t>
            </a:r>
            <a:r>
              <a:rPr lang="zh-CN" altLang="en-US" smtClean="0">
                <a:solidFill>
                  <a:srgbClr val="A50021"/>
                </a:solidFill>
                <a:latin typeface="Times New Roman" panose="02020603050405020304" pitchFamily="18" charset="0"/>
              </a:rPr>
              <a:t>极大平面图</a:t>
            </a:r>
            <a:r>
              <a:rPr lang="en-US" altLang="zh-CN" smtClean="0">
                <a:latin typeface="Times New Roman" panose="02020603050405020304" pitchFamily="18" charset="0"/>
              </a:rPr>
              <a:t>.</a:t>
            </a:r>
          </a:p>
          <a:p>
            <a:pPr marL="609600" indent="-609600" eaLnBrk="1" hangingPunct="1">
              <a:lnSpc>
                <a:spcPts val="1800"/>
              </a:lnSpc>
              <a:spcBef>
                <a:spcPct val="60000"/>
              </a:spcBef>
            </a:pPr>
            <a:r>
              <a:rPr lang="zh-CN" altLang="en-US" smtClean="0">
                <a:latin typeface="Times New Roman" panose="02020603050405020304" pitchFamily="18" charset="0"/>
              </a:rPr>
              <a:t>例如</a:t>
            </a:r>
            <a:r>
              <a:rPr lang="en-US" altLang="zh-CN" smtClean="0">
                <a:latin typeface="Times New Roman" panose="02020603050405020304" pitchFamily="18" charset="0"/>
              </a:rPr>
              <a:t>,  </a:t>
            </a:r>
            <a:r>
              <a:rPr lang="en-US" altLang="zh-CN" i="1" smtClean="0">
                <a:latin typeface="Times New Roman" panose="02020603050405020304" pitchFamily="18" charset="0"/>
              </a:rPr>
              <a:t>K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5</a:t>
            </a:r>
            <a:r>
              <a:rPr lang="en-US" altLang="zh-CN" smtClean="0">
                <a:latin typeface="Times New Roman" panose="02020603050405020304" pitchFamily="18" charset="0"/>
              </a:rPr>
              <a:t>,</a:t>
            </a:r>
            <a:r>
              <a:rPr lang="en-US" altLang="zh-CN" i="1" smtClean="0">
                <a:latin typeface="Times New Roman" panose="02020603050405020304" pitchFamily="18" charset="0"/>
              </a:rPr>
              <a:t>K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33</a:t>
            </a:r>
            <a:r>
              <a:rPr lang="zh-CN" altLang="en-US" smtClean="0">
                <a:latin typeface="Times New Roman" panose="02020603050405020304" pitchFamily="18" charset="0"/>
              </a:rPr>
              <a:t>删去一条边后是极大平面图</a:t>
            </a:r>
            <a:endParaRPr lang="en-US" altLang="zh-CN" smtClean="0">
              <a:latin typeface="Times New Roman" panose="02020603050405020304" pitchFamily="18" charset="0"/>
            </a:endParaRPr>
          </a:p>
          <a:p>
            <a:pPr marL="609600" indent="-609600" eaLnBrk="1" hangingPunct="1">
              <a:lnSpc>
                <a:spcPts val="1800"/>
              </a:lnSpc>
              <a:spcBef>
                <a:spcPct val="60000"/>
              </a:spcBef>
            </a:pPr>
            <a:r>
              <a:rPr lang="en-US" altLang="zh-CN" i="1" smtClean="0">
                <a:latin typeface="Times New Roman" panose="02020603050405020304" pitchFamily="18" charset="0"/>
              </a:rPr>
              <a:t>           K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1</a:t>
            </a:r>
            <a:r>
              <a:rPr lang="en-US" altLang="zh-CN" smtClean="0">
                <a:latin typeface="Times New Roman" panose="02020603050405020304" pitchFamily="18" charset="0"/>
              </a:rPr>
              <a:t>, </a:t>
            </a:r>
            <a:r>
              <a:rPr lang="en-US" altLang="zh-CN" i="1" smtClean="0">
                <a:latin typeface="Times New Roman" panose="02020603050405020304" pitchFamily="18" charset="0"/>
              </a:rPr>
              <a:t>K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2</a:t>
            </a:r>
            <a:r>
              <a:rPr lang="en-US" altLang="zh-CN" smtClean="0">
                <a:latin typeface="Times New Roman" panose="02020603050405020304" pitchFamily="18" charset="0"/>
              </a:rPr>
              <a:t>, </a:t>
            </a:r>
            <a:r>
              <a:rPr lang="en-US" altLang="zh-CN" i="1" smtClean="0">
                <a:latin typeface="Times New Roman" panose="02020603050405020304" pitchFamily="18" charset="0"/>
              </a:rPr>
              <a:t>K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3</a:t>
            </a:r>
            <a:r>
              <a:rPr lang="en-US" altLang="zh-CN" smtClean="0">
                <a:latin typeface="Times New Roman" panose="02020603050405020304" pitchFamily="18" charset="0"/>
              </a:rPr>
              <a:t>, </a:t>
            </a:r>
            <a:r>
              <a:rPr lang="en-US" altLang="zh-CN" i="1" smtClean="0">
                <a:latin typeface="Times New Roman" panose="02020603050405020304" pitchFamily="18" charset="0"/>
              </a:rPr>
              <a:t>K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4</a:t>
            </a:r>
            <a:r>
              <a:rPr lang="zh-CN" altLang="en-US" smtClean="0">
                <a:latin typeface="Times New Roman" panose="02020603050405020304" pitchFamily="18" charset="0"/>
              </a:rPr>
              <a:t>都是极大平面图</a:t>
            </a:r>
            <a:r>
              <a:rPr lang="en-US" altLang="zh-CN" smtClean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67589" name="Rectangle 10"/>
          <p:cNvSpPr>
            <a:spLocks noChangeArrowheads="1"/>
          </p:cNvSpPr>
          <p:nvPr/>
        </p:nvSpPr>
        <p:spPr bwMode="auto">
          <a:xfrm>
            <a:off x="395288" y="2997200"/>
            <a:ext cx="82804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13.10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dirty="0">
                <a:latin typeface="Times New Roman" panose="02020603050405020304" pitchFamily="18" charset="0"/>
              </a:rPr>
              <a:t>3)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阶简单连通的平面图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 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为极大平面图当且仅当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的每个面的次数均为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3.</a:t>
            </a:r>
            <a:r>
              <a:rPr lang="en-US" altLang="zh-CN" b="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现只证必要性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各面次数都大于或等于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假如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若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不相邻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则在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内加边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破坏平面性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是极大平面图矛盾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必相邻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必在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外部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同样地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也相邻且边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外部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于是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相交于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的外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是平面图矛盾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b="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pic>
        <p:nvPicPr>
          <p:cNvPr id="67590" name="Picture 11" descr="17-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4221163"/>
            <a:ext cx="2520950" cy="208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9A001B-FA13-4A38-9E4B-F7F11BB0E2E2}" type="slidenum">
              <a:rPr lang="en-US" altLang="zh-CN" smtClean="0"/>
              <a:pPr>
                <a:defRPr/>
              </a:pPr>
              <a:t>41</a:t>
            </a:fld>
            <a:r>
              <a:rPr lang="en-US" altLang="zh-CN" smtClean="0"/>
              <a:t>/60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9"/>
          <p:cNvSpPr>
            <a:spLocks noChangeArrowheads="1"/>
          </p:cNvSpPr>
          <p:nvPr/>
        </p:nvSpPr>
        <p:spPr bwMode="auto">
          <a:xfrm>
            <a:off x="323850" y="1196975"/>
            <a:ext cx="8208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</a:rPr>
              <a:t>例</a:t>
            </a:r>
            <a:r>
              <a:rPr lang="zh-CN" altLang="en-US">
                <a:latin typeface="Times New Roman" panose="02020603050405020304" pitchFamily="18" charset="0"/>
              </a:rPr>
              <a:t>  是否是极大平面图</a:t>
            </a:r>
            <a:r>
              <a:rPr lang="en-US" altLang="zh-CN">
                <a:latin typeface="Times New Roman" panose="02020603050405020304" pitchFamily="18" charset="0"/>
              </a:rPr>
              <a:t>?</a:t>
            </a: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9636" name="Rectangle 10"/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solidFill>
                  <a:schemeClr val="tx2"/>
                </a:solidFill>
                <a:latin typeface="Times New Roman" panose="02020603050405020304" pitchFamily="18" charset="0"/>
              </a:rPr>
              <a:t>定理的应用</a:t>
            </a:r>
          </a:p>
        </p:txBody>
      </p:sp>
      <p:sp>
        <p:nvSpPr>
          <p:cNvPr id="39941" name="Rectangle 11"/>
          <p:cNvSpPr>
            <a:spLocks noChangeArrowheads="1"/>
          </p:cNvSpPr>
          <p:nvPr/>
        </p:nvSpPr>
        <p:spPr bwMode="auto">
          <a:xfrm>
            <a:off x="611188" y="4292600"/>
            <a:ext cx="3019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ym typeface="Symbol" panose="05050102010706020507" pitchFamily="18" charset="2"/>
              </a:rPr>
              <a:t>只有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(3)</a:t>
            </a:r>
            <a:r>
              <a:rPr lang="zh-CN" altLang="en-US">
                <a:sym typeface="Symbol" panose="05050102010706020507" pitchFamily="18" charset="2"/>
              </a:rPr>
              <a:t>为极大平面图</a:t>
            </a:r>
          </a:p>
        </p:txBody>
      </p:sp>
      <p:grpSp>
        <p:nvGrpSpPr>
          <p:cNvPr id="69638" name="Group 17"/>
          <p:cNvGrpSpPr>
            <a:grpSpLocks/>
          </p:cNvGrpSpPr>
          <p:nvPr/>
        </p:nvGrpSpPr>
        <p:grpSpPr bwMode="auto">
          <a:xfrm>
            <a:off x="682625" y="1844675"/>
            <a:ext cx="7850188" cy="2400300"/>
            <a:chOff x="385" y="1752"/>
            <a:chExt cx="4945" cy="1512"/>
          </a:xfrm>
        </p:grpSpPr>
        <p:grpSp>
          <p:nvGrpSpPr>
            <p:cNvPr id="69639" name="Group 15"/>
            <p:cNvGrpSpPr>
              <a:grpSpLocks/>
            </p:cNvGrpSpPr>
            <p:nvPr/>
          </p:nvGrpSpPr>
          <p:grpSpPr bwMode="auto">
            <a:xfrm>
              <a:off x="385" y="1752"/>
              <a:ext cx="4945" cy="1114"/>
              <a:chOff x="385" y="1797"/>
              <a:chExt cx="4945" cy="1114"/>
            </a:xfrm>
          </p:grpSpPr>
          <p:pic>
            <p:nvPicPr>
              <p:cNvPr id="69641" name="Picture 12" descr="17-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495"/>
              <a:stretch>
                <a:fillRect/>
              </a:stretch>
            </p:blipFill>
            <p:spPr bwMode="auto">
              <a:xfrm>
                <a:off x="3606" y="1842"/>
                <a:ext cx="1724" cy="10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9642" name="Picture 13" descr="17-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5305"/>
              <a:stretch>
                <a:fillRect/>
              </a:stretch>
            </p:blipFill>
            <p:spPr bwMode="auto">
              <a:xfrm>
                <a:off x="385" y="1825"/>
                <a:ext cx="1542" cy="10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9643" name="Picture 14" descr="17-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332" r="42973"/>
              <a:stretch>
                <a:fillRect/>
              </a:stretch>
            </p:blipFill>
            <p:spPr bwMode="auto">
              <a:xfrm>
                <a:off x="1927" y="1797"/>
                <a:ext cx="1633" cy="1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9640" name="Text Box 16"/>
            <p:cNvSpPr txBox="1">
              <a:spLocks noChangeArrowheads="1"/>
            </p:cNvSpPr>
            <p:nvPr/>
          </p:nvSpPr>
          <p:spPr bwMode="auto">
            <a:xfrm>
              <a:off x="567" y="2976"/>
              <a:ext cx="417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/>
                <a:t>      </a:t>
              </a:r>
              <a:r>
                <a:rPr lang="en-US" altLang="zh-CN">
                  <a:latin typeface="Times New Roman" panose="02020603050405020304" pitchFamily="18" charset="0"/>
                </a:rPr>
                <a:t>(1)                             (2)                                (3) 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9A001B-FA13-4A38-9E4B-F7F11BB0E2E2}" type="slidenum">
              <a:rPr lang="en-US" altLang="zh-CN" smtClean="0"/>
              <a:pPr>
                <a:defRPr/>
              </a:pPr>
              <a:t>42</a:t>
            </a:fld>
            <a:r>
              <a:rPr lang="en-US" altLang="zh-CN" smtClean="0"/>
              <a:t>/60</a:t>
            </a:r>
          </a:p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12"/>
          <p:cNvSpPr>
            <a:spLocks noChangeArrowheads="1"/>
          </p:cNvSpPr>
          <p:nvPr/>
        </p:nvSpPr>
        <p:spPr bwMode="auto">
          <a:xfrm>
            <a:off x="1835150" y="188913"/>
            <a:ext cx="61928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/>
              <a:t>极小非平面图</a:t>
            </a:r>
          </a:p>
        </p:txBody>
      </p:sp>
      <p:sp>
        <p:nvSpPr>
          <p:cNvPr id="71684" name="Rectangle 13"/>
          <p:cNvSpPr>
            <a:spLocks noChangeArrowheads="1"/>
          </p:cNvSpPr>
          <p:nvPr/>
        </p:nvSpPr>
        <p:spPr bwMode="auto">
          <a:xfrm>
            <a:off x="395288" y="1346200"/>
            <a:ext cx="8351837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13.9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若在非平面图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中任意删除一条边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所得图为平面图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则称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极小非平面图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l"/>
            </a:pP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 K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3,3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都是极小非平面图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极小非平面图必为简单图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9A001B-FA13-4A38-9E4B-F7F11BB0E2E2}" type="slidenum">
              <a:rPr lang="en-US" altLang="zh-CN" smtClean="0"/>
              <a:pPr>
                <a:defRPr/>
              </a:pPr>
              <a:t>43</a:t>
            </a:fld>
            <a:r>
              <a:rPr lang="en-US" altLang="zh-CN" smtClean="0"/>
              <a:t>/60</a:t>
            </a:r>
          </a:p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11"/>
          <p:cNvSpPr>
            <a:spLocks noChangeArrowheads="1"/>
          </p:cNvSpPr>
          <p:nvPr/>
        </p:nvSpPr>
        <p:spPr bwMode="auto">
          <a:xfrm>
            <a:off x="1835150" y="185738"/>
            <a:ext cx="62658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 </a:t>
            </a:r>
            <a:r>
              <a:rPr lang="zh-CN" altLang="en-US" sz="3200"/>
              <a:t>欧拉公式</a:t>
            </a:r>
          </a:p>
        </p:txBody>
      </p:sp>
      <p:sp>
        <p:nvSpPr>
          <p:cNvPr id="1030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137525" cy="51831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定理</a:t>
            </a:r>
            <a:r>
              <a:rPr lang="en-US" altLang="zh-CN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13.11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阶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条边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个面的连通平面图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则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r>
              <a:rPr lang="en-US" altLang="zh-CN" i="1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i="1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</a:t>
            </a:r>
            <a:r>
              <a:rPr lang="en-US" altLang="zh-CN" i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=2</a:t>
            </a:r>
            <a:endParaRPr lang="zh-CN" altLang="en-US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证 对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做归纳证明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=0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时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为平凡图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=1,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=0,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=1,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成立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0)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时结论成立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当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时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分两者情况讨论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G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中有一个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度顶点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令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仍是连通的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1, </a:t>
            </a:r>
          </a:p>
          <a:p>
            <a:pPr marL="457200" indent="-457200">
              <a:defRPr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1=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由归纳假设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=2.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于是</a:t>
            </a:r>
          </a:p>
          <a:p>
            <a:pPr>
              <a:defRPr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+1)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+1)+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2</a:t>
            </a: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(2)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中没有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度顶点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则每一条边都在某两个面的公共边界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上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任取一条边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令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仍连通且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1=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由归纳假设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=2.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于是</a:t>
            </a:r>
          </a:p>
          <a:p>
            <a:pPr>
              <a:defRPr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+1)+(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+1) =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2</a:t>
            </a: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9A001B-FA13-4A38-9E4B-F7F11BB0E2E2}" type="slidenum">
              <a:rPr lang="en-US" altLang="zh-CN" smtClean="0"/>
              <a:pPr>
                <a:defRPr/>
              </a:pPr>
              <a:t>44</a:t>
            </a:fld>
            <a:r>
              <a:rPr lang="en-US" altLang="zh-CN" smtClean="0"/>
              <a:t>/60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11"/>
          <p:cNvSpPr>
            <a:spLocks noChangeArrowheads="1"/>
          </p:cNvSpPr>
          <p:nvPr/>
        </p:nvSpPr>
        <p:spPr bwMode="auto">
          <a:xfrm>
            <a:off x="1835150" y="185738"/>
            <a:ext cx="62658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 </a:t>
            </a:r>
            <a:r>
              <a:rPr lang="zh-CN" altLang="en-US" sz="3200"/>
              <a:t>欧拉公式的推广</a:t>
            </a:r>
          </a:p>
        </p:txBody>
      </p:sp>
      <p:sp>
        <p:nvSpPr>
          <p:cNvPr id="75780" name="内容占位符 6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111750"/>
          </a:xfrm>
        </p:spPr>
        <p:txBody>
          <a:bodyPr/>
          <a:lstStyle/>
          <a:p>
            <a:r>
              <a:rPr lang="zh-CN" altLang="en-US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推论  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对于有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个连通分支的平面图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G, 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</a:p>
          <a:p>
            <a:pPr algn="ctr"/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 </a:t>
            </a:r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分别为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的顶点数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边数和面数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证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的连通分支为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i="1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由欧拉公式</a:t>
            </a:r>
          </a:p>
          <a:p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n</a:t>
            </a:r>
            <a:r>
              <a:rPr lang="en-US" altLang="zh-CN" i="1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i="1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i="1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2,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i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=1,2,…,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的面数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. 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于是，</a:t>
            </a:r>
          </a:p>
          <a:p>
            <a:endParaRPr lang="en-US" altLang="zh-C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整理得</a:t>
            </a:r>
          </a:p>
          <a:p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n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5781" name="Object 8"/>
          <p:cNvGraphicFramePr>
            <a:graphicFrameLocks noChangeAspect="1"/>
          </p:cNvGraphicFramePr>
          <p:nvPr/>
        </p:nvGraphicFramePr>
        <p:xfrm>
          <a:off x="1763713" y="3290888"/>
          <a:ext cx="2009775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17" name="公式" r:id="rId4" imgW="1091726" imgH="431613" progId="Equation.3">
                  <p:embed/>
                </p:oleObj>
              </mc:Choice>
              <mc:Fallback>
                <p:oleObj name="公式" r:id="rId4" imgW="1091726" imgH="43161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290888"/>
                        <a:ext cx="2009775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2" name="Object 8"/>
          <p:cNvGraphicFramePr>
            <a:graphicFrameLocks noChangeAspect="1"/>
          </p:cNvGraphicFramePr>
          <p:nvPr/>
        </p:nvGraphicFramePr>
        <p:xfrm>
          <a:off x="2790825" y="4005263"/>
          <a:ext cx="2501900" cy="120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18" name="Equation" r:id="rId6" imgW="1358900" imgH="660400" progId="Equation.3">
                  <p:embed/>
                </p:oleObj>
              </mc:Choice>
              <mc:Fallback>
                <p:oleObj name="Equation" r:id="rId6" imgW="1358900" imgH="660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0825" y="4005263"/>
                        <a:ext cx="2501900" cy="1201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9A001B-FA13-4A38-9E4B-F7F11BB0E2E2}" type="slidenum">
              <a:rPr lang="en-US" altLang="zh-CN" smtClean="0"/>
              <a:pPr>
                <a:defRPr/>
              </a:pPr>
              <a:t>45</a:t>
            </a:fld>
            <a:r>
              <a:rPr lang="en-US" altLang="zh-CN" smtClean="0"/>
              <a:t>/60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827" name="Object 10"/>
          <p:cNvGraphicFramePr>
            <a:graphicFrameLocks noChangeAspect="1"/>
          </p:cNvGraphicFramePr>
          <p:nvPr/>
        </p:nvGraphicFramePr>
        <p:xfrm>
          <a:off x="2714625" y="1458913"/>
          <a:ext cx="1979613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64" name="公式" r:id="rId4" imgW="1054100" imgH="393700" progId="Equation.3">
                  <p:embed/>
                </p:oleObj>
              </mc:Choice>
              <mc:Fallback>
                <p:oleObj name="公式" r:id="rId4" imgW="1054100" imgH="3937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1458913"/>
                        <a:ext cx="1979613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8" name="Object 9"/>
          <p:cNvGraphicFramePr>
            <a:graphicFrameLocks noChangeAspect="1"/>
          </p:cNvGraphicFramePr>
          <p:nvPr/>
        </p:nvGraphicFramePr>
        <p:xfrm>
          <a:off x="1609725" y="2565400"/>
          <a:ext cx="4618038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65" name="公式" r:id="rId6" imgW="2324100" imgH="431800" progId="Equation.3">
                  <p:embed/>
                </p:oleObj>
              </mc:Choice>
              <mc:Fallback>
                <p:oleObj name="公式" r:id="rId6" imgW="2324100" imgH="431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725" y="2565400"/>
                        <a:ext cx="4618038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9" name="Object 8"/>
          <p:cNvGraphicFramePr>
            <a:graphicFrameLocks noChangeAspect="1"/>
          </p:cNvGraphicFramePr>
          <p:nvPr/>
        </p:nvGraphicFramePr>
        <p:xfrm>
          <a:off x="2540000" y="3429000"/>
          <a:ext cx="1960563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66" name="公式" r:id="rId8" imgW="1054100" imgH="393700" progId="Equation.3">
                  <p:embed/>
                </p:oleObj>
              </mc:Choice>
              <mc:Fallback>
                <p:oleObj name="公式" r:id="rId8" imgW="1054100" imgH="393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0" y="3429000"/>
                        <a:ext cx="1960563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0" name="Rectangle 13"/>
          <p:cNvSpPr>
            <a:spLocks noChangeArrowheads="1"/>
          </p:cNvSpPr>
          <p:nvPr/>
        </p:nvSpPr>
        <p:spPr bwMode="auto">
          <a:xfrm flipH="1">
            <a:off x="323850" y="3357563"/>
            <a:ext cx="1466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宋体" panose="02010600030101010101" pitchFamily="2" charset="-122"/>
                <a:cs typeface="Times New Roman" panose="02020603050405020304" pitchFamily="18" charset="0"/>
              </a:rPr>
              <a:t>解得 </a:t>
            </a:r>
          </a:p>
        </p:txBody>
      </p:sp>
      <p:sp>
        <p:nvSpPr>
          <p:cNvPr id="77831" name="Rectangle 16"/>
          <p:cNvSpPr>
            <a:spLocks noChangeArrowheads="1"/>
          </p:cNvSpPr>
          <p:nvPr/>
        </p:nvSpPr>
        <p:spPr bwMode="auto">
          <a:xfrm>
            <a:off x="1835150" y="228600"/>
            <a:ext cx="64817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/>
              <a:t>与欧拉公式有关的定理</a:t>
            </a:r>
          </a:p>
        </p:txBody>
      </p:sp>
      <p:sp>
        <p:nvSpPr>
          <p:cNvPr id="77832" name="Rectangle 17"/>
          <p:cNvSpPr>
            <a:spLocks noChangeArrowheads="1"/>
          </p:cNvSpPr>
          <p:nvPr/>
        </p:nvSpPr>
        <p:spPr bwMode="auto">
          <a:xfrm>
            <a:off x="323850" y="1052513"/>
            <a:ext cx="84248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13.12</a:t>
            </a:r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zh-CN" altLang="en-US">
                <a:latin typeface="Times New Roman" panose="02020603050405020304" pitchFamily="18" charset="0"/>
              </a:rPr>
              <a:t>设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为连通的平面图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每个面的次数至少为</a:t>
            </a:r>
            <a:r>
              <a:rPr lang="en-US" altLang="zh-CN" i="1">
                <a:latin typeface="Times New Roman" panose="02020603050405020304" pitchFamily="18" charset="0"/>
              </a:rPr>
              <a:t>l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>
                <a:latin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，则</a:t>
            </a:r>
            <a:r>
              <a:rPr lang="zh-CN" altLang="en-US" b="0">
                <a:sym typeface="Symbol" panose="05050102010706020507" pitchFamily="18" charset="2"/>
              </a:rPr>
              <a:t>           </a:t>
            </a:r>
          </a:p>
        </p:txBody>
      </p:sp>
      <p:sp>
        <p:nvSpPr>
          <p:cNvPr id="77833" name="Rectangle 18"/>
          <p:cNvSpPr>
            <a:spLocks noChangeArrowheads="1"/>
          </p:cNvSpPr>
          <p:nvPr/>
        </p:nvSpPr>
        <p:spPr bwMode="auto">
          <a:xfrm>
            <a:off x="323850" y="2205038"/>
            <a:ext cx="3744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/>
              <a:t>证  由定理</a:t>
            </a:r>
            <a:r>
              <a:rPr lang="en-US" altLang="zh-CN" dirty="0" smtClean="0">
                <a:latin typeface="Times New Roman" panose="02020603050405020304" pitchFamily="18" charset="0"/>
              </a:rPr>
              <a:t>13.9</a:t>
            </a:r>
            <a:r>
              <a:rPr lang="zh-CN" altLang="en-US" dirty="0">
                <a:latin typeface="Times New Roman" panose="02020603050405020304" pitchFamily="18" charset="0"/>
              </a:rPr>
              <a:t>及</a:t>
            </a:r>
            <a:r>
              <a:rPr lang="zh-CN" altLang="en-US" dirty="0"/>
              <a:t>欧拉公式</a:t>
            </a:r>
            <a:r>
              <a:rPr lang="en-US" altLang="zh-CN" dirty="0"/>
              <a:t>,</a:t>
            </a:r>
            <a:endParaRPr lang="zh-CN" altLang="en-US" dirty="0"/>
          </a:p>
        </p:txBody>
      </p:sp>
      <p:sp>
        <p:nvSpPr>
          <p:cNvPr id="77834" name="Rectangle 19"/>
          <p:cNvSpPr>
            <a:spLocks noChangeArrowheads="1"/>
          </p:cNvSpPr>
          <p:nvPr/>
        </p:nvSpPr>
        <p:spPr bwMode="auto">
          <a:xfrm>
            <a:off x="323850" y="4451350"/>
            <a:ext cx="8301038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13.13</a:t>
            </a:r>
            <a:r>
              <a:rPr lang="zh-CN" altLang="en-US">
                <a:solidFill>
                  <a:srgbClr val="A50021"/>
                </a:solidFill>
              </a:rPr>
              <a:t> </a:t>
            </a:r>
            <a:r>
              <a:rPr lang="zh-CN" altLang="en-US"/>
              <a:t> </a:t>
            </a:r>
            <a:r>
              <a:rPr lang="en-US" altLang="zh-CN" i="1">
                <a:latin typeface="Times New Roman" panose="02020603050405020304" pitchFamily="18" charset="0"/>
              </a:rPr>
              <a:t>K</a:t>
            </a:r>
            <a:r>
              <a:rPr lang="en-US" altLang="zh-CN" baseline="-25000">
                <a:latin typeface="Times New Roman" panose="02020603050405020304" pitchFamily="18" charset="0"/>
              </a:rPr>
              <a:t>5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K</a:t>
            </a:r>
            <a:r>
              <a:rPr lang="en-US" altLang="zh-CN" baseline="-25000">
                <a:latin typeface="Times New Roman" panose="02020603050405020304" pitchFamily="18" charset="0"/>
              </a:rPr>
              <a:t>3,3</a:t>
            </a:r>
            <a:r>
              <a:rPr lang="zh-CN" altLang="en-US">
                <a:latin typeface="Times New Roman" panose="02020603050405020304" pitchFamily="18" charset="0"/>
              </a:rPr>
              <a:t>都是非平面图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证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是平面图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无环和平行边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每个面的次数均大于等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于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应该有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矛盾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77835" name="Object 8"/>
          <p:cNvGraphicFramePr>
            <a:graphicFrameLocks noChangeAspect="1"/>
          </p:cNvGraphicFramePr>
          <p:nvPr/>
        </p:nvGraphicFramePr>
        <p:xfrm>
          <a:off x="2555875" y="5300663"/>
          <a:ext cx="243363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67" name="Equation" r:id="rId10" imgW="1307532" imgH="406224" progId="Equation.3">
                  <p:embed/>
                </p:oleObj>
              </mc:Choice>
              <mc:Fallback>
                <p:oleObj name="Equation" r:id="rId10" imgW="1307532" imgH="40622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5300663"/>
                        <a:ext cx="2433638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9A001B-FA13-4A38-9E4B-F7F11BB0E2E2}" type="slidenum">
              <a:rPr lang="en-US" altLang="zh-CN" smtClean="0"/>
              <a:pPr>
                <a:defRPr/>
              </a:pPr>
              <a:t>46</a:t>
            </a:fld>
            <a:r>
              <a:rPr lang="en-US" altLang="zh-CN" smtClean="0"/>
              <a:t>/60</a:t>
            </a:r>
          </a:p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8"/>
          <p:cNvSpPr>
            <a:spLocks noChangeArrowheads="1"/>
          </p:cNvSpPr>
          <p:nvPr/>
        </p:nvSpPr>
        <p:spPr bwMode="auto">
          <a:xfrm>
            <a:off x="395288" y="1052513"/>
            <a:ext cx="8280400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证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续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3,3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是平面图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3,3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中最短圈的长度为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4,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每个面的次数均大于等于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应该有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矛盾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79876" name="Object 7"/>
          <p:cNvGraphicFramePr>
            <a:graphicFrameLocks noChangeAspect="1"/>
          </p:cNvGraphicFramePr>
          <p:nvPr/>
        </p:nvGraphicFramePr>
        <p:xfrm>
          <a:off x="2946400" y="1773238"/>
          <a:ext cx="2489200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00" name="Equation" r:id="rId4" imgW="1231366" imgH="406224" progId="Equation.3">
                  <p:embed/>
                </p:oleObj>
              </mc:Choice>
              <mc:Fallback>
                <p:oleObj name="Equation" r:id="rId4" imgW="1231366" imgH="40622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1773238"/>
                        <a:ext cx="2489200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7" name="Rectangle 9"/>
          <p:cNvSpPr>
            <a:spLocks noChangeArrowheads="1"/>
          </p:cNvSpPr>
          <p:nvPr/>
        </p:nvSpPr>
        <p:spPr bwMode="auto">
          <a:xfrm>
            <a:off x="323850" y="3213100"/>
            <a:ext cx="8361363" cy="284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tabLst>
                <a:tab pos="2667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667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667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667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667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67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67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67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67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45000"/>
              </a:spcAft>
              <a:buClrTx/>
              <a:buFontTx/>
              <a:buNone/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13.14 </a:t>
            </a:r>
            <a:r>
              <a:rPr lang="en-US" altLang="zh-CN" b="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3)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阶</a:t>
            </a:r>
            <a:r>
              <a:rPr lang="en-US" altLang="zh-CN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条边的极大平面图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则</a:t>
            </a:r>
            <a:r>
              <a:rPr lang="en-US" altLang="zh-CN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=3</a:t>
            </a:r>
            <a:r>
              <a:rPr lang="en-US" altLang="zh-CN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6.</a:t>
            </a:r>
            <a:endParaRPr lang="en-US" altLang="zh-CN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证  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极大平面图是连通图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由欧拉公式得  </a:t>
            </a:r>
            <a:r>
              <a:rPr lang="en-US" altLang="zh-CN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 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 2+</a:t>
            </a:r>
            <a:r>
              <a:rPr lang="en-US" altLang="zh-CN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n.  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又由定理</a:t>
            </a:r>
            <a:r>
              <a:rPr lang="en-US" altLang="zh-CN" dirty="0" smtClean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13.10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的必要性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的每个面的次数均为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3, 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所以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=3</a:t>
            </a:r>
            <a:r>
              <a:rPr lang="en-US" altLang="zh-CN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r. 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得</a:t>
            </a:r>
            <a:r>
              <a:rPr lang="en-US" altLang="zh-CN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=3</a:t>
            </a:r>
            <a:r>
              <a:rPr lang="en-US" altLang="zh-CN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．</a:t>
            </a:r>
            <a:endParaRPr lang="en-US" altLang="zh-CN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推论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设</a:t>
            </a:r>
            <a:r>
              <a:rPr lang="en-US" altLang="zh-CN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3)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阶</a:t>
            </a:r>
            <a:r>
              <a:rPr lang="en-US" altLang="zh-CN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条边的简单平面图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则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                             m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6</a:t>
            </a:r>
            <a:endParaRPr lang="en-US" altLang="zh-CN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79878" name="Rectangle 10"/>
          <p:cNvSpPr>
            <a:spLocks noChangeArrowheads="1"/>
          </p:cNvSpPr>
          <p:nvPr/>
        </p:nvSpPr>
        <p:spPr bwMode="auto">
          <a:xfrm>
            <a:off x="1835150" y="228600"/>
            <a:ext cx="64817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/>
              <a:t>与欧拉公式有关的定理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9A001B-FA13-4A38-9E4B-F7F11BB0E2E2}" type="slidenum">
              <a:rPr lang="en-US" altLang="zh-CN" smtClean="0"/>
              <a:pPr>
                <a:defRPr/>
              </a:pPr>
              <a:t>47</a:t>
            </a:fld>
            <a:r>
              <a:rPr lang="en-US" altLang="zh-CN" smtClean="0"/>
              <a:t>/60</a:t>
            </a:r>
          </a:p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8"/>
          <p:cNvSpPr>
            <a:spLocks noChangeArrowheads="1"/>
          </p:cNvSpPr>
          <p:nvPr/>
        </p:nvSpPr>
        <p:spPr bwMode="auto">
          <a:xfrm>
            <a:off x="467544" y="1034489"/>
            <a:ext cx="8281988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如果简单连通平面图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的每个面的次数都等于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为极大平面图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  由定理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13.9,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=3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由欧拉公式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 +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整理得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3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不是极大平面图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中存在不相邻的顶点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使得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还是简单平面图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的边数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故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&gt;3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与定理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13.14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的推论矛盾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因此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为极大平面图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1924" name="Rectangle 10"/>
          <p:cNvSpPr>
            <a:spLocks noChangeArrowheads="1"/>
          </p:cNvSpPr>
          <p:nvPr/>
        </p:nvSpPr>
        <p:spPr bwMode="auto">
          <a:xfrm>
            <a:off x="1835150" y="228600"/>
            <a:ext cx="64817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13.10</a:t>
            </a: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充分性证明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9A001B-FA13-4A38-9E4B-F7F11BB0E2E2}" type="slidenum">
              <a:rPr lang="en-US" altLang="zh-CN" smtClean="0"/>
              <a:pPr>
                <a:defRPr/>
              </a:pPr>
              <a:t>48</a:t>
            </a:fld>
            <a:r>
              <a:rPr lang="en-US" altLang="zh-CN" smtClean="0"/>
              <a:t>/60</a:t>
            </a:r>
          </a:p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12"/>
          <p:cNvSpPr>
            <a:spLocks noChangeArrowheads="1"/>
          </p:cNvSpPr>
          <p:nvPr/>
        </p:nvSpPr>
        <p:spPr bwMode="auto">
          <a:xfrm>
            <a:off x="1835150" y="228600"/>
            <a:ext cx="64817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  </a:t>
            </a:r>
            <a:r>
              <a:rPr lang="zh-CN" altLang="en-US" sz="3200">
                <a:latin typeface="Times New Roman" panose="02020603050405020304" pitchFamily="18" charset="0"/>
              </a:rPr>
              <a:t>同胚</a:t>
            </a:r>
            <a:endParaRPr lang="zh-CN" altLang="en-US" sz="3200"/>
          </a:p>
        </p:txBody>
      </p:sp>
      <p:sp>
        <p:nvSpPr>
          <p:cNvPr id="83972" name="Rectangle 13"/>
          <p:cNvSpPr>
            <a:spLocks noChangeArrowheads="1"/>
          </p:cNvSpPr>
          <p:nvPr/>
        </p:nvSpPr>
        <p:spPr bwMode="auto">
          <a:xfrm>
            <a:off x="395288" y="1125538"/>
            <a:ext cx="8208962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13.10 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为图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的一条边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中删除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增加新的顶点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使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均与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相邻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称为在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插入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度顶点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中一个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度顶点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相邻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删除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增加新边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称为在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消去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度顶点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若两个图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同构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或通过反复插入、消去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度顶点后同构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则称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同胚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endParaRPr lang="en-US" altLang="zh-CN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3973" name="组合 9"/>
          <p:cNvGrpSpPr>
            <a:grpSpLocks/>
          </p:cNvGrpSpPr>
          <p:nvPr/>
        </p:nvGrpSpPr>
        <p:grpSpPr bwMode="auto">
          <a:xfrm>
            <a:off x="4067175" y="3284538"/>
            <a:ext cx="3384550" cy="1368425"/>
            <a:chOff x="1475656" y="3573016"/>
            <a:chExt cx="3384376" cy="1368152"/>
          </a:xfrm>
        </p:grpSpPr>
        <p:pic>
          <p:nvPicPr>
            <p:cNvPr id="83979" name="Picture 14" descr="17-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936" r="61278" b="16473"/>
            <a:stretch>
              <a:fillRect/>
            </a:stretch>
          </p:blipFill>
          <p:spPr bwMode="auto">
            <a:xfrm>
              <a:off x="1475656" y="3573016"/>
              <a:ext cx="1512168" cy="1368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980" name="Picture 14" descr="17-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341" r="-1936" b="16473"/>
            <a:stretch>
              <a:fillRect/>
            </a:stretch>
          </p:blipFill>
          <p:spPr bwMode="auto">
            <a:xfrm>
              <a:off x="3275856" y="3573016"/>
              <a:ext cx="1584176" cy="1368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3974" name="组合 10"/>
          <p:cNvGrpSpPr>
            <a:grpSpLocks/>
          </p:cNvGrpSpPr>
          <p:nvPr/>
        </p:nvGrpSpPr>
        <p:grpSpPr bwMode="auto">
          <a:xfrm>
            <a:off x="1531938" y="4724400"/>
            <a:ext cx="4408487" cy="1512888"/>
            <a:chOff x="3988561" y="4941168"/>
            <a:chExt cx="4408247" cy="1512168"/>
          </a:xfrm>
        </p:grpSpPr>
        <p:pic>
          <p:nvPicPr>
            <p:cNvPr id="83977" name="Picture 10" descr="17-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477" t="6854" r="62370" b="25117"/>
            <a:stretch>
              <a:fillRect/>
            </a:stretch>
          </p:blipFill>
          <p:spPr bwMode="auto">
            <a:xfrm>
              <a:off x="3988561" y="4941168"/>
              <a:ext cx="1879583" cy="1512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978" name="Picture 10" descr="17-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44" t="6854" r="-2165" b="31596"/>
            <a:stretch>
              <a:fillRect/>
            </a:stretch>
          </p:blipFill>
          <p:spPr bwMode="auto">
            <a:xfrm>
              <a:off x="5940152" y="4941168"/>
              <a:ext cx="2456656" cy="1368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3975" name="Text Box 14"/>
          <p:cNvSpPr txBox="1">
            <a:spLocks noChangeArrowheads="1"/>
          </p:cNvSpPr>
          <p:nvPr/>
        </p:nvSpPr>
        <p:spPr bwMode="auto">
          <a:xfrm>
            <a:off x="395288" y="3644900"/>
            <a:ext cx="3311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C00000"/>
                </a:solidFill>
              </a:rPr>
              <a:t>例</a:t>
            </a:r>
            <a:r>
              <a:rPr lang="zh-CN" altLang="en-US"/>
              <a:t>  插入与消去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/>
              <a:t>度顶点</a:t>
            </a:r>
          </a:p>
        </p:txBody>
      </p:sp>
      <p:sp>
        <p:nvSpPr>
          <p:cNvPr id="83976" name="Text Box 14"/>
          <p:cNvSpPr txBox="1">
            <a:spLocks noChangeArrowheads="1"/>
          </p:cNvSpPr>
          <p:nvPr/>
        </p:nvSpPr>
        <p:spPr bwMode="auto">
          <a:xfrm>
            <a:off x="395288" y="4840288"/>
            <a:ext cx="20796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/>
              <a:t>收缩边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9A001B-FA13-4A38-9E4B-F7F11BB0E2E2}" type="slidenum">
              <a:rPr lang="en-US" altLang="zh-CN" smtClean="0"/>
              <a:pPr>
                <a:defRPr/>
              </a:pPr>
              <a:t>49</a:t>
            </a:fld>
            <a:r>
              <a:rPr lang="en-US" altLang="zh-CN" smtClean="0"/>
              <a:t>/60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>
                <a:latin typeface="Times New Roman" panose="02020603050405020304" pitchFamily="18" charset="0"/>
              </a:rPr>
              <a:t>欧拉图的判别法</a:t>
            </a:r>
          </a:p>
        </p:txBody>
      </p:sp>
      <p:sp>
        <p:nvSpPr>
          <p:cNvPr id="1229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23850" y="1052513"/>
            <a:ext cx="8229600" cy="424815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dirty="0" smtClean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(1)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无向图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是欧拉图当且仅当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是连通的且没有奇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度顶点．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无向图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是半欧拉图当且仅当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是连通的且恰有两个奇度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顶点．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有向图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是欧拉图当且仅当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是强连通的且每个顶点的入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度等于出度．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(4)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有向图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是半欧拉图当且仅当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是单向连通的且恰有两个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奇度顶点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其中一个顶点的入度比出度大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另一个顶点出度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比入度大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其余顶点的入度等于出度．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323850" y="5300663"/>
            <a:ext cx="8229600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  <a:defRPr/>
            </a:pPr>
            <a:r>
              <a:rPr lang="zh-CN" altLang="en-US" b="1" kern="0" dirty="0">
                <a:solidFill>
                  <a:srgbClr val="A50021"/>
                </a:solidFill>
                <a:latin typeface="Times New Roman" pitchFamily="18" charset="0"/>
                <a:ea typeface="+mn-ea"/>
              </a:rPr>
              <a:t>例</a:t>
            </a:r>
            <a:r>
              <a:rPr lang="en-US" altLang="zh-CN" b="1" kern="0" dirty="0">
                <a:latin typeface="Times New Roman" pitchFamily="18" charset="0"/>
                <a:ea typeface="+mn-ea"/>
              </a:rPr>
              <a:t> </a:t>
            </a:r>
            <a:r>
              <a:rPr lang="zh-CN" altLang="en-US" b="1" kern="0" dirty="0">
                <a:latin typeface="Times New Roman" pitchFamily="18" charset="0"/>
                <a:ea typeface="+mn-ea"/>
              </a:rPr>
              <a:t>设</a:t>
            </a:r>
            <a:r>
              <a:rPr lang="en-US" altLang="zh-CN" b="1" i="1" kern="0" dirty="0">
                <a:latin typeface="Times New Roman" pitchFamily="18" charset="0"/>
                <a:ea typeface="+mn-ea"/>
              </a:rPr>
              <a:t>G</a:t>
            </a:r>
            <a:r>
              <a:rPr lang="zh-CN" altLang="en-US" b="1" kern="0" dirty="0">
                <a:latin typeface="Times New Roman" pitchFamily="18" charset="0"/>
                <a:ea typeface="+mn-ea"/>
              </a:rPr>
              <a:t>是非平凡的欧拉图，则</a:t>
            </a:r>
            <a:r>
              <a:rPr lang="zh-CN" altLang="en-US" b="1" i="1" kern="0" dirty="0">
                <a:latin typeface="Times New Roman" pitchFamily="18" charset="0"/>
                <a:ea typeface="+mn-ea"/>
                <a:sym typeface="Symbol" pitchFamily="18" charset="2"/>
              </a:rPr>
              <a:t></a:t>
            </a:r>
            <a:r>
              <a:rPr lang="en-US" altLang="zh-CN" b="1" kern="0" dirty="0">
                <a:latin typeface="Times New Roman" pitchFamily="18" charset="0"/>
                <a:ea typeface="+mn-ea"/>
              </a:rPr>
              <a:t>(</a:t>
            </a:r>
            <a:r>
              <a:rPr lang="en-US" altLang="zh-CN" b="1" i="1" kern="0" dirty="0">
                <a:latin typeface="Times New Roman" pitchFamily="18" charset="0"/>
                <a:ea typeface="+mn-ea"/>
              </a:rPr>
              <a:t>G</a:t>
            </a:r>
            <a:r>
              <a:rPr lang="en-US" altLang="zh-CN" b="1" kern="0" dirty="0">
                <a:latin typeface="Times New Roman" pitchFamily="18" charset="0"/>
                <a:ea typeface="+mn-ea"/>
              </a:rPr>
              <a:t>)</a:t>
            </a:r>
            <a:r>
              <a:rPr lang="en-US" altLang="zh-CN" b="1" kern="0" dirty="0">
                <a:latin typeface="Times New Roman" pitchFamily="18" charset="0"/>
                <a:ea typeface="+mn-ea"/>
                <a:sym typeface="Symbol" pitchFamily="18" charset="2"/>
              </a:rPr>
              <a:t></a:t>
            </a:r>
            <a:r>
              <a:rPr lang="en-US" altLang="zh-CN" b="1" kern="0" dirty="0">
                <a:latin typeface="Times New Roman" pitchFamily="18" charset="0"/>
                <a:ea typeface="+mn-ea"/>
              </a:rPr>
              <a:t>2</a:t>
            </a:r>
            <a:r>
              <a:rPr lang="en-US" altLang="zh-CN" b="1" kern="0" dirty="0"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  <a:defRPr/>
            </a:pPr>
            <a:r>
              <a:rPr lang="zh-CN" altLang="en-US" b="1" kern="0" dirty="0">
                <a:latin typeface="Times New Roman" pitchFamily="18" charset="0"/>
                <a:ea typeface="+mn-ea"/>
                <a:cs typeface="Times New Roman" pitchFamily="18" charset="0"/>
              </a:rPr>
              <a:t>证  只需证明</a:t>
            </a:r>
            <a:r>
              <a:rPr lang="en-US" b="1" i="1" kern="0" dirty="0">
                <a:latin typeface="Times New Roman" pitchFamily="18" charset="0"/>
                <a:ea typeface="+mn-ea"/>
                <a:cs typeface="Times New Roman" pitchFamily="18" charset="0"/>
              </a:rPr>
              <a:t>G</a:t>
            </a:r>
            <a:r>
              <a:rPr lang="zh-CN" altLang="en-US" b="1" kern="0" dirty="0">
                <a:latin typeface="Times New Roman" pitchFamily="18" charset="0"/>
                <a:ea typeface="+mn-ea"/>
                <a:cs typeface="Times New Roman" pitchFamily="18" charset="0"/>
              </a:rPr>
              <a:t>的任意一条边</a:t>
            </a:r>
            <a:r>
              <a:rPr lang="en-US" b="1" i="1" kern="0" dirty="0">
                <a:latin typeface="Times New Roman" pitchFamily="18" charset="0"/>
                <a:ea typeface="+mn-ea"/>
                <a:cs typeface="Times New Roman" pitchFamily="18" charset="0"/>
              </a:rPr>
              <a:t>e</a:t>
            </a:r>
            <a:r>
              <a:rPr lang="zh-CN" altLang="en-US" b="1" kern="0" dirty="0">
                <a:latin typeface="Times New Roman" pitchFamily="18" charset="0"/>
                <a:ea typeface="+mn-ea"/>
                <a:cs typeface="Times New Roman" pitchFamily="18" charset="0"/>
              </a:rPr>
              <a:t>都不是桥</a:t>
            </a:r>
            <a:r>
              <a:rPr lang="en-US" b="1" kern="0" dirty="0">
                <a:latin typeface="Times New Roman" pitchFamily="18" charset="0"/>
                <a:ea typeface="+mn-ea"/>
                <a:cs typeface="Times New Roman" pitchFamily="18" charset="0"/>
              </a:rPr>
              <a:t>. </a:t>
            </a:r>
            <a:r>
              <a:rPr lang="zh-CN" altLang="en-US" b="1" kern="0" dirty="0">
                <a:latin typeface="Times New Roman" pitchFamily="18" charset="0"/>
                <a:ea typeface="+mn-ea"/>
                <a:cs typeface="Times New Roman" pitchFamily="18" charset="0"/>
              </a:rPr>
              <a:t>设</a:t>
            </a:r>
            <a:r>
              <a:rPr lang="en-US" b="1" i="1" kern="0" dirty="0">
                <a:latin typeface="Times New Roman" pitchFamily="18" charset="0"/>
                <a:ea typeface="+mn-ea"/>
                <a:cs typeface="Times New Roman" pitchFamily="18" charset="0"/>
              </a:rPr>
              <a:t>C</a:t>
            </a:r>
            <a:r>
              <a:rPr lang="zh-CN" altLang="en-US" b="1" kern="0" dirty="0">
                <a:latin typeface="Times New Roman" pitchFamily="18" charset="0"/>
                <a:ea typeface="+mn-ea"/>
                <a:cs typeface="Times New Roman" pitchFamily="18" charset="0"/>
              </a:rPr>
              <a:t>是一条欧拉回路</a:t>
            </a:r>
            <a:r>
              <a:rPr lang="en-US" b="1" kern="0" dirty="0"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  <a:defRPr/>
            </a:pPr>
            <a:r>
              <a:rPr lang="en-US" b="1" i="1" kern="0" dirty="0">
                <a:latin typeface="Times New Roman" pitchFamily="18" charset="0"/>
                <a:ea typeface="+mn-ea"/>
                <a:cs typeface="Times New Roman" pitchFamily="18" charset="0"/>
              </a:rPr>
              <a:t>e</a:t>
            </a:r>
            <a:r>
              <a:rPr lang="zh-CN" altLang="en-US" b="1" kern="0" dirty="0">
                <a:latin typeface="Times New Roman" pitchFamily="18" charset="0"/>
                <a:ea typeface="+mn-ea"/>
                <a:cs typeface="Times New Roman" pitchFamily="18" charset="0"/>
              </a:rPr>
              <a:t>在</a:t>
            </a:r>
            <a:r>
              <a:rPr lang="en-US" b="1" i="1" kern="0" dirty="0">
                <a:latin typeface="Times New Roman" pitchFamily="18" charset="0"/>
                <a:ea typeface="+mn-ea"/>
                <a:cs typeface="Times New Roman" pitchFamily="18" charset="0"/>
              </a:rPr>
              <a:t>C</a:t>
            </a:r>
            <a:r>
              <a:rPr lang="zh-CN" altLang="en-US" b="1" kern="0" dirty="0">
                <a:latin typeface="Times New Roman" pitchFamily="18" charset="0"/>
                <a:ea typeface="+mn-ea"/>
                <a:cs typeface="Times New Roman" pitchFamily="18" charset="0"/>
              </a:rPr>
              <a:t>上，因而</a:t>
            </a:r>
            <a:r>
              <a:rPr lang="en-US" b="1" i="1" kern="0" dirty="0" err="1">
                <a:latin typeface="Times New Roman" pitchFamily="18" charset="0"/>
                <a:ea typeface="+mn-ea"/>
                <a:cs typeface="Times New Roman" pitchFamily="18" charset="0"/>
              </a:rPr>
              <a:t>G</a:t>
            </a:r>
            <a:r>
              <a:rPr lang="en-US" b="1" kern="0" dirty="0" err="1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</a:t>
            </a:r>
            <a:r>
              <a:rPr lang="en-US" b="1" i="1" kern="0" dirty="0" err="1">
                <a:latin typeface="Times New Roman" pitchFamily="18" charset="0"/>
                <a:ea typeface="+mn-ea"/>
                <a:cs typeface="Times New Roman" pitchFamily="18" charset="0"/>
              </a:rPr>
              <a:t>e</a:t>
            </a:r>
            <a:r>
              <a:rPr lang="zh-CN" altLang="en-US" b="1" kern="0" dirty="0">
                <a:latin typeface="Times New Roman" pitchFamily="18" charset="0"/>
                <a:ea typeface="+mn-ea"/>
                <a:cs typeface="Times New Roman" pitchFamily="18" charset="0"/>
              </a:rPr>
              <a:t>仍是连通的，故</a:t>
            </a:r>
            <a:r>
              <a:rPr lang="en-US" b="1" i="1" kern="0" dirty="0">
                <a:latin typeface="Times New Roman" pitchFamily="18" charset="0"/>
                <a:ea typeface="+mn-ea"/>
                <a:cs typeface="Times New Roman" pitchFamily="18" charset="0"/>
              </a:rPr>
              <a:t>e</a:t>
            </a:r>
            <a:r>
              <a:rPr lang="zh-CN" altLang="en-US" b="1" kern="0" dirty="0">
                <a:latin typeface="Times New Roman" pitchFamily="18" charset="0"/>
                <a:ea typeface="+mn-ea"/>
                <a:cs typeface="Times New Roman" pitchFamily="18" charset="0"/>
              </a:rPr>
              <a:t>不是桥．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9A001B-FA13-4A38-9E4B-F7F11BB0E2E2}" type="slidenum">
              <a:rPr lang="en-US" altLang="zh-CN" smtClean="0"/>
              <a:pPr>
                <a:defRPr/>
              </a:pPr>
              <a:t>5</a:t>
            </a:fld>
            <a:r>
              <a:rPr lang="en-US" altLang="zh-CN" smtClean="0"/>
              <a:t>/60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/>
              <a:t>库拉图斯基定理</a:t>
            </a:r>
          </a:p>
        </p:txBody>
      </p:sp>
      <p:sp>
        <p:nvSpPr>
          <p:cNvPr id="86020" name="Rectangle 11"/>
          <p:cNvSpPr>
            <a:spLocks noChangeArrowheads="1"/>
          </p:cNvSpPr>
          <p:nvPr/>
        </p:nvSpPr>
        <p:spPr bwMode="auto">
          <a:xfrm>
            <a:off x="395288" y="908050"/>
            <a:ext cx="8424862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13.15</a:t>
            </a:r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是平面图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中不含与</a:t>
            </a:r>
            <a:r>
              <a:rPr lang="en-US" altLang="zh-CN" i="1">
                <a:latin typeface="Times New Roman" panose="02020603050405020304" pitchFamily="18" charset="0"/>
              </a:rPr>
              <a:t>K</a:t>
            </a:r>
            <a:r>
              <a:rPr lang="en-US" altLang="zh-CN" baseline="-25000">
                <a:latin typeface="Times New Roman" panose="02020603050405020304" pitchFamily="18" charset="0"/>
              </a:rPr>
              <a:t>5</a:t>
            </a:r>
            <a:r>
              <a:rPr lang="zh-CN" altLang="en-US">
                <a:latin typeface="Times New Roman" panose="02020603050405020304" pitchFamily="18" charset="0"/>
              </a:rPr>
              <a:t>和</a:t>
            </a:r>
            <a:r>
              <a:rPr lang="en-US" altLang="zh-CN" i="1">
                <a:latin typeface="Times New Roman" panose="02020603050405020304" pitchFamily="18" charset="0"/>
              </a:rPr>
              <a:t>K</a:t>
            </a:r>
            <a:r>
              <a:rPr lang="en-US" altLang="zh-CN" baseline="-25000">
                <a:latin typeface="Times New Roman" panose="02020603050405020304" pitchFamily="18" charset="0"/>
              </a:rPr>
              <a:t>3,3</a:t>
            </a:r>
            <a:r>
              <a:rPr lang="zh-CN" altLang="en-US">
                <a:latin typeface="Times New Roman" panose="02020603050405020304" pitchFamily="18" charset="0"/>
              </a:rPr>
              <a:t>同胚的子图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13.16</a:t>
            </a:r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是平面图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中无可收缩为</a:t>
            </a:r>
            <a:r>
              <a:rPr lang="en-US" altLang="zh-CN" i="1">
                <a:latin typeface="Times New Roman" panose="02020603050405020304" pitchFamily="18" charset="0"/>
              </a:rPr>
              <a:t>K</a:t>
            </a:r>
            <a:r>
              <a:rPr lang="en-US" altLang="zh-CN" baseline="-25000">
                <a:latin typeface="Times New Roman" panose="02020603050405020304" pitchFamily="18" charset="0"/>
              </a:rPr>
              <a:t>5</a:t>
            </a:r>
            <a:r>
              <a:rPr lang="zh-CN" altLang="en-US">
                <a:latin typeface="Times New Roman" panose="02020603050405020304" pitchFamily="18" charset="0"/>
              </a:rPr>
              <a:t>或</a:t>
            </a:r>
            <a:r>
              <a:rPr lang="en-US" altLang="zh-CN" i="1">
                <a:latin typeface="Times New Roman" panose="02020603050405020304" pitchFamily="18" charset="0"/>
              </a:rPr>
              <a:t>K</a:t>
            </a:r>
            <a:r>
              <a:rPr lang="en-US" altLang="zh-CN" baseline="-25000">
                <a:latin typeface="Times New Roman" panose="02020603050405020304" pitchFamily="18" charset="0"/>
              </a:rPr>
              <a:t>3,3</a:t>
            </a:r>
            <a:r>
              <a:rPr lang="zh-CN" altLang="en-US">
                <a:latin typeface="Times New Roman" panose="02020603050405020304" pitchFamily="18" charset="0"/>
              </a:rPr>
              <a:t>的子图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86021" name="Rectangle 12"/>
          <p:cNvSpPr>
            <a:spLocks noChangeArrowheads="1"/>
          </p:cNvSpPr>
          <p:nvPr/>
        </p:nvSpPr>
        <p:spPr bwMode="auto">
          <a:xfrm>
            <a:off x="395288" y="2349500"/>
            <a:ext cx="5040312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A50021"/>
                </a:solidFill>
              </a:rPr>
              <a:t>例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/>
              <a:t> </a:t>
            </a:r>
            <a:r>
              <a:rPr lang="zh-CN" altLang="en-US">
                <a:latin typeface="Times New Roman" panose="02020603050405020304" pitchFamily="18" charset="0"/>
              </a:rPr>
              <a:t>证明下边两个图为非平面图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  <a:r>
              <a:rPr lang="en-US" altLang="zh-CN" b="0"/>
              <a:t>   </a:t>
            </a:r>
          </a:p>
        </p:txBody>
      </p:sp>
      <p:pic>
        <p:nvPicPr>
          <p:cNvPr id="86022" name="Picture 13" descr="17-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2808288"/>
            <a:ext cx="4032250" cy="170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23"/>
          <p:cNvGrpSpPr>
            <a:grpSpLocks/>
          </p:cNvGrpSpPr>
          <p:nvPr/>
        </p:nvGrpSpPr>
        <p:grpSpPr bwMode="auto">
          <a:xfrm>
            <a:off x="4427538" y="4437063"/>
            <a:ext cx="2160587" cy="2087562"/>
            <a:chOff x="4427984" y="4437112"/>
            <a:chExt cx="2159471" cy="2088232"/>
          </a:xfrm>
        </p:grpSpPr>
        <p:sp>
          <p:nvSpPr>
            <p:cNvPr id="86030" name="Rectangle 17"/>
            <p:cNvSpPr>
              <a:spLocks noChangeArrowheads="1"/>
            </p:cNvSpPr>
            <p:nvPr/>
          </p:nvSpPr>
          <p:spPr bwMode="auto">
            <a:xfrm>
              <a:off x="4725169" y="6026746"/>
              <a:ext cx="1575023" cy="498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与</a:t>
              </a:r>
              <a:r>
                <a:rPr lang="en-US" altLang="zh-CN" i="1">
                  <a:latin typeface="Times New Roman" panose="02020603050405020304" pitchFamily="18" charset="0"/>
                </a:rPr>
                <a:t>K</a:t>
              </a:r>
              <a:r>
                <a:rPr lang="en-US" altLang="zh-CN" baseline="-25000">
                  <a:latin typeface="Times New Roman" panose="02020603050405020304" pitchFamily="18" charset="0"/>
                </a:rPr>
                <a:t>5</a:t>
              </a:r>
              <a:r>
                <a:rPr lang="zh-CN" altLang="en-US">
                  <a:latin typeface="Times New Roman" panose="02020603050405020304" pitchFamily="18" charset="0"/>
                </a:rPr>
                <a:t>同胚</a:t>
              </a:r>
              <a:r>
                <a:rPr lang="en-US" altLang="zh-CN" b="0"/>
                <a:t>                       </a:t>
              </a:r>
            </a:p>
          </p:txBody>
        </p:sp>
        <p:sp>
          <p:nvSpPr>
            <p:cNvPr id="86031" name="Rectangle 17"/>
            <p:cNvSpPr>
              <a:spLocks noChangeArrowheads="1"/>
            </p:cNvSpPr>
            <p:nvPr/>
          </p:nvSpPr>
          <p:spPr bwMode="auto">
            <a:xfrm>
              <a:off x="6084168" y="5485499"/>
              <a:ext cx="431279" cy="463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solidFill>
                    <a:srgbClr val="FF0000"/>
                  </a:solidFill>
                  <a:latin typeface="Times New Roman" panose="02020603050405020304" pitchFamily="18" charset="0"/>
                </a:rPr>
                <a:t>。</a:t>
              </a:r>
              <a:r>
                <a:rPr lang="en-US" altLang="zh-CN" b="0"/>
                <a:t>       </a:t>
              </a:r>
            </a:p>
          </p:txBody>
        </p:sp>
        <p:pic>
          <p:nvPicPr>
            <p:cNvPr id="86032" name="Picture 14" descr="17-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452" t="-4254" b="14912"/>
            <a:stretch>
              <a:fillRect/>
            </a:stretch>
          </p:blipFill>
          <p:spPr bwMode="auto">
            <a:xfrm>
              <a:off x="4427984" y="4437112"/>
              <a:ext cx="1944216" cy="1512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033" name="Rectangle 17"/>
            <p:cNvSpPr>
              <a:spLocks noChangeArrowheads="1"/>
            </p:cNvSpPr>
            <p:nvPr/>
          </p:nvSpPr>
          <p:spPr bwMode="auto">
            <a:xfrm>
              <a:off x="4427984" y="5517232"/>
              <a:ext cx="431279" cy="463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solidFill>
                    <a:srgbClr val="FF0000"/>
                  </a:solidFill>
                  <a:latin typeface="Times New Roman" panose="02020603050405020304" pitchFamily="18" charset="0"/>
                </a:rPr>
                <a:t>。</a:t>
              </a:r>
              <a:r>
                <a:rPr lang="en-US" altLang="zh-CN" b="0"/>
                <a:t>       </a:t>
              </a:r>
            </a:p>
          </p:txBody>
        </p:sp>
        <p:sp>
          <p:nvSpPr>
            <p:cNvPr id="86034" name="Rectangle 17"/>
            <p:cNvSpPr>
              <a:spLocks noChangeArrowheads="1"/>
            </p:cNvSpPr>
            <p:nvPr/>
          </p:nvSpPr>
          <p:spPr bwMode="auto">
            <a:xfrm>
              <a:off x="6156176" y="5517232"/>
              <a:ext cx="431279" cy="463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solidFill>
                    <a:srgbClr val="FF0000"/>
                  </a:solidFill>
                  <a:latin typeface="Times New Roman" panose="02020603050405020304" pitchFamily="18" charset="0"/>
                </a:rPr>
                <a:t>。</a:t>
              </a:r>
              <a:r>
                <a:rPr lang="en-US" altLang="zh-CN" b="0"/>
                <a:t>       </a:t>
              </a:r>
            </a:p>
          </p:txBody>
        </p:sp>
      </p:grpSp>
      <p:grpSp>
        <p:nvGrpSpPr>
          <p:cNvPr id="3" name="组合 20"/>
          <p:cNvGrpSpPr>
            <a:grpSpLocks/>
          </p:cNvGrpSpPr>
          <p:nvPr/>
        </p:nvGrpSpPr>
        <p:grpSpPr bwMode="auto">
          <a:xfrm>
            <a:off x="2124075" y="4221163"/>
            <a:ext cx="1871663" cy="2303462"/>
            <a:chOff x="2124273" y="4221088"/>
            <a:chExt cx="1871663" cy="2303537"/>
          </a:xfrm>
        </p:grpSpPr>
        <p:sp>
          <p:nvSpPr>
            <p:cNvPr id="86025" name="Rectangle 17"/>
            <p:cNvSpPr>
              <a:spLocks noChangeArrowheads="1"/>
            </p:cNvSpPr>
            <p:nvPr/>
          </p:nvSpPr>
          <p:spPr bwMode="auto">
            <a:xfrm>
              <a:off x="2197268" y="6026087"/>
              <a:ext cx="1726691" cy="498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与</a:t>
              </a:r>
              <a:r>
                <a:rPr lang="en-US" altLang="zh-CN" i="1">
                  <a:latin typeface="Times New Roman" panose="02020603050405020304" pitchFamily="18" charset="0"/>
                </a:rPr>
                <a:t>K</a:t>
              </a:r>
              <a:r>
                <a:rPr lang="en-US" altLang="zh-CN" baseline="-25000">
                  <a:latin typeface="Times New Roman" panose="02020603050405020304" pitchFamily="18" charset="0"/>
                </a:rPr>
                <a:t>3,3</a:t>
              </a:r>
              <a:r>
                <a:rPr lang="zh-CN" altLang="en-US">
                  <a:latin typeface="Times New Roman" panose="02020603050405020304" pitchFamily="18" charset="0"/>
                </a:rPr>
                <a:t>同胚</a:t>
              </a:r>
              <a:r>
                <a:rPr lang="en-US" altLang="zh-CN" b="0"/>
                <a:t>                       </a:t>
              </a:r>
            </a:p>
          </p:txBody>
        </p:sp>
        <p:grpSp>
          <p:nvGrpSpPr>
            <p:cNvPr id="86026" name="组合 19"/>
            <p:cNvGrpSpPr>
              <a:grpSpLocks/>
            </p:cNvGrpSpPr>
            <p:nvPr/>
          </p:nvGrpSpPr>
          <p:grpSpPr bwMode="auto">
            <a:xfrm>
              <a:off x="2124273" y="4221088"/>
              <a:ext cx="1871663" cy="1831271"/>
              <a:chOff x="2124273" y="4221088"/>
              <a:chExt cx="1871663" cy="1831271"/>
            </a:xfrm>
          </p:grpSpPr>
          <p:pic>
            <p:nvPicPr>
              <p:cNvPr id="86027" name="Picture 14" descr="17-9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5170" b="8398"/>
              <a:stretch>
                <a:fillRect/>
              </a:stretch>
            </p:blipFill>
            <p:spPr bwMode="auto">
              <a:xfrm>
                <a:off x="2124273" y="4470400"/>
                <a:ext cx="1871663" cy="1550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6028" name="Rectangle 17"/>
              <p:cNvSpPr>
                <a:spLocks noChangeArrowheads="1"/>
              </p:cNvSpPr>
              <p:nvPr/>
            </p:nvSpPr>
            <p:spPr bwMode="auto">
              <a:xfrm>
                <a:off x="2700342" y="5588634"/>
                <a:ext cx="431096" cy="463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lnSpc>
                    <a:spcPct val="11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。</a:t>
                </a:r>
                <a:r>
                  <a:rPr lang="en-US" altLang="zh-CN" b="0"/>
                  <a:t>       </a:t>
                </a:r>
              </a:p>
            </p:txBody>
          </p:sp>
          <p:sp>
            <p:nvSpPr>
              <p:cNvPr id="86029" name="Rectangle 17"/>
              <p:cNvSpPr>
                <a:spLocks noChangeArrowheads="1"/>
              </p:cNvSpPr>
              <p:nvPr/>
            </p:nvSpPr>
            <p:spPr bwMode="auto">
              <a:xfrm>
                <a:off x="2699792" y="4221088"/>
                <a:ext cx="431096" cy="463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lnSpc>
                    <a:spcPct val="11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。</a:t>
                </a:r>
                <a:r>
                  <a:rPr lang="en-US" altLang="zh-CN" b="0"/>
                  <a:t>       </a:t>
                </a:r>
              </a:p>
            </p:txBody>
          </p:sp>
        </p:grp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9A001B-FA13-4A38-9E4B-F7F11BB0E2E2}" type="slidenum">
              <a:rPr lang="en-US" altLang="zh-CN" smtClean="0"/>
              <a:pPr>
                <a:defRPr/>
              </a:pPr>
              <a:t>50</a:t>
            </a:fld>
            <a:r>
              <a:rPr lang="en-US" altLang="zh-CN" smtClean="0"/>
              <a:t>/60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/>
              <a:t>例题</a:t>
            </a:r>
          </a:p>
        </p:txBody>
      </p:sp>
      <p:sp>
        <p:nvSpPr>
          <p:cNvPr id="88068" name="Rectangle 12"/>
          <p:cNvSpPr>
            <a:spLocks noChangeArrowheads="1"/>
          </p:cNvSpPr>
          <p:nvPr/>
        </p:nvSpPr>
        <p:spPr bwMode="auto">
          <a:xfrm>
            <a:off x="395288" y="1341438"/>
            <a:ext cx="4608512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A50021"/>
                </a:solidFill>
              </a:rPr>
              <a:t>例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/>
              <a:t> </a:t>
            </a:r>
            <a:r>
              <a:rPr lang="zh-CN" altLang="en-US">
                <a:latin typeface="Times New Roman" panose="02020603050405020304" pitchFamily="18" charset="0"/>
              </a:rPr>
              <a:t>证明彼得森图为非平面图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  <a:r>
              <a:rPr lang="en-US" altLang="zh-CN" b="0"/>
              <a:t>   </a:t>
            </a:r>
          </a:p>
        </p:txBody>
      </p:sp>
      <p:pic>
        <p:nvPicPr>
          <p:cNvPr id="88069" name="Picture 3" descr="图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284" b="26581"/>
          <a:stretch>
            <a:fillRect/>
          </a:stretch>
        </p:blipFill>
        <p:spPr bwMode="auto">
          <a:xfrm>
            <a:off x="755650" y="1916113"/>
            <a:ext cx="252095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6"/>
          <p:cNvGrpSpPr>
            <a:grpSpLocks/>
          </p:cNvGrpSpPr>
          <p:nvPr/>
        </p:nvGrpSpPr>
        <p:grpSpPr bwMode="auto">
          <a:xfrm>
            <a:off x="3492500" y="1989138"/>
            <a:ext cx="2232025" cy="3387725"/>
            <a:chOff x="3491880" y="1988840"/>
            <a:chExt cx="2232248" cy="3388408"/>
          </a:xfrm>
        </p:grpSpPr>
        <p:sp>
          <p:nvSpPr>
            <p:cNvPr id="88074" name="Rectangle 17"/>
            <p:cNvSpPr>
              <a:spLocks noChangeArrowheads="1"/>
            </p:cNvSpPr>
            <p:nvPr/>
          </p:nvSpPr>
          <p:spPr bwMode="auto">
            <a:xfrm>
              <a:off x="3635896" y="4066120"/>
              <a:ext cx="2016224" cy="1311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与</a:t>
              </a:r>
              <a:r>
                <a:rPr lang="en-US" altLang="zh-CN" i="1">
                  <a:latin typeface="Times New Roman" panose="02020603050405020304" pitchFamily="18" charset="0"/>
                </a:rPr>
                <a:t>K</a:t>
              </a:r>
              <a:r>
                <a:rPr lang="en-US" altLang="zh-CN" baseline="-25000">
                  <a:latin typeface="Times New Roman" panose="02020603050405020304" pitchFamily="18" charset="0"/>
                </a:rPr>
                <a:t>5</a:t>
              </a:r>
              <a:r>
                <a:rPr lang="zh-CN" altLang="en-US">
                  <a:latin typeface="Times New Roman" panose="02020603050405020304" pitchFamily="18" charset="0"/>
                </a:rPr>
                <a:t>同胚</a:t>
              </a:r>
              <a:endParaRPr lang="en-US" altLang="zh-CN"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收缩</a:t>
              </a:r>
              <a:r>
                <a:rPr lang="en-US" altLang="zh-CN">
                  <a:latin typeface="Times New Roman" panose="02020603050405020304" pitchFamily="18" charset="0"/>
                </a:rPr>
                <a:t>(</a:t>
              </a:r>
              <a:r>
                <a:rPr lang="en-US" altLang="zh-CN" i="1">
                  <a:latin typeface="Times New Roman" panose="02020603050405020304" pitchFamily="18" charset="0"/>
                </a:rPr>
                <a:t>a</a:t>
              </a:r>
              <a:r>
                <a:rPr lang="en-US" altLang="zh-CN">
                  <a:latin typeface="Times New Roman" panose="02020603050405020304" pitchFamily="18" charset="0"/>
                </a:rPr>
                <a:t>,</a:t>
              </a:r>
              <a:r>
                <a:rPr lang="en-US" altLang="zh-CN" i="1">
                  <a:latin typeface="Times New Roman" panose="02020603050405020304" pitchFamily="18" charset="0"/>
                </a:rPr>
                <a:t>f</a:t>
              </a:r>
              <a:r>
                <a:rPr lang="en-US" altLang="zh-CN">
                  <a:latin typeface="Times New Roman" panose="02020603050405020304" pitchFamily="18" charset="0"/>
                </a:rPr>
                <a:t>),(</a:t>
              </a:r>
              <a:r>
                <a:rPr lang="en-US" altLang="zh-CN" i="1">
                  <a:latin typeface="Times New Roman" panose="02020603050405020304" pitchFamily="18" charset="0"/>
                </a:rPr>
                <a:t>b</a:t>
              </a:r>
              <a:r>
                <a:rPr lang="en-US" altLang="zh-CN">
                  <a:latin typeface="Times New Roman" panose="02020603050405020304" pitchFamily="18" charset="0"/>
                </a:rPr>
                <a:t>,</a:t>
              </a:r>
              <a:r>
                <a:rPr lang="en-US" altLang="zh-CN" i="1">
                  <a:latin typeface="Times New Roman" panose="02020603050405020304" pitchFamily="18" charset="0"/>
                </a:rPr>
                <a:t>g</a:t>
              </a:r>
              <a:r>
                <a:rPr lang="en-US" altLang="zh-CN">
                  <a:latin typeface="Times New Roman" panose="02020603050405020304" pitchFamily="18" charset="0"/>
                </a:rPr>
                <a:t>),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(</a:t>
              </a:r>
              <a:r>
                <a:rPr lang="en-US" altLang="zh-CN" i="1">
                  <a:latin typeface="Times New Roman" panose="02020603050405020304" pitchFamily="18" charset="0"/>
                </a:rPr>
                <a:t>c</a:t>
              </a:r>
              <a:r>
                <a:rPr lang="en-US" altLang="zh-CN">
                  <a:latin typeface="Times New Roman" panose="02020603050405020304" pitchFamily="18" charset="0"/>
                </a:rPr>
                <a:t>,</a:t>
              </a:r>
              <a:r>
                <a:rPr lang="en-US" altLang="zh-CN" i="1">
                  <a:latin typeface="Times New Roman" panose="02020603050405020304" pitchFamily="18" charset="0"/>
                </a:rPr>
                <a:t>h</a:t>
              </a:r>
              <a:r>
                <a:rPr lang="en-US" altLang="zh-CN">
                  <a:latin typeface="Times New Roman" panose="02020603050405020304" pitchFamily="18" charset="0"/>
                </a:rPr>
                <a:t>),(</a:t>
              </a:r>
              <a:r>
                <a:rPr lang="en-US" altLang="zh-CN" i="1">
                  <a:latin typeface="Times New Roman" panose="02020603050405020304" pitchFamily="18" charset="0"/>
                </a:rPr>
                <a:t>d</a:t>
              </a:r>
              <a:r>
                <a:rPr lang="en-US" altLang="zh-CN">
                  <a:latin typeface="Times New Roman" panose="02020603050405020304" pitchFamily="18" charset="0"/>
                </a:rPr>
                <a:t>,</a:t>
              </a:r>
              <a:r>
                <a:rPr lang="en-US" altLang="zh-CN" i="1">
                  <a:latin typeface="Times New Roman" panose="02020603050405020304" pitchFamily="18" charset="0"/>
                </a:rPr>
                <a:t>i</a:t>
              </a:r>
              <a:r>
                <a:rPr lang="en-US" altLang="zh-CN">
                  <a:latin typeface="Times New Roman" panose="02020603050405020304" pitchFamily="18" charset="0"/>
                </a:rPr>
                <a:t>),(</a:t>
              </a:r>
              <a:r>
                <a:rPr lang="en-US" altLang="zh-CN" i="1">
                  <a:latin typeface="Times New Roman" panose="02020603050405020304" pitchFamily="18" charset="0"/>
                </a:rPr>
                <a:t>e</a:t>
              </a:r>
              <a:r>
                <a:rPr lang="en-US" altLang="zh-CN">
                  <a:latin typeface="Times New Roman" panose="02020603050405020304" pitchFamily="18" charset="0"/>
                </a:rPr>
                <a:t>,</a:t>
              </a:r>
              <a:r>
                <a:rPr lang="en-US" altLang="zh-CN" i="1">
                  <a:latin typeface="Times New Roman" panose="02020603050405020304" pitchFamily="18" charset="0"/>
                </a:rPr>
                <a:t>j</a:t>
              </a:r>
              <a:r>
                <a:rPr lang="en-US" altLang="zh-CN">
                  <a:latin typeface="Times New Roman" panose="02020603050405020304" pitchFamily="18" charset="0"/>
                </a:rPr>
                <a:t>)</a:t>
              </a:r>
              <a:r>
                <a:rPr lang="en-US" altLang="zh-CN" b="0"/>
                <a:t> </a:t>
              </a:r>
            </a:p>
          </p:txBody>
        </p:sp>
        <p:pic>
          <p:nvPicPr>
            <p:cNvPr id="88075" name="Picture 3" descr="图1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758" r="30608" b="26585"/>
            <a:stretch>
              <a:fillRect/>
            </a:stretch>
          </p:blipFill>
          <p:spPr bwMode="auto">
            <a:xfrm>
              <a:off x="3491880" y="1988840"/>
              <a:ext cx="2232248" cy="2016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5867400" y="1989138"/>
            <a:ext cx="2305050" cy="3327400"/>
            <a:chOff x="5868144" y="1988840"/>
            <a:chExt cx="2304256" cy="3327352"/>
          </a:xfrm>
        </p:grpSpPr>
        <p:pic>
          <p:nvPicPr>
            <p:cNvPr id="88072" name="Picture 3" descr="图1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412" r="-1025" b="26585"/>
            <a:stretch>
              <a:fillRect/>
            </a:stretch>
          </p:blipFill>
          <p:spPr bwMode="auto">
            <a:xfrm>
              <a:off x="5868144" y="1988840"/>
              <a:ext cx="2160240" cy="2016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073" name="Rectangle 17"/>
            <p:cNvSpPr>
              <a:spLocks noChangeArrowheads="1"/>
            </p:cNvSpPr>
            <p:nvPr/>
          </p:nvSpPr>
          <p:spPr bwMode="auto">
            <a:xfrm>
              <a:off x="6012160" y="4005064"/>
              <a:ext cx="2160240" cy="1311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与</a:t>
              </a:r>
              <a:r>
                <a:rPr lang="en-US" altLang="zh-CN" i="1">
                  <a:latin typeface="Times New Roman" panose="02020603050405020304" pitchFamily="18" charset="0"/>
                </a:rPr>
                <a:t>K</a:t>
              </a:r>
              <a:r>
                <a:rPr lang="en-US" altLang="zh-CN" baseline="-25000">
                  <a:latin typeface="Times New Roman" panose="02020603050405020304" pitchFamily="18" charset="0"/>
                </a:rPr>
                <a:t>3,3</a:t>
              </a:r>
              <a:r>
                <a:rPr lang="zh-CN" altLang="en-US">
                  <a:latin typeface="Times New Roman" panose="02020603050405020304" pitchFamily="18" charset="0"/>
                </a:rPr>
                <a:t>同胚</a:t>
              </a:r>
              <a:endParaRPr lang="en-US" altLang="zh-CN"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收缩</a:t>
              </a:r>
              <a:r>
                <a:rPr lang="en-US" altLang="zh-CN">
                  <a:latin typeface="Times New Roman" panose="02020603050405020304" pitchFamily="18" charset="0"/>
                </a:rPr>
                <a:t>(</a:t>
              </a:r>
              <a:r>
                <a:rPr lang="en-US" altLang="zh-CN" i="1">
                  <a:latin typeface="Times New Roman" panose="02020603050405020304" pitchFamily="18" charset="0"/>
                </a:rPr>
                <a:t>b</a:t>
              </a:r>
              <a:r>
                <a:rPr lang="en-US" altLang="zh-CN">
                  <a:latin typeface="Times New Roman" panose="02020603050405020304" pitchFamily="18" charset="0"/>
                </a:rPr>
                <a:t>,</a:t>
              </a:r>
              <a:r>
                <a:rPr lang="en-US" altLang="zh-CN" i="1">
                  <a:latin typeface="Times New Roman" panose="02020603050405020304" pitchFamily="18" charset="0"/>
                </a:rPr>
                <a:t>g</a:t>
              </a:r>
              <a:r>
                <a:rPr lang="en-US" altLang="zh-CN">
                  <a:latin typeface="Times New Roman" panose="02020603050405020304" pitchFamily="18" charset="0"/>
                </a:rPr>
                <a:t>),(</a:t>
              </a:r>
              <a:r>
                <a:rPr lang="en-US" altLang="zh-CN" i="1">
                  <a:latin typeface="Times New Roman" panose="02020603050405020304" pitchFamily="18" charset="0"/>
                </a:rPr>
                <a:t>c</a:t>
              </a:r>
              <a:r>
                <a:rPr lang="en-US" altLang="zh-CN">
                  <a:latin typeface="Times New Roman" panose="02020603050405020304" pitchFamily="18" charset="0"/>
                </a:rPr>
                <a:t>,</a:t>
              </a:r>
              <a:r>
                <a:rPr lang="en-US" altLang="zh-CN" i="1">
                  <a:latin typeface="Times New Roman" panose="02020603050405020304" pitchFamily="18" charset="0"/>
                </a:rPr>
                <a:t>h</a:t>
              </a:r>
              <a:r>
                <a:rPr lang="en-US" altLang="zh-CN">
                  <a:latin typeface="Times New Roman" panose="02020603050405020304" pitchFamily="18" charset="0"/>
                </a:rPr>
                <a:t>),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(</a:t>
              </a:r>
              <a:r>
                <a:rPr lang="en-US" altLang="zh-CN" i="1">
                  <a:latin typeface="Times New Roman" panose="02020603050405020304" pitchFamily="18" charset="0"/>
                </a:rPr>
                <a:t>d</a:t>
              </a:r>
              <a:r>
                <a:rPr lang="en-US" altLang="zh-CN">
                  <a:latin typeface="Times New Roman" panose="02020603050405020304" pitchFamily="18" charset="0"/>
                </a:rPr>
                <a:t>,</a:t>
              </a:r>
              <a:r>
                <a:rPr lang="en-US" altLang="zh-CN" i="1">
                  <a:latin typeface="Times New Roman" panose="02020603050405020304" pitchFamily="18" charset="0"/>
                </a:rPr>
                <a:t>i</a:t>
              </a:r>
              <a:r>
                <a:rPr lang="en-US" altLang="zh-CN">
                  <a:latin typeface="Times New Roman" panose="02020603050405020304" pitchFamily="18" charset="0"/>
                </a:rPr>
                <a:t>),(</a:t>
              </a:r>
              <a:r>
                <a:rPr lang="en-US" altLang="zh-CN" i="1">
                  <a:latin typeface="Times New Roman" panose="02020603050405020304" pitchFamily="18" charset="0"/>
                </a:rPr>
                <a:t>e</a:t>
              </a:r>
              <a:r>
                <a:rPr lang="en-US" altLang="zh-CN">
                  <a:latin typeface="Times New Roman" panose="02020603050405020304" pitchFamily="18" charset="0"/>
                </a:rPr>
                <a:t>,</a:t>
              </a:r>
              <a:r>
                <a:rPr lang="en-US" altLang="zh-CN" i="1">
                  <a:latin typeface="Times New Roman" panose="02020603050405020304" pitchFamily="18" charset="0"/>
                </a:rPr>
                <a:t>j</a:t>
              </a:r>
              <a:r>
                <a:rPr lang="en-US" altLang="zh-CN">
                  <a:latin typeface="Times New Roman" panose="02020603050405020304" pitchFamily="18" charset="0"/>
                </a:rPr>
                <a:t>)</a:t>
              </a:r>
              <a:r>
                <a:rPr lang="en-US" altLang="zh-CN" b="0"/>
                <a:t> </a:t>
              </a: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9A001B-FA13-4A38-9E4B-F7F11BB0E2E2}" type="slidenum">
              <a:rPr lang="en-US" altLang="zh-CN" smtClean="0"/>
              <a:pPr>
                <a:defRPr/>
              </a:pPr>
              <a:t>51</a:t>
            </a:fld>
            <a:r>
              <a:rPr lang="en-US" altLang="zh-CN" smtClean="0"/>
              <a:t>/60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/>
              <a:t>点着色</a:t>
            </a:r>
          </a:p>
        </p:txBody>
      </p:sp>
      <p:sp>
        <p:nvSpPr>
          <p:cNvPr id="90116" name="Rectangle 12"/>
          <p:cNvSpPr>
            <a:spLocks noChangeArrowheads="1"/>
          </p:cNvSpPr>
          <p:nvPr/>
        </p:nvSpPr>
        <p:spPr bwMode="auto">
          <a:xfrm>
            <a:off x="395288" y="1196975"/>
            <a:ext cx="82804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13.11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设无向图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无环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的每个顶点涂一种颜色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使相邻的顶点涂不同的颜色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称为图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的一种</a:t>
            </a: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点着色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简称</a:t>
            </a: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着色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若能用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种颜色给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的顶点着色， 则称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可着色的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图的着色问题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要用尽可能少的颜色给图着色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117" name="Rectangle 12"/>
          <p:cNvSpPr>
            <a:spLocks noChangeArrowheads="1"/>
          </p:cNvSpPr>
          <p:nvPr/>
        </p:nvSpPr>
        <p:spPr bwMode="auto">
          <a:xfrm>
            <a:off x="395288" y="5272088"/>
            <a:ext cx="82819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偶圈用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种颜色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奇圈用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种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奇阶轮图用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种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偶阶轮图用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种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118" name="Rectangle 12"/>
          <p:cNvSpPr>
            <a:spLocks noChangeArrowheads="1"/>
          </p:cNvSpPr>
          <p:nvPr/>
        </p:nvSpPr>
        <p:spPr bwMode="auto">
          <a:xfrm>
            <a:off x="395288" y="5921375"/>
            <a:ext cx="82819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2-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可着色的当且仅当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是二部图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0119" name="组合 53"/>
          <p:cNvGrpSpPr>
            <a:grpSpLocks/>
          </p:cNvGrpSpPr>
          <p:nvPr/>
        </p:nvGrpSpPr>
        <p:grpSpPr bwMode="auto">
          <a:xfrm>
            <a:off x="395288" y="3141663"/>
            <a:ext cx="8497887" cy="2108200"/>
            <a:chOff x="395537" y="3140968"/>
            <a:chExt cx="8496943" cy="2109444"/>
          </a:xfrm>
        </p:grpSpPr>
        <p:grpSp>
          <p:nvGrpSpPr>
            <p:cNvPr id="90120" name="组合 52"/>
            <p:cNvGrpSpPr>
              <a:grpSpLocks/>
            </p:cNvGrpSpPr>
            <p:nvPr/>
          </p:nvGrpSpPr>
          <p:grpSpPr bwMode="auto">
            <a:xfrm>
              <a:off x="1115185" y="3140968"/>
              <a:ext cx="7777295" cy="2109444"/>
              <a:chOff x="1115185" y="3255388"/>
              <a:chExt cx="7777295" cy="2109444"/>
            </a:xfrm>
          </p:grpSpPr>
          <p:pic>
            <p:nvPicPr>
              <p:cNvPr id="90122" name="Picture 6" descr="17-1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447" r="23273" b="5408"/>
              <a:stretch>
                <a:fillRect/>
              </a:stretch>
            </p:blipFill>
            <p:spPr bwMode="auto">
              <a:xfrm>
                <a:off x="4859874" y="3636719"/>
                <a:ext cx="4032606" cy="15120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90123" name="组合 17"/>
              <p:cNvGrpSpPr>
                <a:grpSpLocks/>
              </p:cNvGrpSpPr>
              <p:nvPr/>
            </p:nvGrpSpPr>
            <p:grpSpPr bwMode="auto">
              <a:xfrm>
                <a:off x="1403179" y="3708724"/>
                <a:ext cx="1151975" cy="1152075"/>
                <a:chOff x="1979712" y="2204864"/>
                <a:chExt cx="1282320" cy="1264512"/>
              </a:xfrm>
            </p:grpSpPr>
            <p:sp>
              <p:nvSpPr>
                <p:cNvPr id="90157" name="Oval 5"/>
                <p:cNvSpPr>
                  <a:spLocks noChangeArrowheads="1"/>
                </p:cNvSpPr>
                <p:nvPr/>
              </p:nvSpPr>
              <p:spPr bwMode="auto">
                <a:xfrm>
                  <a:off x="1979712" y="2204864"/>
                  <a:ext cx="84614" cy="106083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b="0"/>
                </a:p>
              </p:txBody>
            </p:sp>
            <p:sp>
              <p:nvSpPr>
                <p:cNvPr id="90158" name="Oval 6"/>
                <p:cNvSpPr>
                  <a:spLocks noChangeArrowheads="1"/>
                </p:cNvSpPr>
                <p:nvPr/>
              </p:nvSpPr>
              <p:spPr bwMode="auto">
                <a:xfrm>
                  <a:off x="3166692" y="2213351"/>
                  <a:ext cx="84614" cy="106083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b="0"/>
                </a:p>
              </p:txBody>
            </p:sp>
            <p:cxnSp>
              <p:nvCxnSpPr>
                <p:cNvPr id="90159" name="AutoShape 7"/>
                <p:cNvCxnSpPr>
                  <a:cxnSpLocks noChangeShapeType="1"/>
                </p:cNvCxnSpPr>
                <p:nvPr/>
              </p:nvCxnSpPr>
              <p:spPr bwMode="auto">
                <a:xfrm>
                  <a:off x="2050025" y="2268514"/>
                  <a:ext cx="1113091" cy="1414"/>
                </a:xfrm>
                <a:prstGeom prst="straightConnector1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90160" name="Oval 8"/>
                <p:cNvSpPr>
                  <a:spLocks noChangeArrowheads="1"/>
                </p:cNvSpPr>
                <p:nvPr/>
              </p:nvSpPr>
              <p:spPr bwMode="auto">
                <a:xfrm>
                  <a:off x="1990438" y="3363293"/>
                  <a:ext cx="84614" cy="106083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b="0"/>
                </a:p>
              </p:txBody>
            </p:sp>
            <p:sp>
              <p:nvSpPr>
                <p:cNvPr id="90161" name="Oval 10"/>
                <p:cNvSpPr>
                  <a:spLocks noChangeArrowheads="1"/>
                </p:cNvSpPr>
                <p:nvPr/>
              </p:nvSpPr>
              <p:spPr bwMode="auto">
                <a:xfrm>
                  <a:off x="3177418" y="3350563"/>
                  <a:ext cx="84614" cy="106083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b="0"/>
                </a:p>
              </p:txBody>
            </p:sp>
            <p:cxnSp>
              <p:nvCxnSpPr>
                <p:cNvPr id="90162" name="AutoShape 11"/>
                <p:cNvCxnSpPr>
                  <a:cxnSpLocks noChangeShapeType="1"/>
                </p:cNvCxnSpPr>
                <p:nvPr/>
              </p:nvCxnSpPr>
              <p:spPr bwMode="auto">
                <a:xfrm>
                  <a:off x="3202444" y="2306704"/>
                  <a:ext cx="3575" cy="1026886"/>
                </a:xfrm>
                <a:prstGeom prst="straightConnector1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0163" name="AutoShape 21"/>
                <p:cNvCxnSpPr>
                  <a:cxnSpLocks noChangeShapeType="1"/>
                </p:cNvCxnSpPr>
                <p:nvPr/>
              </p:nvCxnSpPr>
              <p:spPr bwMode="auto">
                <a:xfrm>
                  <a:off x="2089353" y="3409969"/>
                  <a:ext cx="1113091" cy="1414"/>
                </a:xfrm>
                <a:prstGeom prst="straightConnector1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0164" name="AutoShape 22"/>
                <p:cNvCxnSpPr>
                  <a:cxnSpLocks noChangeShapeType="1"/>
                </p:cNvCxnSpPr>
                <p:nvPr/>
              </p:nvCxnSpPr>
              <p:spPr bwMode="auto">
                <a:xfrm>
                  <a:off x="2019040" y="2315191"/>
                  <a:ext cx="3575" cy="1048102"/>
                </a:xfrm>
                <a:prstGeom prst="straightConnector1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90124" name="组合 26"/>
              <p:cNvGrpSpPr>
                <a:grpSpLocks/>
              </p:cNvGrpSpPr>
              <p:nvPr/>
            </p:nvGrpSpPr>
            <p:grpSpPr bwMode="auto">
              <a:xfrm>
                <a:off x="3059662" y="3664107"/>
                <a:ext cx="1466237" cy="1268697"/>
                <a:chOff x="4689744" y="2209107"/>
                <a:chExt cx="1271594" cy="1268755"/>
              </a:xfrm>
            </p:grpSpPr>
            <p:sp>
              <p:nvSpPr>
                <p:cNvPr id="90147" name="Oval 26"/>
                <p:cNvSpPr>
                  <a:spLocks noChangeArrowheads="1"/>
                </p:cNvSpPr>
                <p:nvPr/>
              </p:nvSpPr>
              <p:spPr bwMode="auto">
                <a:xfrm>
                  <a:off x="4689744" y="2646170"/>
                  <a:ext cx="84614" cy="106083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b="0"/>
                </a:p>
              </p:txBody>
            </p:sp>
            <p:sp>
              <p:nvSpPr>
                <p:cNvPr id="90148" name="Oval 27"/>
                <p:cNvSpPr>
                  <a:spLocks noChangeArrowheads="1"/>
                </p:cNvSpPr>
                <p:nvPr/>
              </p:nvSpPr>
              <p:spPr bwMode="auto">
                <a:xfrm>
                  <a:off x="5876724" y="2654657"/>
                  <a:ext cx="84614" cy="106083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b="0"/>
                </a:p>
              </p:txBody>
            </p:sp>
            <p:cxnSp>
              <p:nvCxnSpPr>
                <p:cNvPr id="90149" name="AutoShape 28"/>
                <p:cNvCxnSpPr>
                  <a:cxnSpLocks noChangeShapeType="1"/>
                </p:cNvCxnSpPr>
                <p:nvPr/>
              </p:nvCxnSpPr>
              <p:spPr bwMode="auto">
                <a:xfrm>
                  <a:off x="5367848" y="2306704"/>
                  <a:ext cx="512451" cy="356440"/>
                </a:xfrm>
                <a:prstGeom prst="straightConnector1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90150" name="Oval 29"/>
                <p:cNvSpPr>
                  <a:spLocks noChangeArrowheads="1"/>
                </p:cNvSpPr>
                <p:nvPr/>
              </p:nvSpPr>
              <p:spPr bwMode="auto">
                <a:xfrm>
                  <a:off x="4936436" y="3371779"/>
                  <a:ext cx="84614" cy="106083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b="0"/>
                </a:p>
              </p:txBody>
            </p:sp>
            <p:sp>
              <p:nvSpPr>
                <p:cNvPr id="90151" name="Oval 31"/>
                <p:cNvSpPr>
                  <a:spLocks noChangeArrowheads="1"/>
                </p:cNvSpPr>
                <p:nvPr/>
              </p:nvSpPr>
              <p:spPr bwMode="auto">
                <a:xfrm>
                  <a:off x="5630032" y="3359049"/>
                  <a:ext cx="84614" cy="106083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b="0"/>
                </a:p>
              </p:txBody>
            </p:sp>
            <p:cxnSp>
              <p:nvCxnSpPr>
                <p:cNvPr id="90152" name="AutoShape 32"/>
                <p:cNvCxnSpPr>
                  <a:cxnSpLocks noChangeShapeType="1"/>
                </p:cNvCxnSpPr>
                <p:nvPr/>
              </p:nvCxnSpPr>
              <p:spPr bwMode="auto">
                <a:xfrm flipH="1">
                  <a:off x="5706304" y="2743767"/>
                  <a:ext cx="183529" cy="619526"/>
                </a:xfrm>
                <a:prstGeom prst="straightConnector1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0153" name="AutoShape 42"/>
                <p:cNvCxnSpPr>
                  <a:cxnSpLocks noChangeShapeType="1"/>
                </p:cNvCxnSpPr>
                <p:nvPr/>
              </p:nvCxnSpPr>
              <p:spPr bwMode="auto">
                <a:xfrm>
                  <a:off x="5013899" y="3418456"/>
                  <a:ext cx="610174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0154" name="AutoShape 43"/>
                <p:cNvCxnSpPr>
                  <a:cxnSpLocks noChangeShapeType="1"/>
                </p:cNvCxnSpPr>
                <p:nvPr/>
              </p:nvCxnSpPr>
              <p:spPr bwMode="auto">
                <a:xfrm>
                  <a:off x="4746948" y="2743767"/>
                  <a:ext cx="189488" cy="640743"/>
                </a:xfrm>
                <a:prstGeom prst="straightConnector1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90155" name="Oval 46"/>
                <p:cNvSpPr>
                  <a:spLocks noChangeArrowheads="1"/>
                </p:cNvSpPr>
                <p:nvPr/>
              </p:nvSpPr>
              <p:spPr bwMode="auto">
                <a:xfrm>
                  <a:off x="5297535" y="2209107"/>
                  <a:ext cx="84614" cy="106083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b="0"/>
                </a:p>
              </p:txBody>
            </p:sp>
            <p:cxnSp>
              <p:nvCxnSpPr>
                <p:cNvPr id="90156" name="AutoShape 48"/>
                <p:cNvCxnSpPr>
                  <a:cxnSpLocks noChangeShapeType="1"/>
                </p:cNvCxnSpPr>
                <p:nvPr/>
              </p:nvCxnSpPr>
              <p:spPr bwMode="auto">
                <a:xfrm flipH="1">
                  <a:off x="4746948" y="2293974"/>
                  <a:ext cx="560121" cy="369170"/>
                </a:xfrm>
                <a:prstGeom prst="straightConnector1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90125" name="Rectangle 12"/>
              <p:cNvSpPr>
                <a:spLocks noChangeArrowheads="1"/>
              </p:cNvSpPr>
              <p:nvPr/>
            </p:nvSpPr>
            <p:spPr bwMode="auto">
              <a:xfrm>
                <a:off x="1115185" y="3348700"/>
                <a:ext cx="351609" cy="4616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126" name="Rectangle 12"/>
              <p:cNvSpPr>
                <a:spLocks noChangeArrowheads="1"/>
              </p:cNvSpPr>
              <p:nvPr/>
            </p:nvSpPr>
            <p:spPr bwMode="auto">
              <a:xfrm>
                <a:off x="2419539" y="3348700"/>
                <a:ext cx="351609" cy="4616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127" name="Rectangle 12"/>
              <p:cNvSpPr>
                <a:spLocks noChangeArrowheads="1"/>
              </p:cNvSpPr>
              <p:nvPr/>
            </p:nvSpPr>
            <p:spPr bwMode="auto">
              <a:xfrm>
                <a:off x="2419539" y="4759179"/>
                <a:ext cx="351609" cy="4616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128" name="Rectangle 12"/>
              <p:cNvSpPr>
                <a:spLocks noChangeArrowheads="1"/>
              </p:cNvSpPr>
              <p:nvPr/>
            </p:nvSpPr>
            <p:spPr bwMode="auto">
              <a:xfrm>
                <a:off x="1115185" y="4716790"/>
                <a:ext cx="351609" cy="4616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129" name="Rectangle 12"/>
              <p:cNvSpPr>
                <a:spLocks noChangeArrowheads="1"/>
              </p:cNvSpPr>
              <p:nvPr/>
            </p:nvSpPr>
            <p:spPr bwMode="auto">
              <a:xfrm>
                <a:off x="3635649" y="3276696"/>
                <a:ext cx="351609" cy="4616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130" name="Rectangle 12"/>
              <p:cNvSpPr>
                <a:spLocks noChangeArrowheads="1"/>
              </p:cNvSpPr>
              <p:nvPr/>
            </p:nvSpPr>
            <p:spPr bwMode="auto">
              <a:xfrm>
                <a:off x="4292018" y="3708724"/>
                <a:ext cx="351609" cy="4616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131" name="Rectangle 12"/>
              <p:cNvSpPr>
                <a:spLocks noChangeArrowheads="1"/>
              </p:cNvSpPr>
              <p:nvPr/>
            </p:nvSpPr>
            <p:spPr bwMode="auto">
              <a:xfrm>
                <a:off x="3932277" y="4860799"/>
                <a:ext cx="351609" cy="4616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132" name="Rectangle 12"/>
              <p:cNvSpPr>
                <a:spLocks noChangeArrowheads="1"/>
              </p:cNvSpPr>
              <p:nvPr/>
            </p:nvSpPr>
            <p:spPr bwMode="auto">
              <a:xfrm>
                <a:off x="2987915" y="4860799"/>
                <a:ext cx="351609" cy="4616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133" name="Rectangle 12"/>
              <p:cNvSpPr>
                <a:spLocks noChangeArrowheads="1"/>
              </p:cNvSpPr>
              <p:nvPr/>
            </p:nvSpPr>
            <p:spPr bwMode="auto">
              <a:xfrm>
                <a:off x="2924048" y="3751113"/>
                <a:ext cx="351609" cy="4616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134" name="Rectangle 12"/>
              <p:cNvSpPr>
                <a:spLocks noChangeArrowheads="1"/>
              </p:cNvSpPr>
              <p:nvPr/>
            </p:nvSpPr>
            <p:spPr bwMode="auto">
              <a:xfrm>
                <a:off x="6164607" y="3399404"/>
                <a:ext cx="351609" cy="4616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135" name="Rectangle 12"/>
              <p:cNvSpPr>
                <a:spLocks noChangeArrowheads="1"/>
              </p:cNvSpPr>
              <p:nvPr/>
            </p:nvSpPr>
            <p:spPr bwMode="auto">
              <a:xfrm>
                <a:off x="5876235" y="3967127"/>
                <a:ext cx="351609" cy="4616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136" name="Rectangle 12"/>
              <p:cNvSpPr>
                <a:spLocks noChangeArrowheads="1"/>
              </p:cNvSpPr>
              <p:nvPr/>
            </p:nvSpPr>
            <p:spPr bwMode="auto">
              <a:xfrm>
                <a:off x="6236227" y="4903188"/>
                <a:ext cx="351609" cy="4616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137" name="Rectangle 12"/>
              <p:cNvSpPr>
                <a:spLocks noChangeArrowheads="1"/>
              </p:cNvSpPr>
              <p:nvPr/>
            </p:nvSpPr>
            <p:spPr bwMode="auto">
              <a:xfrm>
                <a:off x="5084252" y="3348700"/>
                <a:ext cx="351609" cy="4616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138" name="Rectangle 12"/>
              <p:cNvSpPr>
                <a:spLocks noChangeArrowheads="1"/>
              </p:cNvSpPr>
              <p:nvPr/>
            </p:nvSpPr>
            <p:spPr bwMode="auto">
              <a:xfrm>
                <a:off x="6524220" y="3924738"/>
                <a:ext cx="351609" cy="4616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139" name="Rectangle 12"/>
              <p:cNvSpPr>
                <a:spLocks noChangeArrowheads="1"/>
              </p:cNvSpPr>
              <p:nvPr/>
            </p:nvSpPr>
            <p:spPr bwMode="auto">
              <a:xfrm>
                <a:off x="4715877" y="4183141"/>
                <a:ext cx="351609" cy="4616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140" name="Rectangle 12"/>
              <p:cNvSpPr>
                <a:spLocks noChangeArrowheads="1"/>
              </p:cNvSpPr>
              <p:nvPr/>
            </p:nvSpPr>
            <p:spPr bwMode="auto">
              <a:xfrm>
                <a:off x="5156251" y="4869183"/>
                <a:ext cx="351609" cy="4616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141" name="Rectangle 12"/>
              <p:cNvSpPr>
                <a:spLocks noChangeArrowheads="1"/>
              </p:cNvSpPr>
              <p:nvPr/>
            </p:nvSpPr>
            <p:spPr bwMode="auto">
              <a:xfrm>
                <a:off x="7964426" y="3924738"/>
                <a:ext cx="351609" cy="4616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142" name="Rectangle 12"/>
              <p:cNvSpPr>
                <a:spLocks noChangeArrowheads="1"/>
              </p:cNvSpPr>
              <p:nvPr/>
            </p:nvSpPr>
            <p:spPr bwMode="auto">
              <a:xfrm>
                <a:off x="7820791" y="3255388"/>
                <a:ext cx="351609" cy="4616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143" name="Rectangle 12"/>
              <p:cNvSpPr>
                <a:spLocks noChangeArrowheads="1"/>
              </p:cNvSpPr>
              <p:nvPr/>
            </p:nvSpPr>
            <p:spPr bwMode="auto">
              <a:xfrm>
                <a:off x="8459840" y="3708724"/>
                <a:ext cx="351609" cy="4616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144" name="Rectangle 12"/>
              <p:cNvSpPr>
                <a:spLocks noChangeArrowheads="1"/>
              </p:cNvSpPr>
              <p:nvPr/>
            </p:nvSpPr>
            <p:spPr bwMode="auto">
              <a:xfrm>
                <a:off x="8468482" y="4860799"/>
                <a:ext cx="351609" cy="4616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145" name="Rectangle 12"/>
              <p:cNvSpPr>
                <a:spLocks noChangeArrowheads="1"/>
              </p:cNvSpPr>
              <p:nvPr/>
            </p:nvSpPr>
            <p:spPr bwMode="auto">
              <a:xfrm>
                <a:off x="7028703" y="3751113"/>
                <a:ext cx="351609" cy="4616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146" name="Rectangle 12"/>
              <p:cNvSpPr>
                <a:spLocks noChangeArrowheads="1"/>
              </p:cNvSpPr>
              <p:nvPr/>
            </p:nvSpPr>
            <p:spPr bwMode="auto">
              <a:xfrm>
                <a:off x="7244727" y="4869160"/>
                <a:ext cx="351609" cy="4616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0121" name="Rectangle 12"/>
            <p:cNvSpPr>
              <a:spLocks noChangeArrowheads="1"/>
            </p:cNvSpPr>
            <p:nvPr/>
          </p:nvSpPr>
          <p:spPr bwMode="auto">
            <a:xfrm>
              <a:off x="395537" y="3212976"/>
              <a:ext cx="93610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例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9A001B-FA13-4A38-9E4B-F7F11BB0E2E2}" type="slidenum">
              <a:rPr lang="en-US" altLang="zh-CN" smtClean="0"/>
              <a:pPr>
                <a:defRPr/>
              </a:pPr>
              <a:t>52</a:t>
            </a:fld>
            <a:r>
              <a:rPr lang="en-US" altLang="zh-CN" smtClean="0"/>
              <a:t>/60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/>
              <a:t>应用</a:t>
            </a:r>
          </a:p>
        </p:txBody>
      </p:sp>
      <p:sp>
        <p:nvSpPr>
          <p:cNvPr id="92164" name="Rectangle 12"/>
          <p:cNvSpPr>
            <a:spLocks noChangeArrowheads="1"/>
          </p:cNvSpPr>
          <p:nvPr/>
        </p:nvSpPr>
        <p:spPr bwMode="auto">
          <a:xfrm>
            <a:off x="395288" y="1125538"/>
            <a:ext cx="8280400" cy="455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ts val="3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项工作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每项工作需要一天的时间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有些工作不能同时进行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问至少需要几天才能完成所有的工作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顶点表示工作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两点之间有一条边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这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两项工作不能同时进行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工作的时间安排对应于这个图的点着色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着同一种颜色的顶点对应的工作可安排在同一天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所需的最少天数是所需要的最少颜色数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3000"/>
              </a:lnSpc>
              <a:spcBef>
                <a:spcPts val="1800"/>
              </a:spcBef>
              <a:buClrTx/>
              <a:buFontTx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寄存器分配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计算机有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个寄存器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要给每一个变量分配一个寄存器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如果两个变量要在同一时刻使用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则不能把它们分配给同一个寄存器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每一个变量是一个顶点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如果两个变量要在同一时刻使用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则用一条边连接这两个变量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这个图的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着色对应给变量分配寄存器的一种安全方式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给着同一种颜色的变量分配同一个寄存器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9A001B-FA13-4A38-9E4B-F7F11BB0E2E2}" type="slidenum">
              <a:rPr lang="en-US" altLang="zh-CN" smtClean="0"/>
              <a:pPr>
                <a:defRPr/>
              </a:pPr>
              <a:t>53</a:t>
            </a:fld>
            <a:r>
              <a:rPr lang="en-US" altLang="zh-CN" smtClean="0"/>
              <a:t>/60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/>
              <a:t>应用</a:t>
            </a:r>
          </a:p>
        </p:txBody>
      </p:sp>
      <p:sp>
        <p:nvSpPr>
          <p:cNvPr id="94212" name="Rectangle 12"/>
          <p:cNvSpPr>
            <a:spLocks noChangeArrowheads="1"/>
          </p:cNvSpPr>
          <p:nvPr/>
        </p:nvSpPr>
        <p:spPr bwMode="auto">
          <a:xfrm>
            <a:off x="395288" y="1125538"/>
            <a:ext cx="8280400" cy="210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ts val="32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无线交换设备的波长分配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台设备和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个发射波长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要给每一台设备分配一个波长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如果两台设备靠得太近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则不能给它们分配相同的波长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以设备为顶点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如果两台设备靠得太近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则用一条边连接它们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这个图的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着色给出一个波长分配方案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给着同一种颜色的设备分配同一个波长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b="0"/>
              <a:t>  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9A001B-FA13-4A38-9E4B-F7F11BB0E2E2}" type="slidenum">
              <a:rPr lang="en-US" altLang="zh-CN" smtClean="0"/>
              <a:pPr>
                <a:defRPr/>
              </a:pPr>
              <a:t>54</a:t>
            </a:fld>
            <a:r>
              <a:rPr lang="en-US" altLang="zh-CN" smtClean="0"/>
              <a:t>/60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/>
              <a:t>地图着色与对偶图</a:t>
            </a:r>
          </a:p>
        </p:txBody>
      </p:sp>
      <p:sp>
        <p:nvSpPr>
          <p:cNvPr id="96260" name="Rectangle 12"/>
          <p:cNvSpPr>
            <a:spLocks noChangeArrowheads="1"/>
          </p:cNvSpPr>
          <p:nvPr/>
        </p:nvSpPr>
        <p:spPr bwMode="auto">
          <a:xfrm>
            <a:off x="395288" y="1196975"/>
            <a:ext cx="82804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地图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连通无桥平面图的平面嵌入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每一个面是一个国家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区等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若两个国家有公共的边界，则称这两个国家是相邻的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对地图的每个国家涂上一种颜色，使相邻的国家涂不同的颜色，称为对地图的面着色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简称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地图着色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地图着色问题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用尽可能少的颜色给地图着色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13.12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是一个平面嵌入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构造图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的每一个面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中放置一个顶点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的一条边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的面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的公共边界上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则作边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*=(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*,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相交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且不与其他任何边相交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中的桥且在面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的边界上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则作以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为端点的环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*=(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*,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*).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对偶图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b="0" dirty="0"/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9A001B-FA13-4A38-9E4B-F7F11BB0E2E2}" type="slidenum">
              <a:rPr lang="en-US" altLang="zh-CN" smtClean="0"/>
              <a:pPr>
                <a:defRPr/>
              </a:pPr>
              <a:t>55</a:t>
            </a:fld>
            <a:r>
              <a:rPr lang="en-US" altLang="zh-CN" smtClean="0"/>
              <a:t>/60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/>
              <a:t>实例</a:t>
            </a:r>
          </a:p>
        </p:txBody>
      </p:sp>
      <p:sp>
        <p:nvSpPr>
          <p:cNvPr id="98308" name="Rectangle 12"/>
          <p:cNvSpPr>
            <a:spLocks noChangeArrowheads="1"/>
          </p:cNvSpPr>
          <p:nvPr/>
        </p:nvSpPr>
        <p:spPr bwMode="auto">
          <a:xfrm>
            <a:off x="395288" y="1196975"/>
            <a:ext cx="82804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/>
              <a:t>实线和空心点是平面嵌入</a:t>
            </a:r>
            <a:r>
              <a:rPr lang="en-US" altLang="zh-CN"/>
              <a:t>, </a:t>
            </a:r>
            <a:r>
              <a:rPr lang="zh-CN" altLang="en-US"/>
              <a:t>虚线和实心点是对偶图</a:t>
            </a:r>
            <a:r>
              <a:rPr lang="en-US" altLang="zh-CN"/>
              <a:t>.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/>
              <a:t>注意</a:t>
            </a:r>
            <a:r>
              <a:rPr lang="en-US" altLang="zh-CN"/>
              <a:t>: </a:t>
            </a:r>
            <a:r>
              <a:rPr lang="zh-CN" altLang="en-US"/>
              <a:t>这两个平面嵌入是同一个平面图的平面嵌入</a:t>
            </a:r>
            <a:r>
              <a:rPr lang="en-US" altLang="zh-CN"/>
              <a:t>.</a:t>
            </a:r>
          </a:p>
        </p:txBody>
      </p:sp>
      <p:pic>
        <p:nvPicPr>
          <p:cNvPr id="98309" name="Picture 9" descr="17-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966"/>
          <a:stretch>
            <a:fillRect/>
          </a:stretch>
        </p:blipFill>
        <p:spPr bwMode="auto">
          <a:xfrm>
            <a:off x="1433513" y="2349500"/>
            <a:ext cx="306705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310" name="Picture 11" descr="17-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08"/>
          <a:stretch>
            <a:fillRect/>
          </a:stretch>
        </p:blipFill>
        <p:spPr bwMode="auto">
          <a:xfrm>
            <a:off x="4643438" y="2482850"/>
            <a:ext cx="2881312" cy="303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9A001B-FA13-4A38-9E4B-F7F11BB0E2E2}" type="slidenum">
              <a:rPr lang="en-US" altLang="zh-CN" smtClean="0"/>
              <a:pPr>
                <a:defRPr/>
              </a:pPr>
              <a:t>56</a:t>
            </a:fld>
            <a:r>
              <a:rPr lang="en-US" altLang="zh-CN" smtClean="0"/>
              <a:t>/60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/>
              <a:t>四色定理</a:t>
            </a:r>
          </a:p>
        </p:txBody>
      </p:sp>
      <p:sp>
        <p:nvSpPr>
          <p:cNvPr id="100356" name="Rectangle 12"/>
          <p:cNvSpPr>
            <a:spLocks noChangeArrowheads="1"/>
          </p:cNvSpPr>
          <p:nvPr/>
        </p:nvSpPr>
        <p:spPr bwMode="auto">
          <a:xfrm>
            <a:off x="395288" y="1235075"/>
            <a:ext cx="8280400" cy="171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四色猜想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(19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世纪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年代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德摩根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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五色定理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(1890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年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希伍德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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四色定理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(1976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年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阿佩尔与黑肯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13.17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任何平面图都是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4-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可着色的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9A001B-FA13-4A38-9E4B-F7F11BB0E2E2}" type="slidenum">
              <a:rPr lang="en-US" altLang="zh-CN" smtClean="0"/>
              <a:pPr>
                <a:defRPr/>
              </a:pPr>
              <a:t>57</a:t>
            </a:fld>
            <a:r>
              <a:rPr lang="en-US" altLang="zh-CN" smtClean="0"/>
              <a:t>/60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>
                <a:solidFill>
                  <a:schemeClr val="tx1"/>
                </a:solidFill>
                <a:latin typeface="华文中宋" panose="02010600040101010101" pitchFamily="2" charset="-122"/>
              </a:rPr>
              <a:t>第十三章 习题课</a:t>
            </a:r>
            <a:r>
              <a:rPr lang="zh-CN" altLang="en-US" smtClean="0"/>
              <a:t> </a:t>
            </a:r>
          </a:p>
        </p:txBody>
      </p:sp>
      <p:sp>
        <p:nvSpPr>
          <p:cNvPr id="55300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29600" cy="547211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主要内容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dirty="0" smtClean="0"/>
              <a:t>欧拉通路与欧拉回路</a:t>
            </a:r>
            <a:r>
              <a:rPr lang="en-US" altLang="zh-CN" dirty="0" smtClean="0"/>
              <a:t>, </a:t>
            </a:r>
            <a:r>
              <a:rPr lang="zh-CN" altLang="en-US" dirty="0" smtClean="0"/>
              <a:t>欧拉图与半欧拉图及判别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dirty="0" smtClean="0"/>
              <a:t>哈密顿通路与哈密顿回路</a:t>
            </a:r>
            <a:r>
              <a:rPr lang="en-US" altLang="zh-CN" dirty="0" smtClean="0"/>
              <a:t>, </a:t>
            </a:r>
            <a:r>
              <a:rPr lang="zh-CN" altLang="en-US" dirty="0" smtClean="0"/>
              <a:t>哈密顿图与半哈密顿图及判别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dirty="0" smtClean="0"/>
              <a:t>货郎问题</a:t>
            </a:r>
            <a:endParaRPr lang="en-US" altLang="zh-CN" dirty="0" smtClean="0"/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dirty="0" smtClean="0"/>
              <a:t>二部图及其判别</a:t>
            </a:r>
            <a:endParaRPr lang="en-US" altLang="zh-CN" dirty="0" smtClean="0"/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dirty="0" smtClean="0"/>
              <a:t>二部图匹配及相关概念</a:t>
            </a:r>
            <a:endParaRPr lang="en-US" altLang="zh-CN" dirty="0" smtClean="0"/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dirty="0" smtClean="0"/>
              <a:t>二部图最大匹配的充要条件</a:t>
            </a:r>
            <a:r>
              <a:rPr lang="en-US" altLang="zh-CN" dirty="0" smtClean="0"/>
              <a:t>, </a:t>
            </a:r>
            <a:r>
              <a:rPr lang="zh-CN" altLang="en-US" dirty="0" smtClean="0"/>
              <a:t>存在完备匹配的条件</a:t>
            </a:r>
            <a:endParaRPr lang="en-US" altLang="zh-CN" dirty="0" smtClean="0"/>
          </a:p>
          <a:p>
            <a:pPr marL="457200" indent="-457200" eaLnBrk="1" hangingPunct="1"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dirty="0" smtClean="0"/>
              <a:t>平面图及其性质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欧拉公式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dirty="0" smtClean="0"/>
              <a:t>平面图的判别</a:t>
            </a:r>
          </a:p>
          <a:p>
            <a:pPr marL="457200" indent="-457200" eaLnBrk="1" hangingPunct="1"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dirty="0" smtClean="0"/>
              <a:t>着色问题</a:t>
            </a:r>
            <a:endParaRPr lang="en-US" altLang="zh-CN" dirty="0" smtClean="0"/>
          </a:p>
          <a:p>
            <a:pPr marL="457200" indent="-457200" eaLnBrk="1" hangingPunct="1"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dirty="0" smtClean="0"/>
              <a:t>地图着色与平面图的对偶图</a:t>
            </a:r>
            <a:endParaRPr lang="en-US" altLang="zh-CN" dirty="0" smtClean="0"/>
          </a:p>
          <a:p>
            <a:pPr marL="457200" indent="-457200" eaLnBrk="1" hangingPunct="1"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dirty="0" smtClean="0"/>
              <a:t>四色定理</a:t>
            </a:r>
            <a:endParaRPr lang="en-US" altLang="zh-CN" dirty="0" smtClean="0"/>
          </a:p>
          <a:p>
            <a:pPr marL="457200" indent="-457200" eaLnBrk="1" hangingPunct="1"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dirty="0" smtClean="0"/>
              <a:t>应用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9A001B-FA13-4A38-9E4B-F7F11BB0E2E2}" type="slidenum">
              <a:rPr lang="en-US" altLang="zh-CN" smtClean="0"/>
              <a:pPr>
                <a:defRPr/>
              </a:pPr>
              <a:t>58</a:t>
            </a:fld>
            <a:r>
              <a:rPr lang="en-US" altLang="zh-CN" smtClean="0"/>
              <a:t>/60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>
                <a:solidFill>
                  <a:schemeClr val="tx1"/>
                </a:solidFill>
                <a:latin typeface="华文中宋" panose="02010600040101010101" pitchFamily="2" charset="-122"/>
              </a:rPr>
              <a:t>基本要求</a:t>
            </a:r>
            <a:endParaRPr lang="zh-CN" altLang="en-US" smtClean="0"/>
          </a:p>
        </p:txBody>
      </p:sp>
      <p:sp>
        <p:nvSpPr>
          <p:cNvPr id="104452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040313"/>
          </a:xfrm>
        </p:spPr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zh-CN" altLang="en-US" smtClean="0"/>
              <a:t>基本要求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mtClean="0"/>
              <a:t>深刻理解欧拉图</a:t>
            </a:r>
            <a:r>
              <a:rPr lang="en-US" altLang="zh-CN" smtClean="0"/>
              <a:t>, </a:t>
            </a:r>
            <a:r>
              <a:rPr lang="zh-CN" altLang="en-US" smtClean="0"/>
              <a:t>半欧拉图</a:t>
            </a:r>
            <a:r>
              <a:rPr lang="en-US" altLang="zh-CN" smtClean="0"/>
              <a:t>, </a:t>
            </a:r>
            <a:r>
              <a:rPr lang="zh-CN" altLang="en-US" smtClean="0"/>
              <a:t>哈密顿图</a:t>
            </a:r>
            <a:r>
              <a:rPr lang="en-US" altLang="zh-CN" smtClean="0"/>
              <a:t>, </a:t>
            </a:r>
            <a:r>
              <a:rPr lang="zh-CN" altLang="en-US" smtClean="0"/>
              <a:t>半哈密顿图的定义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mtClean="0"/>
              <a:t>掌握欧拉图</a:t>
            </a:r>
            <a:r>
              <a:rPr lang="en-US" altLang="zh-CN" smtClean="0"/>
              <a:t>, </a:t>
            </a:r>
            <a:r>
              <a:rPr lang="zh-CN" altLang="en-US" smtClean="0"/>
              <a:t>半欧拉图的判别</a:t>
            </a:r>
            <a:endParaRPr lang="en-US" altLang="zh-CN" smtClean="0"/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mtClean="0"/>
              <a:t>会用哈密顿图与半哈密顿图的必要条件和充分条件</a:t>
            </a:r>
            <a:endParaRPr lang="en-US" altLang="zh-CN" smtClean="0"/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mtClean="0"/>
              <a:t>会一笔画出欧拉回路</a:t>
            </a:r>
            <a:endParaRPr lang="en-US" altLang="zh-CN" smtClean="0"/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mtClean="0"/>
              <a:t>了解货郎问题</a:t>
            </a:r>
            <a:endParaRPr lang="en-US" altLang="zh-CN" smtClean="0"/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mtClean="0"/>
              <a:t>深刻理解二部图的定义</a:t>
            </a:r>
            <a:r>
              <a:rPr lang="en-US" altLang="zh-CN" smtClean="0"/>
              <a:t>, </a:t>
            </a:r>
            <a:r>
              <a:rPr lang="zh-CN" altLang="en-US" smtClean="0"/>
              <a:t>掌握二部图的判别</a:t>
            </a:r>
            <a:endParaRPr lang="en-US" altLang="zh-CN" smtClean="0"/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mtClean="0"/>
              <a:t>深刻理解二部图匹配及相关概念</a:t>
            </a:r>
            <a:endParaRPr lang="en-US" altLang="zh-CN" smtClean="0"/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mtClean="0"/>
              <a:t>了解二部图最大匹配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的充要条件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会用存在完备匹配的条件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(Hall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定理与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条件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9A001B-FA13-4A38-9E4B-F7F11BB0E2E2}" type="slidenum">
              <a:rPr lang="en-US" altLang="zh-CN" smtClean="0"/>
              <a:pPr>
                <a:defRPr/>
              </a:pPr>
              <a:t>59</a:t>
            </a:fld>
            <a:r>
              <a:rPr lang="en-US" altLang="zh-CN" smtClean="0"/>
              <a:t>/60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>
                <a:latin typeface="Times New Roman" panose="02020603050405020304" pitchFamily="18" charset="0"/>
              </a:rPr>
              <a:t>欧拉图的判别法</a:t>
            </a:r>
          </a:p>
        </p:txBody>
      </p:sp>
      <p:sp>
        <p:nvSpPr>
          <p:cNvPr id="1229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23850" y="1052513"/>
            <a:ext cx="8229600" cy="424815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dirty="0" smtClean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(1)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无向图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是欧拉图当且仅当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是连通的且没有奇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度顶点．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9A001B-FA13-4A38-9E4B-F7F11BB0E2E2}" type="slidenum">
              <a:rPr lang="en-US" altLang="zh-CN" smtClean="0"/>
              <a:pPr>
                <a:defRPr/>
              </a:pPr>
              <a:t>6</a:t>
            </a:fld>
            <a:r>
              <a:rPr lang="en-US" altLang="zh-CN" smtClean="0"/>
              <a:t>/60</a:t>
            </a:r>
            <a:endParaRPr lang="en-US" altLang="zh-CN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4079758"/>
              </p:ext>
            </p:extLst>
          </p:nvPr>
        </p:nvGraphicFramePr>
        <p:xfrm>
          <a:off x="208160" y="1988840"/>
          <a:ext cx="8928992" cy="3878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426" name="Equation" r:id="rId4" imgW="6794280" imgH="2971800" progId="Equation.DSMT4">
                  <p:embed/>
                </p:oleObj>
              </mc:Choice>
              <mc:Fallback>
                <p:oleObj name="Equation" r:id="rId4" imgW="6794280" imgH="2971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160" y="1988840"/>
                        <a:ext cx="8928992" cy="38781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782195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>
                <a:solidFill>
                  <a:schemeClr val="tx1"/>
                </a:solidFill>
                <a:latin typeface="华文中宋" panose="02010600040101010101" pitchFamily="2" charset="-122"/>
              </a:rPr>
              <a:t>基本要求</a:t>
            </a:r>
          </a:p>
        </p:txBody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280400" cy="3313112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mtClean="0"/>
              <a:t>深刻理解平面图及相关的概念</a:t>
            </a:r>
          </a:p>
          <a:p>
            <a:pPr marL="457200" indent="-457200" eaLnBrk="1" hangingPunct="1"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mtClean="0"/>
              <a:t>牢记极大平面图的主要性质和判别方法</a:t>
            </a:r>
          </a:p>
          <a:p>
            <a:pPr marL="457200" indent="-457200" eaLnBrk="1" hangingPunct="1"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mtClean="0"/>
              <a:t>熟记欧拉公式及推广形式，并能用欧拉公式及推广形式证明有关定理与命题</a:t>
            </a:r>
          </a:p>
          <a:p>
            <a:pPr marL="457200" indent="-457200" eaLnBrk="1" hangingPunct="1"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mtClean="0"/>
              <a:t>会用库拉图斯基定理证明非平面图 </a:t>
            </a:r>
          </a:p>
          <a:p>
            <a:pPr marL="457200" indent="-457200" eaLnBrk="1" hangingPunct="1"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mtClean="0"/>
              <a:t>了解对偶图的概念</a:t>
            </a:r>
            <a:endParaRPr lang="en-US" altLang="zh-CN" smtClean="0"/>
          </a:p>
          <a:p>
            <a:pPr marL="457200" indent="-457200" eaLnBrk="1" hangingPunct="1"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mtClean="0"/>
              <a:t>了解着色问题</a:t>
            </a:r>
            <a:r>
              <a:rPr lang="en-US" altLang="zh-CN" smtClean="0"/>
              <a:t>, </a:t>
            </a:r>
            <a:r>
              <a:rPr lang="zh-CN" altLang="en-US" smtClean="0"/>
              <a:t>地图着色问题和四色定理</a:t>
            </a:r>
            <a:endParaRPr lang="en-US" altLang="zh-CN" smtClean="0"/>
          </a:p>
          <a:p>
            <a:pPr marL="457200" indent="-457200" eaLnBrk="1" hangingPunct="1"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mtClean="0"/>
              <a:t>会用上述概念和有关定理解决简单的实际问题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9A001B-FA13-4A38-9E4B-F7F11BB0E2E2}" type="slidenum">
              <a:rPr lang="en-US" altLang="zh-CN" smtClean="0"/>
              <a:pPr>
                <a:defRPr/>
              </a:pPr>
              <a:t>60</a:t>
            </a:fld>
            <a:r>
              <a:rPr lang="en-US" altLang="zh-CN" smtClean="0"/>
              <a:t>/60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9"/>
          <p:cNvSpPr>
            <a:spLocks noChangeArrowheads="1"/>
          </p:cNvSpPr>
          <p:nvPr/>
        </p:nvSpPr>
        <p:spPr bwMode="auto">
          <a:xfrm>
            <a:off x="395288" y="1052513"/>
            <a:ext cx="8424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tabLst>
                <a:tab pos="3429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429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429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429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429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1. </a:t>
            </a:r>
            <a:r>
              <a:rPr lang="zh-CN" altLang="en-US">
                <a:latin typeface="Times New Roman" panose="02020603050405020304" pitchFamily="18" charset="0"/>
              </a:rPr>
              <a:t>设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为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>
                <a:latin typeface="Times New Roman" panose="02020603050405020304" pitchFamily="18" charset="0"/>
              </a:rPr>
              <a:t>2)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阶无向欧拉图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证明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中无桥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108549" name="Rectangle 11"/>
          <p:cNvSpPr>
            <a:spLocks noChangeArrowheads="1"/>
          </p:cNvSpPr>
          <p:nvPr/>
        </p:nvSpPr>
        <p:spPr bwMode="auto">
          <a:xfrm>
            <a:off x="1692275" y="115888"/>
            <a:ext cx="63357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/>
              <a:t>练习</a:t>
            </a:r>
            <a:r>
              <a:rPr lang="en-US" altLang="zh-CN" sz="32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9A001B-FA13-4A38-9E4B-F7F11BB0E2E2}" type="slidenum">
              <a:rPr lang="en-US" altLang="zh-CN" smtClean="0"/>
              <a:pPr>
                <a:defRPr/>
              </a:pPr>
              <a:t>61</a:t>
            </a:fld>
            <a:r>
              <a:rPr lang="en-US" altLang="zh-CN" smtClean="0"/>
              <a:t>/60</a:t>
            </a:r>
          </a:p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5" name="Picture 10" descr="15-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313" y="1196975"/>
            <a:ext cx="2420937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596" name="Rectangle 9"/>
          <p:cNvSpPr>
            <a:spLocks noChangeArrowheads="1"/>
          </p:cNvSpPr>
          <p:nvPr/>
        </p:nvSpPr>
        <p:spPr bwMode="auto">
          <a:xfrm>
            <a:off x="323850" y="981075"/>
            <a:ext cx="5903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2.</a:t>
            </a:r>
            <a:r>
              <a:rPr lang="en-US" altLang="zh-CN"/>
              <a:t> </a:t>
            </a:r>
            <a:r>
              <a:rPr lang="zh-CN" altLang="en-US"/>
              <a:t>证明右图不是哈密顿图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110598" name="Rectangle 12"/>
          <p:cNvSpPr>
            <a:spLocks noChangeArrowheads="1"/>
          </p:cNvSpPr>
          <p:nvPr/>
        </p:nvSpPr>
        <p:spPr bwMode="auto">
          <a:xfrm>
            <a:off x="1692275" y="115888"/>
            <a:ext cx="63357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/>
              <a:t>练习</a:t>
            </a:r>
            <a:r>
              <a:rPr lang="zh-CN" altLang="en-US" sz="3200">
                <a:latin typeface="Times New Roman" panose="02020603050405020304" pitchFamily="18" charset="0"/>
              </a:rPr>
              <a:t> </a:t>
            </a:r>
            <a:r>
              <a:rPr lang="en-US" altLang="zh-CN" sz="32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9A001B-FA13-4A38-9E4B-F7F11BB0E2E2}" type="slidenum">
              <a:rPr lang="en-US" altLang="zh-CN" smtClean="0"/>
              <a:pPr>
                <a:defRPr/>
              </a:pPr>
              <a:t>62</a:t>
            </a:fld>
            <a:r>
              <a:rPr lang="en-US" altLang="zh-CN" smtClean="0"/>
              <a:t>/60</a:t>
            </a:r>
          </a:p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9"/>
          <p:cNvSpPr>
            <a:spLocks noChangeArrowheads="1"/>
          </p:cNvSpPr>
          <p:nvPr/>
        </p:nvSpPr>
        <p:spPr bwMode="auto">
          <a:xfrm>
            <a:off x="395288" y="1125538"/>
            <a:ext cx="82470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</a:rPr>
              <a:t>．某次国际会议</a:t>
            </a:r>
            <a:r>
              <a:rPr lang="en-US" altLang="zh-CN">
                <a:latin typeface="Times New Roman" panose="02020603050405020304" pitchFamily="18" charset="0"/>
              </a:rPr>
              <a:t>8</a:t>
            </a:r>
            <a:r>
              <a:rPr lang="zh-CN" altLang="en-US">
                <a:latin typeface="Times New Roman" panose="02020603050405020304" pitchFamily="18" charset="0"/>
              </a:rPr>
              <a:t>人参加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已知每人至少与其余</a:t>
            </a:r>
            <a:r>
              <a:rPr lang="en-US" altLang="zh-CN">
                <a:latin typeface="Times New Roman" panose="02020603050405020304" pitchFamily="18" charset="0"/>
              </a:rPr>
              <a:t>7</a:t>
            </a:r>
            <a:r>
              <a:rPr lang="zh-CN" altLang="en-US">
                <a:latin typeface="Times New Roman" panose="02020603050405020304" pitchFamily="18" charset="0"/>
              </a:rPr>
              <a:t>人中的</a:t>
            </a:r>
            <a:r>
              <a:rPr lang="en-US" altLang="zh-CN">
                <a:latin typeface="Times New Roman" panose="02020603050405020304" pitchFamily="18" charset="0"/>
              </a:rPr>
              <a:t>4</a:t>
            </a:r>
            <a:r>
              <a:rPr lang="zh-CN" altLang="en-US">
                <a:latin typeface="Times New Roman" panose="02020603050405020304" pitchFamily="18" charset="0"/>
              </a:rPr>
              <a:t>人能用相同的语言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问服务员能否将他们安排在同一张圆桌就座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使得每个人都能与两边的人交谈？</a:t>
            </a:r>
          </a:p>
        </p:txBody>
      </p:sp>
      <p:sp>
        <p:nvSpPr>
          <p:cNvPr id="112645" name="Rectangle 11"/>
          <p:cNvSpPr>
            <a:spLocks noChangeArrowheads="1"/>
          </p:cNvSpPr>
          <p:nvPr/>
        </p:nvSpPr>
        <p:spPr bwMode="auto">
          <a:xfrm>
            <a:off x="1692275" y="115888"/>
            <a:ext cx="63357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/>
              <a:t>练习 </a:t>
            </a:r>
            <a:r>
              <a:rPr lang="en-US" altLang="zh-CN" sz="32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9A001B-FA13-4A38-9E4B-F7F11BB0E2E2}" type="slidenum">
              <a:rPr lang="en-US" altLang="zh-CN" smtClean="0"/>
              <a:pPr>
                <a:defRPr/>
              </a:pPr>
              <a:t>63</a:t>
            </a:fld>
            <a:r>
              <a:rPr lang="en-US" altLang="zh-CN" smtClean="0"/>
              <a:t>/60</a:t>
            </a:r>
          </a:p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9"/>
          <p:cNvSpPr>
            <a:spLocks noChangeArrowheads="1"/>
          </p:cNvSpPr>
          <p:nvPr/>
        </p:nvSpPr>
        <p:spPr bwMode="auto">
          <a:xfrm>
            <a:off x="395288" y="1125538"/>
            <a:ext cx="8247062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某公司招聘了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名大学毕业生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个部门需要人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部门领导与毕业生交谈后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双方都愿意的结果如表所示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如果每个部门只能接收一名毕业生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问这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名毕业生都能到他满意的部门工作吗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试给出分配方案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692" name="Rectangle 11"/>
          <p:cNvSpPr>
            <a:spLocks noChangeArrowheads="1"/>
          </p:cNvSpPr>
          <p:nvPr/>
        </p:nvSpPr>
        <p:spPr bwMode="auto">
          <a:xfrm>
            <a:off x="1692275" y="115888"/>
            <a:ext cx="63357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/>
              <a:t>练习 </a:t>
            </a:r>
            <a:r>
              <a:rPr lang="en-US" altLang="zh-CN" sz="3200"/>
              <a:t>4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grpSp>
        <p:nvGrpSpPr>
          <p:cNvPr id="114694" name="组合 14"/>
          <p:cNvGrpSpPr>
            <a:grpSpLocks/>
          </p:cNvGrpSpPr>
          <p:nvPr/>
        </p:nvGrpSpPr>
        <p:grpSpPr bwMode="auto">
          <a:xfrm>
            <a:off x="1403350" y="2673350"/>
            <a:ext cx="6475413" cy="1619250"/>
            <a:chOff x="1475656" y="2529582"/>
            <a:chExt cx="6475040" cy="1619498"/>
          </a:xfrm>
        </p:grpSpPr>
        <p:sp>
          <p:nvSpPr>
            <p:cNvPr id="114723" name="Text Box 7"/>
            <p:cNvSpPr txBox="1">
              <a:spLocks noChangeArrowheads="1"/>
            </p:cNvSpPr>
            <p:nvPr/>
          </p:nvSpPr>
          <p:spPr bwMode="auto">
            <a:xfrm>
              <a:off x="1547664" y="2529582"/>
              <a:ext cx="6403032" cy="16194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latin typeface="Calibri" panose="020F0502020204030204" pitchFamily="34" charset="0"/>
                </a:rPr>
                <a:t>                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部门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1 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部门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2 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部门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3 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部门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4 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部门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毕业生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A        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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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</a:t>
              </a:r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毕业生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B                       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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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</a:t>
              </a:r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毕业生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C                                     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     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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</a:t>
              </a:r>
              <a:endParaRPr lang="zh-CN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724" name="Line 9"/>
            <p:cNvSpPr>
              <a:spLocks noChangeShapeType="1"/>
            </p:cNvSpPr>
            <p:nvPr/>
          </p:nvSpPr>
          <p:spPr bwMode="auto">
            <a:xfrm>
              <a:off x="1475656" y="2924943"/>
              <a:ext cx="6336704" cy="457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25" name="Line 11"/>
            <p:cNvSpPr>
              <a:spLocks noChangeShapeType="1"/>
            </p:cNvSpPr>
            <p:nvPr/>
          </p:nvSpPr>
          <p:spPr bwMode="auto">
            <a:xfrm>
              <a:off x="2870096" y="2564904"/>
              <a:ext cx="45719" cy="15121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26" name="Line 9"/>
            <p:cNvSpPr>
              <a:spLocks noChangeShapeType="1"/>
            </p:cNvSpPr>
            <p:nvPr/>
          </p:nvSpPr>
          <p:spPr bwMode="auto">
            <a:xfrm>
              <a:off x="1475656" y="2564904"/>
              <a:ext cx="6336704" cy="457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27" name="Line 9"/>
            <p:cNvSpPr>
              <a:spLocks noChangeShapeType="1"/>
            </p:cNvSpPr>
            <p:nvPr/>
          </p:nvSpPr>
          <p:spPr bwMode="auto">
            <a:xfrm>
              <a:off x="1475656" y="4031353"/>
              <a:ext cx="6336704" cy="457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9A001B-FA13-4A38-9E4B-F7F11BB0E2E2}" type="slidenum">
              <a:rPr lang="en-US" altLang="zh-CN" smtClean="0"/>
              <a:pPr>
                <a:defRPr/>
              </a:pPr>
              <a:t>64</a:t>
            </a:fld>
            <a:r>
              <a:rPr lang="en-US" altLang="zh-CN" smtClean="0"/>
              <a:t>/60</a:t>
            </a:r>
          </a:p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/>
              <a:t>练习</a:t>
            </a:r>
            <a:r>
              <a:rPr lang="en-US" altLang="zh-CN" smtClean="0"/>
              <a:t>5</a:t>
            </a:r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16741" name="Rectangle 7"/>
          <p:cNvSpPr>
            <a:spLocks noChangeArrowheads="1"/>
          </p:cNvSpPr>
          <p:nvPr/>
        </p:nvSpPr>
        <p:spPr bwMode="auto">
          <a:xfrm>
            <a:off x="395288" y="1125538"/>
            <a:ext cx="79930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0" lvl="1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5. 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是连通的简单平面图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面数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&lt;12, </a:t>
            </a:r>
            <a:r>
              <a:rPr lang="zh-CN" altLang="en-US" sz="2400" b="1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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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3.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(1) </a:t>
            </a:r>
            <a:r>
              <a:rPr lang="zh-CN" altLang="en-US">
                <a:latin typeface="Times New Roman" panose="02020603050405020304" pitchFamily="18" charset="0"/>
              </a:rPr>
              <a:t>证明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中存在次数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>
                <a:latin typeface="Times New Roman" panose="02020603050405020304" pitchFamily="18" charset="0"/>
              </a:rPr>
              <a:t>4</a:t>
            </a:r>
            <a:r>
              <a:rPr lang="zh-CN" altLang="en-US">
                <a:latin typeface="Times New Roman" panose="02020603050405020304" pitchFamily="18" charset="0"/>
              </a:rPr>
              <a:t>的面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  <a:endParaRPr lang="zh-CN" altLang="en-US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(2) </a:t>
            </a:r>
            <a:r>
              <a:rPr lang="zh-CN" altLang="en-US">
                <a:latin typeface="Times New Roman" panose="02020603050405020304" pitchFamily="18" charset="0"/>
              </a:rPr>
              <a:t>举例说明当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=12</a:t>
            </a:r>
            <a:r>
              <a:rPr lang="zh-CN" altLang="en-US">
                <a:latin typeface="Times New Roman" panose="02020603050405020304" pitchFamily="18" charset="0"/>
              </a:rPr>
              <a:t>时</a:t>
            </a:r>
            <a:r>
              <a:rPr lang="en-US" altLang="zh-CN">
                <a:latin typeface="Times New Roman" panose="02020603050405020304" pitchFamily="18" charset="0"/>
              </a:rPr>
              <a:t>, (1) </a:t>
            </a:r>
            <a:r>
              <a:rPr lang="zh-CN" altLang="en-US">
                <a:latin typeface="Times New Roman" panose="02020603050405020304" pitchFamily="18" charset="0"/>
              </a:rPr>
              <a:t>中结论不真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9A001B-FA13-4A38-9E4B-F7F11BB0E2E2}" type="slidenum">
              <a:rPr lang="en-US" altLang="zh-CN" smtClean="0"/>
              <a:pPr>
                <a:defRPr/>
              </a:pPr>
              <a:t>65</a:t>
            </a:fld>
            <a:r>
              <a:rPr lang="en-US" altLang="zh-CN" smtClean="0"/>
              <a:t>/60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787" name="Group 21"/>
          <p:cNvGrpSpPr>
            <a:grpSpLocks/>
          </p:cNvGrpSpPr>
          <p:nvPr/>
        </p:nvGrpSpPr>
        <p:grpSpPr bwMode="auto">
          <a:xfrm>
            <a:off x="468313" y="1123950"/>
            <a:ext cx="7920037" cy="981075"/>
            <a:chOff x="295" y="708"/>
            <a:chExt cx="4989" cy="618"/>
          </a:xfrm>
        </p:grpSpPr>
        <p:sp>
          <p:nvSpPr>
            <p:cNvPr id="118796" name="Rectangle 18"/>
            <p:cNvSpPr>
              <a:spLocks noChangeArrowheads="1"/>
            </p:cNvSpPr>
            <p:nvPr/>
          </p:nvSpPr>
          <p:spPr bwMode="auto">
            <a:xfrm>
              <a:off x="295" y="709"/>
              <a:ext cx="4989" cy="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6.  </a:t>
              </a:r>
              <a:r>
                <a:rPr lang="zh-CN" altLang="en-US">
                  <a:latin typeface="Times New Roman" panose="02020603050405020304" pitchFamily="18" charset="0"/>
                </a:rPr>
                <a:t>设</a:t>
              </a:r>
              <a:r>
                <a:rPr lang="en-US" altLang="zh-CN" i="1">
                  <a:latin typeface="Times New Roman" panose="02020603050405020304" pitchFamily="18" charset="0"/>
                </a:rPr>
                <a:t>G</a:t>
              </a:r>
              <a:r>
                <a:rPr lang="zh-CN" altLang="en-US">
                  <a:latin typeface="Times New Roman" panose="02020603050405020304" pitchFamily="18" charset="0"/>
                </a:rPr>
                <a:t>是阶数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</a:t>
              </a:r>
              <a:r>
                <a:rPr lang="en-US" altLang="zh-CN">
                  <a:latin typeface="Times New Roman" panose="02020603050405020304" pitchFamily="18" charset="0"/>
                </a:rPr>
                <a:t>11</a:t>
              </a:r>
              <a:r>
                <a:rPr lang="zh-CN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的非平凡简单无向图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证明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G</a:t>
              </a:r>
              <a:r>
                <a:rPr lang="zh-CN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和     </a:t>
              </a:r>
              <a:r>
                <a:rPr lang="zh-CN" altLang="en-US">
                  <a:latin typeface="Times New Roman" panose="02020603050405020304" pitchFamily="18" charset="0"/>
                </a:rPr>
                <a:t>不可能全是平面图</a:t>
              </a:r>
              <a:r>
                <a:rPr lang="en-US" altLang="zh-CN">
                  <a:latin typeface="Times New Roman" panose="02020603050405020304" pitchFamily="18" charset="0"/>
                </a:rPr>
                <a:t>.  </a:t>
              </a:r>
              <a:endParaRPr lang="en-US" altLang="zh-CN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118797" name="Object 3"/>
            <p:cNvGraphicFramePr>
              <a:graphicFrameLocks noChangeAspect="1"/>
            </p:cNvGraphicFramePr>
            <p:nvPr/>
          </p:nvGraphicFramePr>
          <p:xfrm>
            <a:off x="4379" y="708"/>
            <a:ext cx="225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739" name="公式" r:id="rId4" imgW="164885" imgH="215619" progId="Equation.3">
                    <p:embed/>
                  </p:oleObj>
                </mc:Choice>
                <mc:Fallback>
                  <p:oleObj name="公式" r:id="rId4" imgW="164885" imgH="215619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9" y="708"/>
                          <a:ext cx="225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8789" name="Rectangle 19"/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solidFill>
                  <a:schemeClr val="tx2"/>
                </a:solidFill>
              </a:rPr>
              <a:t>练习</a:t>
            </a:r>
            <a:r>
              <a:rPr lang="en-US" altLang="zh-CN" sz="3200">
                <a:solidFill>
                  <a:schemeClr val="tx2"/>
                </a:solidFill>
              </a:rPr>
              <a:t>6</a:t>
            </a:r>
            <a:endParaRPr lang="en-US" altLang="zh-CN" sz="32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9A001B-FA13-4A38-9E4B-F7F11BB0E2E2}" type="slidenum">
              <a:rPr lang="en-US" altLang="zh-CN" smtClean="0"/>
              <a:pPr>
                <a:defRPr/>
              </a:pPr>
              <a:t>66</a:t>
            </a:fld>
            <a:r>
              <a:rPr lang="en-US" altLang="zh-CN" smtClean="0"/>
              <a:t>/60</a:t>
            </a:r>
          </a:p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611188" y="1196975"/>
            <a:ext cx="698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tabLst>
                <a:tab pos="4953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4953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4953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953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4953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953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953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953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953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7. </a:t>
            </a:r>
            <a:r>
              <a:rPr lang="zh-CN" altLang="en-US">
                <a:latin typeface="Times New Roman" panose="02020603050405020304" pitchFamily="18" charset="0"/>
              </a:rPr>
              <a:t>证明下图为非平面图</a:t>
            </a:r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solidFill>
                  <a:schemeClr val="tx2"/>
                </a:solidFill>
              </a:rPr>
              <a:t>练习</a:t>
            </a:r>
            <a:r>
              <a:rPr lang="en-US" altLang="zh-CN" sz="3200">
                <a:solidFill>
                  <a:schemeClr val="tx2"/>
                </a:solidFill>
              </a:rPr>
              <a:t>7</a:t>
            </a:r>
            <a:endParaRPr lang="en-US" altLang="zh-CN" sz="32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20837" name="Picture 5" descr="17-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74" t="12274" b="20110"/>
          <a:stretch>
            <a:fillRect/>
          </a:stretch>
        </p:blipFill>
        <p:spPr bwMode="auto">
          <a:xfrm>
            <a:off x="1042988" y="1628775"/>
            <a:ext cx="2376487" cy="205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9A001B-FA13-4A38-9E4B-F7F11BB0E2E2}" type="slidenum">
              <a:rPr lang="en-US" altLang="zh-CN" smtClean="0"/>
              <a:pPr>
                <a:defRPr/>
              </a:pPr>
              <a:t>67</a:t>
            </a:fld>
            <a:r>
              <a:rPr lang="en-US" altLang="zh-CN" smtClean="0"/>
              <a:t>/60</a:t>
            </a:r>
          </a:p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4"/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solidFill>
                  <a:schemeClr val="tx2"/>
                </a:solidFill>
              </a:rPr>
              <a:t>练习</a:t>
            </a:r>
            <a:r>
              <a:rPr lang="en-US" altLang="zh-CN" sz="3200">
                <a:solidFill>
                  <a:schemeClr val="tx2"/>
                </a:solidFill>
              </a:rPr>
              <a:t>8</a:t>
            </a:r>
            <a:endParaRPr lang="en-US" altLang="zh-CN" sz="32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>
          <a:xfrm>
            <a:off x="468313" y="1341438"/>
            <a:ext cx="5111750" cy="503237"/>
          </a:xfrm>
          <a:prstGeom prst="rect">
            <a:avLst/>
          </a:prstGeom>
        </p:spPr>
        <p:txBody>
          <a:bodyPr/>
          <a:lstStyle/>
          <a:p>
            <a:pPr marL="457200" indent="-457200" eaLnBrk="1" hangingPunct="1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  <a:defRPr/>
            </a:pPr>
            <a:r>
              <a:rPr lang="en-US" altLang="zh-CN" b="1" kern="0" dirty="0">
                <a:latin typeface="Times New Roman" pitchFamily="18" charset="0"/>
                <a:ea typeface="+mn-ea"/>
              </a:rPr>
              <a:t>8.</a:t>
            </a:r>
            <a:r>
              <a:rPr lang="en-US" altLang="zh-CN" b="1" kern="0" dirty="0">
                <a:latin typeface="+mn-lt"/>
                <a:ea typeface="+mn-ea"/>
              </a:rPr>
              <a:t> </a:t>
            </a:r>
            <a:r>
              <a:rPr lang="zh-CN" altLang="en-US" b="1" kern="0" dirty="0">
                <a:latin typeface="+mn-lt"/>
                <a:ea typeface="+mn-ea"/>
              </a:rPr>
              <a:t>给下图着色至少要用几种颜色</a:t>
            </a:r>
            <a:r>
              <a:rPr lang="en-US" altLang="zh-CN" b="1" kern="0" dirty="0">
                <a:latin typeface="Times New Roman" pitchFamily="18" charset="0"/>
                <a:ea typeface="+mn-ea"/>
                <a:cs typeface="Times New Roman" pitchFamily="18" charset="0"/>
              </a:rPr>
              <a:t>?</a:t>
            </a:r>
          </a:p>
        </p:txBody>
      </p:sp>
      <p:pic>
        <p:nvPicPr>
          <p:cNvPr id="122885" name="Picture 14" descr="17-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4" t="6511" r="-4884" b="-4692"/>
          <a:stretch>
            <a:fillRect/>
          </a:stretch>
        </p:blipFill>
        <p:spPr bwMode="auto">
          <a:xfrm>
            <a:off x="1844675" y="1771650"/>
            <a:ext cx="2798763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9A001B-FA13-4A38-9E4B-F7F11BB0E2E2}" type="slidenum">
              <a:rPr lang="en-US" altLang="zh-CN" smtClean="0"/>
              <a:pPr>
                <a:defRPr/>
              </a:pPr>
              <a:t>68</a:t>
            </a:fld>
            <a:r>
              <a:rPr lang="en-US" altLang="zh-CN" smtClean="0"/>
              <a:t>/60</a:t>
            </a:r>
          </a:p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4"/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solidFill>
                  <a:schemeClr val="tx2"/>
                </a:solidFill>
              </a:rPr>
              <a:t>练习</a:t>
            </a:r>
            <a:r>
              <a:rPr lang="en-US" altLang="zh-CN" sz="3200">
                <a:solidFill>
                  <a:schemeClr val="tx2"/>
                </a:solidFill>
              </a:rPr>
              <a:t>9</a:t>
            </a:r>
            <a:endParaRPr lang="en-US" altLang="zh-CN" sz="3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95288" y="1196975"/>
            <a:ext cx="8229600" cy="2663825"/>
          </a:xfrm>
          <a:prstGeom prst="rect">
            <a:avLst/>
          </a:prstGeom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  <a:defRPr/>
            </a:pPr>
            <a:r>
              <a:rPr lang="en-US" altLang="zh-CN" b="1" kern="0" dirty="0">
                <a:latin typeface="Times New Roman" pitchFamily="18" charset="0"/>
                <a:ea typeface="+mn-ea"/>
                <a:cs typeface="Times New Roman" pitchFamily="18" charset="0"/>
              </a:rPr>
              <a:t>9</a:t>
            </a:r>
            <a:r>
              <a:rPr lang="en-US" altLang="zh-CN" b="1" kern="0" dirty="0">
                <a:latin typeface="+mn-lt"/>
                <a:ea typeface="+mn-ea"/>
              </a:rPr>
              <a:t>. </a:t>
            </a:r>
            <a:r>
              <a:rPr lang="zh-CN" altLang="en-US" b="1" kern="0" dirty="0">
                <a:latin typeface="Times New Roman" pitchFamily="18" charset="0"/>
                <a:ea typeface="+mn-ea"/>
              </a:rPr>
              <a:t>某校计算机系三年级学生在本学期共有</a:t>
            </a:r>
            <a:r>
              <a:rPr lang="en-US" altLang="zh-CN" b="1" kern="0" dirty="0">
                <a:latin typeface="Times New Roman" pitchFamily="18" charset="0"/>
                <a:ea typeface="+mn-ea"/>
              </a:rPr>
              <a:t>6</a:t>
            </a:r>
            <a:r>
              <a:rPr lang="zh-CN" altLang="en-US" b="1" kern="0" dirty="0">
                <a:latin typeface="Times New Roman" pitchFamily="18" charset="0"/>
                <a:ea typeface="+mn-ea"/>
              </a:rPr>
              <a:t>门选修课</a:t>
            </a:r>
            <a:r>
              <a:rPr lang="en-US" altLang="zh-CN" b="1" i="1" kern="0" dirty="0" err="1">
                <a:latin typeface="Times New Roman" pitchFamily="18" charset="0"/>
                <a:ea typeface="+mn-ea"/>
              </a:rPr>
              <a:t>C</a:t>
            </a:r>
            <a:r>
              <a:rPr lang="en-US" altLang="zh-CN" b="1" i="1" kern="0" baseline="-25000" dirty="0" err="1">
                <a:latin typeface="Times New Roman" pitchFamily="18" charset="0"/>
                <a:ea typeface="+mn-ea"/>
              </a:rPr>
              <a:t>i</a:t>
            </a:r>
            <a:r>
              <a:rPr lang="en-US" altLang="zh-CN" b="1" kern="0" dirty="0">
                <a:latin typeface="Times New Roman" pitchFamily="18" charset="0"/>
                <a:ea typeface="+mn-ea"/>
              </a:rPr>
              <a:t>, </a:t>
            </a:r>
            <a:r>
              <a:rPr lang="en-US" altLang="zh-CN" b="1" i="1" kern="0" dirty="0" err="1">
                <a:latin typeface="Times New Roman" pitchFamily="18" charset="0"/>
                <a:ea typeface="+mn-ea"/>
              </a:rPr>
              <a:t>i</a:t>
            </a:r>
            <a:r>
              <a:rPr lang="en-US" altLang="zh-CN" b="1" kern="0" dirty="0">
                <a:latin typeface="Times New Roman" pitchFamily="18" charset="0"/>
                <a:ea typeface="+mn-ea"/>
              </a:rPr>
              <a:t>=1, 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  <a:defRPr/>
            </a:pPr>
            <a:r>
              <a:rPr lang="en-US" altLang="zh-CN" b="1" kern="0" dirty="0">
                <a:latin typeface="Times New Roman" pitchFamily="18" charset="0"/>
                <a:ea typeface="+mn-ea"/>
              </a:rPr>
              <a:t>2, …, 6.  </a:t>
            </a:r>
            <a:r>
              <a:rPr lang="zh-CN" altLang="en-US" b="1" kern="0" dirty="0">
                <a:latin typeface="Times New Roman" pitchFamily="18" charset="0"/>
                <a:ea typeface="+mn-ea"/>
              </a:rPr>
              <a:t>设</a:t>
            </a:r>
            <a:r>
              <a:rPr lang="en-US" altLang="zh-CN" b="1" i="1" kern="0" dirty="0">
                <a:latin typeface="Times New Roman" pitchFamily="18" charset="0"/>
                <a:ea typeface="+mn-ea"/>
              </a:rPr>
              <a:t>S</a:t>
            </a:r>
            <a:r>
              <a:rPr lang="en-US" altLang="zh-CN" b="1" kern="0" dirty="0">
                <a:latin typeface="Times New Roman" pitchFamily="18" charset="0"/>
                <a:ea typeface="+mn-ea"/>
              </a:rPr>
              <a:t>(</a:t>
            </a:r>
            <a:r>
              <a:rPr lang="en-US" altLang="zh-CN" b="1" i="1" kern="0" dirty="0" err="1">
                <a:latin typeface="Times New Roman" pitchFamily="18" charset="0"/>
                <a:ea typeface="+mn-ea"/>
              </a:rPr>
              <a:t>C</a:t>
            </a:r>
            <a:r>
              <a:rPr lang="en-US" altLang="zh-CN" b="1" i="1" kern="0" baseline="-25000" dirty="0" err="1">
                <a:latin typeface="Times New Roman" pitchFamily="18" charset="0"/>
                <a:ea typeface="+mn-ea"/>
              </a:rPr>
              <a:t>i</a:t>
            </a:r>
            <a:r>
              <a:rPr lang="en-US" altLang="zh-CN" b="1" kern="0" dirty="0">
                <a:latin typeface="Times New Roman" pitchFamily="18" charset="0"/>
                <a:ea typeface="+mn-ea"/>
              </a:rPr>
              <a:t>)</a:t>
            </a:r>
            <a:r>
              <a:rPr lang="zh-CN" altLang="en-US" b="1" kern="0" dirty="0">
                <a:latin typeface="Times New Roman" pitchFamily="18" charset="0"/>
                <a:ea typeface="+mn-ea"/>
              </a:rPr>
              <a:t>为选</a:t>
            </a:r>
            <a:r>
              <a:rPr lang="en-US" altLang="zh-CN" b="1" i="1" kern="0" dirty="0" err="1">
                <a:latin typeface="Times New Roman" pitchFamily="18" charset="0"/>
                <a:ea typeface="+mn-ea"/>
              </a:rPr>
              <a:t>C</a:t>
            </a:r>
            <a:r>
              <a:rPr lang="en-US" altLang="zh-CN" b="1" i="1" kern="0" baseline="-25000" dirty="0" err="1">
                <a:latin typeface="Times New Roman" pitchFamily="18" charset="0"/>
                <a:ea typeface="+mn-ea"/>
              </a:rPr>
              <a:t>i</a:t>
            </a:r>
            <a:r>
              <a:rPr lang="zh-CN" altLang="en-US" b="1" kern="0" dirty="0">
                <a:latin typeface="Times New Roman" pitchFamily="18" charset="0"/>
                <a:ea typeface="+mn-ea"/>
              </a:rPr>
              <a:t>课的学生集</a:t>
            </a:r>
            <a:r>
              <a:rPr lang="en-US" altLang="zh-CN" b="1" kern="0" dirty="0">
                <a:latin typeface="Times New Roman" pitchFamily="18" charset="0"/>
                <a:ea typeface="+mn-ea"/>
              </a:rPr>
              <a:t>. </a:t>
            </a:r>
            <a:r>
              <a:rPr lang="zh-CN" altLang="en-US" b="1" kern="0" dirty="0">
                <a:latin typeface="Times New Roman" pitchFamily="18" charset="0"/>
                <a:ea typeface="+mn-ea"/>
              </a:rPr>
              <a:t>已知</a:t>
            </a:r>
            <a:endParaRPr lang="zh-CN" altLang="en-US" b="1" i="1" kern="0" dirty="0">
              <a:latin typeface="Times New Roman" pitchFamily="18" charset="0"/>
              <a:ea typeface="+mn-ea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  <a:defRPr/>
            </a:pPr>
            <a:r>
              <a:rPr lang="zh-CN" altLang="en-US" b="1" i="1" kern="0" dirty="0">
                <a:latin typeface="Times New Roman" pitchFamily="18" charset="0"/>
                <a:ea typeface="+mn-ea"/>
              </a:rPr>
              <a:t>                   </a:t>
            </a:r>
            <a:r>
              <a:rPr lang="en-US" altLang="zh-CN" b="1" i="1" kern="0" dirty="0">
                <a:latin typeface="Times New Roman" pitchFamily="18" charset="0"/>
                <a:ea typeface="+mn-ea"/>
              </a:rPr>
              <a:t>S</a:t>
            </a:r>
            <a:r>
              <a:rPr lang="en-US" altLang="zh-CN" b="1" kern="0" dirty="0">
                <a:latin typeface="Times New Roman" pitchFamily="18" charset="0"/>
                <a:ea typeface="+mn-ea"/>
              </a:rPr>
              <a:t>(</a:t>
            </a:r>
            <a:r>
              <a:rPr lang="en-US" altLang="zh-CN" b="1" i="1" kern="0" dirty="0" err="1">
                <a:latin typeface="Times New Roman" pitchFamily="18" charset="0"/>
                <a:ea typeface="+mn-ea"/>
              </a:rPr>
              <a:t>C</a:t>
            </a:r>
            <a:r>
              <a:rPr lang="en-US" altLang="zh-CN" b="1" i="1" kern="0" baseline="-25000" dirty="0" err="1">
                <a:latin typeface="Times New Roman" pitchFamily="18" charset="0"/>
                <a:ea typeface="+mn-ea"/>
              </a:rPr>
              <a:t>i</a:t>
            </a:r>
            <a:r>
              <a:rPr lang="en-US" altLang="zh-CN" b="1" kern="0" dirty="0">
                <a:latin typeface="Times New Roman" pitchFamily="18" charset="0"/>
                <a:ea typeface="+mn-ea"/>
              </a:rPr>
              <a:t>)</a:t>
            </a:r>
            <a:r>
              <a:rPr lang="en-US" altLang="zh-CN" b="1" kern="0" dirty="0">
                <a:latin typeface="Times New Roman" pitchFamily="18" charset="0"/>
                <a:ea typeface="+mn-ea"/>
                <a:sym typeface="Symbol" pitchFamily="18" charset="2"/>
              </a:rPr>
              <a:t></a:t>
            </a:r>
            <a:r>
              <a:rPr lang="en-US" altLang="zh-CN" b="1" i="1" kern="0" dirty="0">
                <a:latin typeface="Times New Roman" pitchFamily="18" charset="0"/>
                <a:ea typeface="+mn-ea"/>
              </a:rPr>
              <a:t>S</a:t>
            </a:r>
            <a:r>
              <a:rPr lang="en-US" altLang="zh-CN" b="1" kern="0" dirty="0">
                <a:latin typeface="Times New Roman" pitchFamily="18" charset="0"/>
                <a:ea typeface="+mn-ea"/>
              </a:rPr>
              <a:t>(</a:t>
            </a:r>
            <a:r>
              <a:rPr lang="en-US" altLang="zh-CN" b="1" i="1" kern="0" dirty="0">
                <a:latin typeface="Times New Roman" pitchFamily="18" charset="0"/>
                <a:ea typeface="+mn-ea"/>
              </a:rPr>
              <a:t>C</a:t>
            </a:r>
            <a:r>
              <a:rPr lang="en-US" altLang="zh-CN" b="1" kern="0" baseline="-25000" dirty="0">
                <a:latin typeface="Times New Roman" pitchFamily="18" charset="0"/>
                <a:ea typeface="+mn-ea"/>
              </a:rPr>
              <a:t>6</a:t>
            </a:r>
            <a:r>
              <a:rPr lang="en-US" altLang="zh-CN" b="1" kern="0" dirty="0">
                <a:latin typeface="Times New Roman" pitchFamily="18" charset="0"/>
                <a:ea typeface="+mn-ea"/>
              </a:rPr>
              <a:t>) </a:t>
            </a:r>
            <a:r>
              <a:rPr lang="en-US" altLang="zh-CN" b="1" kern="0" dirty="0">
                <a:latin typeface="Times New Roman" pitchFamily="18" charset="0"/>
                <a:ea typeface="+mn-ea"/>
                <a:sym typeface="Symbol" pitchFamily="18" charset="2"/>
              </a:rPr>
              <a:t></a:t>
            </a:r>
            <a:r>
              <a:rPr lang="en-US" altLang="zh-CN" b="1" kern="0" dirty="0">
                <a:latin typeface="Times New Roman" pitchFamily="18" charset="0"/>
                <a:ea typeface="+mn-ea"/>
              </a:rPr>
              <a:t> </a:t>
            </a:r>
            <a:r>
              <a:rPr lang="en-US" altLang="zh-CN" b="1" kern="0" dirty="0">
                <a:latin typeface="Times New Roman" pitchFamily="18" charset="0"/>
                <a:ea typeface="+mn-ea"/>
                <a:sym typeface="Symbol" pitchFamily="18" charset="2"/>
              </a:rPr>
              <a:t></a:t>
            </a:r>
            <a:r>
              <a:rPr lang="en-US" altLang="zh-CN" b="1" kern="0" dirty="0">
                <a:latin typeface="Times New Roman" pitchFamily="18" charset="0"/>
                <a:ea typeface="+mn-ea"/>
              </a:rPr>
              <a:t>,   </a:t>
            </a:r>
            <a:r>
              <a:rPr lang="en-US" altLang="zh-CN" b="1" i="1" kern="0" dirty="0" err="1">
                <a:latin typeface="Times New Roman" pitchFamily="18" charset="0"/>
                <a:ea typeface="+mn-ea"/>
              </a:rPr>
              <a:t>i</a:t>
            </a:r>
            <a:r>
              <a:rPr lang="en-US" altLang="zh-CN" b="1" kern="0" dirty="0">
                <a:latin typeface="Times New Roman" pitchFamily="18" charset="0"/>
                <a:ea typeface="+mn-ea"/>
              </a:rPr>
              <a:t>=1, 2, …, 5</a:t>
            </a:r>
            <a:r>
              <a:rPr lang="zh-CN" altLang="en-US" b="1" kern="0" dirty="0">
                <a:latin typeface="Times New Roman" pitchFamily="18" charset="0"/>
                <a:ea typeface="+mn-ea"/>
              </a:rPr>
              <a:t>，</a:t>
            </a:r>
            <a:endParaRPr lang="zh-CN" altLang="en-US" b="1" i="1" kern="0" dirty="0">
              <a:latin typeface="Times New Roman" pitchFamily="18" charset="0"/>
              <a:ea typeface="+mn-ea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  <a:defRPr/>
            </a:pPr>
            <a:r>
              <a:rPr lang="zh-CN" altLang="en-US" b="1" i="1" kern="0" dirty="0">
                <a:latin typeface="Times New Roman" pitchFamily="18" charset="0"/>
                <a:ea typeface="+mn-ea"/>
              </a:rPr>
              <a:t>                   </a:t>
            </a:r>
            <a:r>
              <a:rPr lang="en-US" altLang="zh-CN" b="1" i="1" kern="0" dirty="0">
                <a:latin typeface="Times New Roman" pitchFamily="18" charset="0"/>
                <a:ea typeface="+mn-ea"/>
              </a:rPr>
              <a:t>S</a:t>
            </a:r>
            <a:r>
              <a:rPr lang="en-US" altLang="zh-CN" b="1" kern="0" dirty="0">
                <a:latin typeface="Times New Roman" pitchFamily="18" charset="0"/>
                <a:ea typeface="+mn-ea"/>
              </a:rPr>
              <a:t>(</a:t>
            </a:r>
            <a:r>
              <a:rPr lang="en-US" altLang="zh-CN" b="1" i="1" kern="0" dirty="0" err="1">
                <a:latin typeface="Times New Roman" pitchFamily="18" charset="0"/>
                <a:ea typeface="+mn-ea"/>
              </a:rPr>
              <a:t>C</a:t>
            </a:r>
            <a:r>
              <a:rPr lang="en-US" altLang="zh-CN" b="1" i="1" kern="0" baseline="-25000" dirty="0" err="1">
                <a:latin typeface="Times New Roman" pitchFamily="18" charset="0"/>
                <a:ea typeface="+mn-ea"/>
              </a:rPr>
              <a:t>i</a:t>
            </a:r>
            <a:r>
              <a:rPr lang="en-US" altLang="zh-CN" b="1" kern="0" dirty="0">
                <a:latin typeface="Times New Roman" pitchFamily="18" charset="0"/>
                <a:ea typeface="+mn-ea"/>
              </a:rPr>
              <a:t>)</a:t>
            </a:r>
            <a:r>
              <a:rPr lang="en-US" altLang="zh-CN" b="1" kern="0" dirty="0">
                <a:latin typeface="Times New Roman" pitchFamily="18" charset="0"/>
                <a:ea typeface="+mn-ea"/>
                <a:sym typeface="Symbol" pitchFamily="18" charset="2"/>
              </a:rPr>
              <a:t></a:t>
            </a:r>
            <a:r>
              <a:rPr lang="en-US" altLang="zh-CN" b="1" i="1" kern="0" dirty="0">
                <a:latin typeface="Times New Roman" pitchFamily="18" charset="0"/>
                <a:ea typeface="+mn-ea"/>
              </a:rPr>
              <a:t>S</a:t>
            </a:r>
            <a:r>
              <a:rPr lang="en-US" altLang="zh-CN" b="1" kern="0" dirty="0">
                <a:latin typeface="Times New Roman" pitchFamily="18" charset="0"/>
                <a:ea typeface="+mn-ea"/>
              </a:rPr>
              <a:t>(</a:t>
            </a:r>
            <a:r>
              <a:rPr lang="en-US" altLang="zh-CN" b="1" i="1" kern="0" dirty="0">
                <a:latin typeface="Times New Roman" pitchFamily="18" charset="0"/>
                <a:ea typeface="+mn-ea"/>
              </a:rPr>
              <a:t>C</a:t>
            </a:r>
            <a:r>
              <a:rPr lang="en-US" altLang="zh-CN" b="1" i="1" kern="0" baseline="-25000" dirty="0">
                <a:latin typeface="Times New Roman" pitchFamily="18" charset="0"/>
                <a:ea typeface="+mn-ea"/>
              </a:rPr>
              <a:t>i</a:t>
            </a:r>
            <a:r>
              <a:rPr lang="en-US" altLang="zh-CN" b="1" kern="0" baseline="-25000" dirty="0">
                <a:latin typeface="Times New Roman" pitchFamily="18" charset="0"/>
                <a:ea typeface="+mn-ea"/>
              </a:rPr>
              <a:t>+1</a:t>
            </a:r>
            <a:r>
              <a:rPr lang="en-US" altLang="zh-CN" b="1" kern="0" dirty="0">
                <a:latin typeface="Times New Roman" pitchFamily="18" charset="0"/>
                <a:ea typeface="+mn-ea"/>
              </a:rPr>
              <a:t>) </a:t>
            </a:r>
            <a:r>
              <a:rPr lang="en-US" altLang="zh-CN" b="1" kern="0" dirty="0">
                <a:latin typeface="Times New Roman" pitchFamily="18" charset="0"/>
                <a:ea typeface="+mn-ea"/>
                <a:sym typeface="Symbol" pitchFamily="18" charset="2"/>
              </a:rPr>
              <a:t></a:t>
            </a:r>
            <a:r>
              <a:rPr lang="en-US" altLang="zh-CN" b="1" kern="0" dirty="0">
                <a:latin typeface="Times New Roman" pitchFamily="18" charset="0"/>
                <a:ea typeface="+mn-ea"/>
              </a:rPr>
              <a:t> </a:t>
            </a:r>
            <a:r>
              <a:rPr lang="en-US" altLang="zh-CN" b="1" kern="0" dirty="0">
                <a:latin typeface="Times New Roman" pitchFamily="18" charset="0"/>
                <a:ea typeface="+mn-ea"/>
                <a:sym typeface="Symbol" pitchFamily="18" charset="2"/>
              </a:rPr>
              <a:t></a:t>
            </a:r>
            <a:r>
              <a:rPr lang="en-US" altLang="zh-CN" b="1" kern="0" dirty="0">
                <a:latin typeface="Times New Roman" pitchFamily="18" charset="0"/>
                <a:ea typeface="+mn-ea"/>
              </a:rPr>
              <a:t>,   </a:t>
            </a:r>
            <a:r>
              <a:rPr lang="en-US" altLang="zh-CN" b="1" i="1" kern="0" dirty="0" err="1">
                <a:latin typeface="Times New Roman" pitchFamily="18" charset="0"/>
                <a:ea typeface="+mn-ea"/>
              </a:rPr>
              <a:t>i</a:t>
            </a:r>
            <a:r>
              <a:rPr lang="en-US" altLang="zh-CN" b="1" kern="0" dirty="0">
                <a:latin typeface="Times New Roman" pitchFamily="18" charset="0"/>
                <a:ea typeface="+mn-ea"/>
              </a:rPr>
              <a:t>=1, 2, 3, 4</a:t>
            </a:r>
            <a:r>
              <a:rPr lang="zh-CN" altLang="en-US" b="1" kern="0" dirty="0">
                <a:latin typeface="Times New Roman" pitchFamily="18" charset="0"/>
                <a:ea typeface="+mn-ea"/>
              </a:rPr>
              <a:t>，</a:t>
            </a:r>
            <a:endParaRPr lang="zh-CN" altLang="en-US" b="1" i="1" kern="0" dirty="0">
              <a:latin typeface="Times New Roman" pitchFamily="18" charset="0"/>
              <a:ea typeface="+mn-ea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  <a:defRPr/>
            </a:pPr>
            <a:r>
              <a:rPr lang="zh-CN" altLang="en-US" b="1" i="1" kern="0" dirty="0">
                <a:latin typeface="Times New Roman" pitchFamily="18" charset="0"/>
                <a:ea typeface="+mn-ea"/>
              </a:rPr>
              <a:t>                   </a:t>
            </a:r>
            <a:r>
              <a:rPr lang="en-US" altLang="zh-CN" b="1" i="1" kern="0" dirty="0">
                <a:latin typeface="Times New Roman" pitchFamily="18" charset="0"/>
                <a:ea typeface="+mn-ea"/>
              </a:rPr>
              <a:t>S</a:t>
            </a:r>
            <a:r>
              <a:rPr lang="en-US" altLang="zh-CN" b="1" kern="0" dirty="0">
                <a:latin typeface="Times New Roman" pitchFamily="18" charset="0"/>
                <a:ea typeface="+mn-ea"/>
              </a:rPr>
              <a:t>(</a:t>
            </a:r>
            <a:r>
              <a:rPr lang="en-US" altLang="zh-CN" b="1" i="1" kern="0" dirty="0">
                <a:latin typeface="Times New Roman" pitchFamily="18" charset="0"/>
                <a:ea typeface="+mn-ea"/>
              </a:rPr>
              <a:t>C</a:t>
            </a:r>
            <a:r>
              <a:rPr lang="en-US" altLang="zh-CN" b="1" kern="0" baseline="-25000" dirty="0">
                <a:latin typeface="Times New Roman" pitchFamily="18" charset="0"/>
                <a:ea typeface="+mn-ea"/>
              </a:rPr>
              <a:t>5</a:t>
            </a:r>
            <a:r>
              <a:rPr lang="en-US" altLang="zh-CN" b="1" kern="0" dirty="0">
                <a:latin typeface="Times New Roman" pitchFamily="18" charset="0"/>
                <a:ea typeface="+mn-ea"/>
              </a:rPr>
              <a:t>)</a:t>
            </a:r>
            <a:r>
              <a:rPr lang="en-US" altLang="zh-CN" b="1" kern="0" dirty="0">
                <a:latin typeface="Times New Roman" pitchFamily="18" charset="0"/>
                <a:ea typeface="+mn-ea"/>
                <a:sym typeface="Symbol" pitchFamily="18" charset="2"/>
              </a:rPr>
              <a:t></a:t>
            </a:r>
            <a:r>
              <a:rPr lang="en-US" altLang="zh-CN" b="1" i="1" kern="0" dirty="0">
                <a:latin typeface="Times New Roman" pitchFamily="18" charset="0"/>
                <a:ea typeface="+mn-ea"/>
              </a:rPr>
              <a:t>S</a:t>
            </a:r>
            <a:r>
              <a:rPr lang="en-US" altLang="zh-CN" b="1" kern="0" dirty="0">
                <a:latin typeface="Times New Roman" pitchFamily="18" charset="0"/>
                <a:ea typeface="+mn-ea"/>
              </a:rPr>
              <a:t>(</a:t>
            </a:r>
            <a:r>
              <a:rPr lang="en-US" altLang="zh-CN" b="1" i="1" kern="0" dirty="0">
                <a:latin typeface="Times New Roman" pitchFamily="18" charset="0"/>
                <a:ea typeface="+mn-ea"/>
              </a:rPr>
              <a:t>C</a:t>
            </a:r>
            <a:r>
              <a:rPr lang="en-US" altLang="zh-CN" b="1" kern="0" baseline="-25000" dirty="0">
                <a:latin typeface="Times New Roman" pitchFamily="18" charset="0"/>
                <a:ea typeface="+mn-ea"/>
              </a:rPr>
              <a:t>1</a:t>
            </a:r>
            <a:r>
              <a:rPr lang="en-US" altLang="zh-CN" b="1" kern="0" dirty="0">
                <a:latin typeface="Times New Roman" pitchFamily="18" charset="0"/>
                <a:ea typeface="+mn-ea"/>
              </a:rPr>
              <a:t>) </a:t>
            </a:r>
            <a:r>
              <a:rPr lang="en-US" altLang="zh-CN" b="1" kern="0" dirty="0">
                <a:latin typeface="Times New Roman" pitchFamily="18" charset="0"/>
                <a:ea typeface="+mn-ea"/>
                <a:sym typeface="Symbol" pitchFamily="18" charset="2"/>
              </a:rPr>
              <a:t></a:t>
            </a:r>
            <a:r>
              <a:rPr lang="en-US" altLang="zh-CN" b="1" kern="0" dirty="0">
                <a:latin typeface="Times New Roman" pitchFamily="18" charset="0"/>
                <a:ea typeface="+mn-ea"/>
              </a:rPr>
              <a:t> </a:t>
            </a:r>
            <a:r>
              <a:rPr lang="en-US" altLang="zh-CN" b="1" kern="0" dirty="0">
                <a:latin typeface="Times New Roman" pitchFamily="18" charset="0"/>
                <a:ea typeface="+mn-ea"/>
                <a:sym typeface="Symbol" pitchFamily="18" charset="2"/>
              </a:rPr>
              <a:t></a:t>
            </a:r>
            <a:r>
              <a:rPr lang="en-US" altLang="zh-CN" b="1" kern="0" dirty="0">
                <a:latin typeface="Times New Roman" pitchFamily="18" charset="0"/>
                <a:ea typeface="+mn-ea"/>
              </a:rPr>
              <a:t>. 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  <a:defRPr/>
            </a:pPr>
            <a:r>
              <a:rPr lang="zh-CN" altLang="en-US" b="1" kern="0" dirty="0">
                <a:latin typeface="Times New Roman" pitchFamily="18" charset="0"/>
                <a:ea typeface="+mn-ea"/>
              </a:rPr>
              <a:t>问这</a:t>
            </a:r>
            <a:r>
              <a:rPr lang="en-US" altLang="zh-CN" b="1" kern="0" dirty="0">
                <a:latin typeface="Times New Roman" pitchFamily="18" charset="0"/>
                <a:ea typeface="+mn-ea"/>
              </a:rPr>
              <a:t>6</a:t>
            </a:r>
            <a:r>
              <a:rPr lang="zh-CN" altLang="en-US" b="1" kern="0" dirty="0">
                <a:latin typeface="Times New Roman" pitchFamily="18" charset="0"/>
                <a:ea typeface="+mn-ea"/>
              </a:rPr>
              <a:t>门课至少几天能考完？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9A001B-FA13-4A38-9E4B-F7F11BB0E2E2}" type="slidenum">
              <a:rPr lang="en-US" altLang="zh-CN" smtClean="0"/>
              <a:pPr>
                <a:defRPr/>
              </a:pPr>
              <a:t>69</a:t>
            </a:fld>
            <a:r>
              <a:rPr lang="en-US" altLang="zh-CN" smtClean="0"/>
              <a:t>/60</a:t>
            </a:r>
          </a:p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>
                <a:latin typeface="Times New Roman" panose="02020603050405020304" pitchFamily="18" charset="0"/>
              </a:rPr>
              <a:t>欧拉图的判别法</a:t>
            </a:r>
          </a:p>
        </p:txBody>
      </p:sp>
      <p:sp>
        <p:nvSpPr>
          <p:cNvPr id="1229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23850" y="1052513"/>
            <a:ext cx="8362950" cy="424815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dirty="0" smtClean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无向图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是半欧拉图当且仅当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是连通的且恰有两个奇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度顶点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9A001B-FA13-4A38-9E4B-F7F11BB0E2E2}" type="slidenum">
              <a:rPr lang="en-US" altLang="zh-CN" smtClean="0"/>
              <a:pPr>
                <a:defRPr/>
              </a:pPr>
              <a:t>7</a:t>
            </a:fld>
            <a:r>
              <a:rPr lang="en-US" altLang="zh-CN" smtClean="0"/>
              <a:t>/60</a:t>
            </a:r>
            <a:endParaRPr lang="en-US" altLang="zh-CN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8699797"/>
              </p:ext>
            </p:extLst>
          </p:nvPr>
        </p:nvGraphicFramePr>
        <p:xfrm>
          <a:off x="179512" y="1916832"/>
          <a:ext cx="8807450" cy="409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46" name="Equation" r:id="rId4" imgW="6438600" imgH="2997000" progId="Equation.DSMT4">
                  <p:embed/>
                </p:oleObj>
              </mc:Choice>
              <mc:Fallback>
                <p:oleObj name="Equation" r:id="rId4" imgW="6438600" imgH="299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9512" y="1916832"/>
                        <a:ext cx="8807450" cy="409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380873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dirty="0" smtClean="0">
                <a:latin typeface="Times New Roman" panose="02020603050405020304" pitchFamily="18" charset="0"/>
              </a:rPr>
              <a:t>Fleury</a:t>
            </a:r>
            <a:r>
              <a:rPr lang="zh-CN" altLang="en-US" dirty="0" smtClean="0">
                <a:latin typeface="Times New Roman" panose="02020603050405020304" pitchFamily="18" charset="0"/>
              </a:rPr>
              <a:t>算法</a:t>
            </a:r>
          </a:p>
        </p:txBody>
      </p:sp>
      <p:sp>
        <p:nvSpPr>
          <p:cNvPr id="1434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51520" y="1052736"/>
            <a:ext cx="8892480" cy="504056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欧拉图</a:t>
            </a:r>
            <a:r>
              <a:rPr lang="en-US" altLang="zh-CN" dirty="0">
                <a:latin typeface="Times New Roman" panose="02020603050405020304" pitchFamily="18" charset="0"/>
              </a:rPr>
              <a:t>G=&lt;V, E&gt;, </a:t>
            </a:r>
            <a:r>
              <a:rPr lang="zh-CN" altLang="en-US" dirty="0">
                <a:latin typeface="Times New Roman" panose="02020603050405020304" pitchFamily="18" charset="0"/>
              </a:rPr>
              <a:t>求</a:t>
            </a:r>
            <a:r>
              <a:rPr lang="en-US" altLang="zh-CN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的欧拉回路</a:t>
            </a:r>
            <a:r>
              <a:rPr lang="en-US" altLang="zh-CN" dirty="0" smtClean="0">
                <a:latin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</a:rPr>
              <a:t>算法： 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</a:rPr>
              <a:t>(1) </a:t>
            </a:r>
            <a:r>
              <a:rPr lang="zh-CN" altLang="en-US" dirty="0" smtClean="0">
                <a:latin typeface="Times New Roman" panose="02020603050405020304" pitchFamily="18" charset="0"/>
              </a:rPr>
              <a:t>任取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0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</a:rPr>
              <a:t>G</a:t>
            </a:r>
            <a:r>
              <a:rPr lang="en-US" altLang="zh-CN" dirty="0" smtClean="0">
                <a:latin typeface="Times New Roman" panose="02020603050405020304" pitchFamily="18" charset="0"/>
              </a:rPr>
              <a:t>), </a:t>
            </a:r>
            <a:r>
              <a:rPr lang="zh-CN" altLang="en-US" dirty="0" smtClean="0">
                <a:latin typeface="Times New Roman" panose="02020603050405020304" pitchFamily="18" charset="0"/>
              </a:rPr>
              <a:t>令</a:t>
            </a:r>
            <a:r>
              <a:rPr lang="en-US" altLang="zh-CN" i="1" dirty="0" smtClean="0">
                <a:latin typeface="Times New Roman" panose="02020603050405020304" pitchFamily="18" charset="0"/>
              </a:rPr>
              <a:t>P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0</a:t>
            </a:r>
            <a:r>
              <a:rPr lang="en-US" altLang="zh-CN" dirty="0" smtClean="0">
                <a:latin typeface="Times New Roman" panose="02020603050405020304" pitchFamily="18" charset="0"/>
              </a:rPr>
              <a:t>=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0</a:t>
            </a:r>
            <a:r>
              <a:rPr lang="en-US" altLang="zh-CN" dirty="0" smtClean="0">
                <a:latin typeface="Times New Roman" panose="02020603050405020304" pitchFamily="18" charset="0"/>
              </a:rPr>
              <a:t>, 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</a:rPr>
              <a:t>=0.  </a:t>
            </a:r>
          </a:p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</a:rPr>
              <a:t>(2) </a:t>
            </a:r>
            <a:r>
              <a:rPr lang="zh-CN" altLang="en-US" dirty="0" smtClean="0">
                <a:latin typeface="Times New Roman" panose="02020603050405020304" pitchFamily="18" charset="0"/>
              </a:rPr>
              <a:t>按下</a:t>
            </a:r>
            <a:r>
              <a:rPr lang="zh-CN" altLang="en-US" dirty="0">
                <a:latin typeface="Times New Roman" panose="02020603050405020304" pitchFamily="18" charset="0"/>
              </a:rPr>
              <a:t>面方法从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</a:rPr>
              <a:t>{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,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</a:rPr>
              <a:t>, …, 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e</a:t>
            </a:r>
            <a:r>
              <a:rPr lang="en-US" altLang="zh-CN" i="1" baseline="-25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i="1" baseline="-25000" dirty="0" smtClean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r>
              <a:rPr lang="zh-CN" altLang="en-US" dirty="0">
                <a:latin typeface="Times New Roman" panose="02020603050405020304" pitchFamily="18" charset="0"/>
              </a:rPr>
              <a:t>中选取</a:t>
            </a:r>
            <a:r>
              <a:rPr lang="en-US" altLang="zh-CN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i="1" baseline="-25000" dirty="0" smtClean="0">
                <a:latin typeface="Times New Roman" panose="02020603050405020304" pitchFamily="18" charset="0"/>
              </a:rPr>
              <a:t>i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+1</a:t>
            </a:r>
            <a:r>
              <a:rPr lang="en-US" altLang="zh-CN" dirty="0" smtClean="0">
                <a:latin typeface="Times New Roman" panose="02020603050405020304" pitchFamily="18" charset="0"/>
              </a:rPr>
              <a:t>: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</a:rPr>
              <a:t>     </a:t>
            </a:r>
            <a:r>
              <a:rPr lang="en-US" altLang="zh-CN" dirty="0" smtClean="0">
                <a:latin typeface="Times New Roman" panose="02020603050405020304" pitchFamily="18" charset="0"/>
              </a:rPr>
              <a:t>(a)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i="1" baseline="-25000" dirty="0" smtClean="0">
                <a:latin typeface="Times New Roman" panose="02020603050405020304" pitchFamily="18" charset="0"/>
              </a:rPr>
              <a:t>i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+1</a:t>
            </a:r>
            <a:r>
              <a:rPr lang="zh-CN" altLang="en-US" dirty="0" smtClean="0">
                <a:latin typeface="Times New Roman" panose="02020603050405020304" pitchFamily="18" charset="0"/>
              </a:rPr>
              <a:t>与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smtClean="0">
                <a:latin typeface="Times New Roman" panose="02020603050405020304" pitchFamily="18" charset="0"/>
              </a:rPr>
              <a:t>i </a:t>
            </a:r>
            <a:r>
              <a:rPr lang="zh-CN" altLang="en-US" dirty="0" smtClean="0">
                <a:latin typeface="Times New Roman" panose="02020603050405020304" pitchFamily="18" charset="0"/>
              </a:rPr>
              <a:t>关联</a:t>
            </a:r>
            <a:r>
              <a:rPr lang="en-US" altLang="zh-CN" dirty="0" smtClean="0">
                <a:latin typeface="Times New Roman" panose="02020603050405020304" pitchFamily="18" charset="0"/>
              </a:rPr>
              <a:t>;</a:t>
            </a:r>
            <a:endParaRPr lang="zh-CN" altLang="en-US" dirty="0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</a:rPr>
              <a:t>     </a:t>
            </a:r>
            <a:r>
              <a:rPr lang="en-US" altLang="zh-CN" dirty="0" smtClean="0">
                <a:latin typeface="Times New Roman" panose="02020603050405020304" pitchFamily="18" charset="0"/>
              </a:rPr>
              <a:t>(b) </a:t>
            </a:r>
            <a:r>
              <a:rPr lang="zh-CN" altLang="en-US" dirty="0" smtClean="0">
                <a:latin typeface="Times New Roman" panose="02020603050405020304" pitchFamily="18" charset="0"/>
              </a:rPr>
              <a:t>除非无别的边可供选择</a:t>
            </a:r>
            <a:r>
              <a:rPr lang="en-US" altLang="zh-CN" dirty="0" smtClean="0">
                <a:latin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</a:rPr>
              <a:t>否则</a:t>
            </a:r>
            <a:r>
              <a:rPr lang="en-US" altLang="zh-CN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i="1" baseline="-25000" dirty="0" smtClean="0">
                <a:latin typeface="Times New Roman" panose="02020603050405020304" pitchFamily="18" charset="0"/>
              </a:rPr>
              <a:t>i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+1</a:t>
            </a:r>
            <a:r>
              <a:rPr lang="zh-CN" altLang="en-US" dirty="0" smtClean="0">
                <a:latin typeface="Times New Roman" panose="02020603050405020304" pitchFamily="18" charset="0"/>
              </a:rPr>
              <a:t>不应为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G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 smtClean="0">
                <a:latin typeface="Times New Roman" panose="02020603050405020304" pitchFamily="18" charset="0"/>
              </a:rPr>
              <a:t>{</a:t>
            </a:r>
            <a:r>
              <a:rPr lang="en-US" altLang="zh-CN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,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</a:rPr>
              <a:t>, …, 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e</a:t>
            </a:r>
            <a:r>
              <a:rPr lang="en-US" altLang="zh-CN" i="1" baseline="-25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i="1" baseline="-25000" dirty="0" smtClean="0">
                <a:latin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</a:rPr>
              <a:t>}    </a:t>
            </a:r>
          </a:p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</a:rPr>
              <a:t>           </a:t>
            </a:r>
            <a:r>
              <a:rPr lang="zh-CN" altLang="en-US" dirty="0" smtClean="0">
                <a:latin typeface="Times New Roman" panose="02020603050405020304" pitchFamily="18" charset="0"/>
              </a:rPr>
              <a:t>中的桥</a:t>
            </a:r>
            <a:r>
              <a:rPr lang="en-US" altLang="zh-CN" dirty="0" smtClean="0">
                <a:latin typeface="Times New Roman" panose="02020603050405020304" pitchFamily="18" charset="0"/>
              </a:rPr>
              <a:t>.</a:t>
            </a:r>
          </a:p>
          <a:p>
            <a:pPr indent="-540000" eaLnBrk="1" hangingPunct="1"/>
            <a:r>
              <a:rPr lang="en-US" altLang="zh-CN" dirty="0" smtClean="0">
                <a:latin typeface="Times New Roman" panose="02020603050405020304" pitchFamily="18" charset="0"/>
              </a:rPr>
              <a:t>(3)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</a:rPr>
              <a:t>+1</a:t>
            </a:r>
            <a:r>
              <a:rPr lang="en-US" altLang="zh-CN" dirty="0">
                <a:latin typeface="Times New Roman" panose="02020603050405020304" pitchFamily="18" charset="0"/>
              </a:rPr>
              <a:t>=(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</a:rPr>
              <a:t>,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smtClean="0">
                <a:latin typeface="Times New Roman" panose="02020603050405020304" pitchFamily="18" charset="0"/>
              </a:rPr>
              <a:t>i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+1</a:t>
            </a:r>
            <a:r>
              <a:rPr lang="en-US" altLang="zh-CN" dirty="0">
                <a:latin typeface="Times New Roman" panose="02020603050405020304" pitchFamily="18" charset="0"/>
              </a:rPr>
              <a:t>), </a:t>
            </a:r>
            <a:r>
              <a:rPr lang="zh-CN" altLang="en-US" dirty="0">
                <a:latin typeface="Times New Roman" panose="02020603050405020304" pitchFamily="18" charset="0"/>
              </a:rPr>
              <a:t>把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</a:rPr>
              <a:t>+1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</a:rPr>
              <a:t>+1</a:t>
            </a:r>
            <a:r>
              <a:rPr lang="zh-CN" altLang="en-US" dirty="0">
                <a:latin typeface="Times New Roman" panose="02020603050405020304" pitchFamily="18" charset="0"/>
              </a:rPr>
              <a:t>加入</a:t>
            </a:r>
            <a:r>
              <a:rPr lang="en-US" altLang="zh-CN" i="1" dirty="0" smtClean="0">
                <a:latin typeface="Times New Roman" panose="02020603050405020304" pitchFamily="18" charset="0"/>
              </a:rPr>
              <a:t>P</a:t>
            </a:r>
            <a:r>
              <a:rPr lang="en-US" altLang="zh-CN" i="1" baseline="-25000" dirty="0" smtClean="0">
                <a:latin typeface="Times New Roman" panose="02020603050405020304" pitchFamily="18" charset="0"/>
              </a:rPr>
              <a:t>i</a:t>
            </a:r>
            <a:r>
              <a:rPr lang="zh-CN" altLang="en-US" dirty="0" smtClean="0">
                <a:latin typeface="Times New Roman" panose="02020603050405020304" pitchFamily="18" charset="0"/>
              </a:rPr>
              <a:t>中</a:t>
            </a:r>
            <a:r>
              <a:rPr lang="en-US" altLang="zh-CN" dirty="0" smtClean="0">
                <a:latin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</a:rPr>
              <a:t>得</a:t>
            </a:r>
            <a:r>
              <a:rPr lang="en-US" altLang="zh-CN" i="1" dirty="0" smtClean="0">
                <a:latin typeface="Times New Roman" panose="02020603050405020304" pitchFamily="18" charset="0"/>
              </a:rPr>
              <a:t>P</a:t>
            </a:r>
            <a:r>
              <a:rPr lang="en-US" altLang="zh-CN" i="1" baseline="-25000" dirty="0" smtClean="0">
                <a:latin typeface="Times New Roman" panose="02020603050405020304" pitchFamily="18" charset="0"/>
              </a:rPr>
              <a:t>i+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i="1" baseline="-25000" dirty="0" smtClean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r>
              <a:rPr lang="en-US" altLang="zh-CN" i="1" dirty="0" err="1">
                <a:latin typeface="Times New Roman" panose="02020603050405020304" pitchFamily="18" charset="0"/>
              </a:rPr>
              <a:t>e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</a:rPr>
              <a:t>+1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</a:rPr>
              <a:t>+1 </a:t>
            </a:r>
            <a:r>
              <a:rPr lang="en-US" altLang="zh-CN" dirty="0" smtClean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</a:rPr>
              <a:t>=</a:t>
            </a:r>
            <a:r>
              <a:rPr lang="en-US" altLang="zh-CN" i="1" dirty="0" smtClean="0">
                <a:latin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</a:rPr>
              <a:t>+1;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</a:rPr>
              <a:t>(4) </a:t>
            </a:r>
            <a:r>
              <a:rPr lang="zh-CN" altLang="en-US" dirty="0" smtClean="0">
                <a:latin typeface="Times New Roman" panose="02020603050405020304" pitchFamily="18" charset="0"/>
              </a:rPr>
              <a:t>如果</a:t>
            </a:r>
            <a:r>
              <a:rPr lang="en-US" altLang="zh-CN" i="1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</a:rPr>
              <a:t>=|E|, </a:t>
            </a:r>
            <a:r>
              <a:rPr lang="zh-CN" altLang="en-US" dirty="0" smtClean="0">
                <a:latin typeface="Times New Roman" panose="02020603050405020304" pitchFamily="18" charset="0"/>
              </a:rPr>
              <a:t>则结束</a:t>
            </a:r>
            <a:r>
              <a:rPr lang="en-US" altLang="zh-CN" dirty="0" smtClean="0">
                <a:latin typeface="Times New Roman" panose="02020603050405020304" pitchFamily="18" charset="0"/>
              </a:rPr>
              <a:t>; </a:t>
            </a:r>
            <a:r>
              <a:rPr lang="zh-CN" altLang="en-US" dirty="0" smtClean="0">
                <a:latin typeface="Times New Roman" panose="02020603050405020304" pitchFamily="18" charset="0"/>
              </a:rPr>
              <a:t>否则转</a:t>
            </a:r>
            <a:r>
              <a:rPr lang="en-US" altLang="zh-CN" dirty="0" smtClean="0">
                <a:latin typeface="Times New Roman" panose="02020603050405020304" pitchFamily="18" charset="0"/>
              </a:rPr>
              <a:t>(2).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9A001B-FA13-4A38-9E4B-F7F11BB0E2E2}" type="slidenum">
              <a:rPr lang="en-US" altLang="zh-CN" smtClean="0"/>
              <a:pPr>
                <a:defRPr/>
              </a:pPr>
              <a:t>8</a:t>
            </a:fld>
            <a:r>
              <a:rPr lang="en-US" altLang="zh-CN" smtClean="0"/>
              <a:t>/60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>
                <a:latin typeface="Times New Roman" panose="02020603050405020304" pitchFamily="18" charset="0"/>
              </a:rPr>
              <a:t>实例</a:t>
            </a:r>
          </a:p>
        </p:txBody>
      </p:sp>
      <p:sp>
        <p:nvSpPr>
          <p:cNvPr id="18436" name="Text Box 12"/>
          <p:cNvSpPr txBox="1">
            <a:spLocks noChangeArrowheads="1"/>
          </p:cNvSpPr>
          <p:nvPr/>
        </p:nvSpPr>
        <p:spPr bwMode="auto">
          <a:xfrm>
            <a:off x="303213" y="1080293"/>
            <a:ext cx="779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利用</a:t>
            </a:r>
            <a:r>
              <a:rPr lang="en-US" altLang="zh-CN" dirty="0" smtClean="0">
                <a:latin typeface="Times New Roman" panose="02020603050405020304" pitchFamily="18" charset="0"/>
              </a:rPr>
              <a:t>Fleury</a:t>
            </a:r>
            <a:r>
              <a:rPr lang="zh-CN" altLang="en-US" dirty="0" smtClean="0">
                <a:latin typeface="Times New Roman" panose="02020603050405020304" pitchFamily="18" charset="0"/>
              </a:rPr>
              <a:t>算法求图</a:t>
            </a:r>
            <a:r>
              <a:rPr lang="en-US" altLang="zh-CN" dirty="0" smtClean="0">
                <a:latin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</a:rPr>
              <a:t>的欧拉回路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204473" y="2492896"/>
            <a:ext cx="2895223" cy="2875322"/>
            <a:chOff x="2325109" y="2414408"/>
            <a:chExt cx="2895223" cy="2875322"/>
          </a:xfrm>
        </p:grpSpPr>
        <p:sp>
          <p:nvSpPr>
            <p:cNvPr id="26" name="椭圆 25"/>
            <p:cNvSpPr/>
            <p:nvPr/>
          </p:nvSpPr>
          <p:spPr bwMode="auto">
            <a:xfrm>
              <a:off x="2334316" y="2414408"/>
              <a:ext cx="144463" cy="14446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 bwMode="auto">
            <a:xfrm>
              <a:off x="3709032" y="2414408"/>
              <a:ext cx="142875" cy="14446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 bwMode="auto">
            <a:xfrm>
              <a:off x="5075870" y="2414408"/>
              <a:ext cx="144462" cy="14446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cxnSp>
          <p:nvCxnSpPr>
            <p:cNvPr id="31" name="直接连接符 30"/>
            <p:cNvCxnSpPr>
              <a:stCxn id="26" idx="6"/>
            </p:cNvCxnSpPr>
            <p:nvPr/>
          </p:nvCxnSpPr>
          <p:spPr bwMode="auto">
            <a:xfrm>
              <a:off x="2478779" y="2485845"/>
              <a:ext cx="122396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 bwMode="auto">
            <a:xfrm>
              <a:off x="3851907" y="2485845"/>
              <a:ext cx="1223963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33"/>
            <p:cNvSpPr/>
            <p:nvPr/>
          </p:nvSpPr>
          <p:spPr bwMode="auto">
            <a:xfrm>
              <a:off x="2334316" y="3782833"/>
              <a:ext cx="144463" cy="14446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 bwMode="auto">
            <a:xfrm>
              <a:off x="5075870" y="3782833"/>
              <a:ext cx="144462" cy="14446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 bwMode="auto">
            <a:xfrm>
              <a:off x="2325109" y="5145268"/>
              <a:ext cx="144463" cy="14446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 bwMode="auto">
            <a:xfrm>
              <a:off x="3709032" y="5145268"/>
              <a:ext cx="142875" cy="14446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 bwMode="auto">
            <a:xfrm>
              <a:off x="5075870" y="5145268"/>
              <a:ext cx="144462" cy="14446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cxnSp>
          <p:nvCxnSpPr>
            <p:cNvPr id="52" name="直接连接符 51"/>
            <p:cNvCxnSpPr>
              <a:stCxn id="48" idx="6"/>
            </p:cNvCxnSpPr>
            <p:nvPr/>
          </p:nvCxnSpPr>
          <p:spPr bwMode="auto">
            <a:xfrm>
              <a:off x="2469572" y="5218293"/>
              <a:ext cx="1223962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 bwMode="auto">
            <a:xfrm>
              <a:off x="3851907" y="5218293"/>
              <a:ext cx="1223963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26" idx="4"/>
              <a:endCxn id="34" idx="0"/>
            </p:cNvCxnSpPr>
            <p:nvPr/>
          </p:nvCxnSpPr>
          <p:spPr bwMode="auto">
            <a:xfrm rot="5400000">
              <a:off x="1793773" y="3170851"/>
              <a:ext cx="122555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 bwMode="auto">
            <a:xfrm rot="5400000">
              <a:off x="1785359" y="4532493"/>
              <a:ext cx="1223963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 bwMode="auto">
            <a:xfrm rot="5400000">
              <a:off x="4534532" y="3170058"/>
              <a:ext cx="1223963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 bwMode="auto">
            <a:xfrm rot="5400000">
              <a:off x="4535326" y="4531699"/>
              <a:ext cx="122555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>
              <a:stCxn id="34" idx="7"/>
            </p:cNvCxnSpPr>
            <p:nvPr/>
          </p:nvCxnSpPr>
          <p:spPr bwMode="auto">
            <a:xfrm rot="5400000" flipH="1" flipV="1">
              <a:off x="2456554" y="2536645"/>
              <a:ext cx="1266825" cy="12668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 bwMode="auto">
            <a:xfrm rot="5400000" flipH="1" flipV="1">
              <a:off x="3828888" y="3910669"/>
              <a:ext cx="1266825" cy="12652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28" idx="5"/>
              <a:endCxn id="37" idx="1"/>
            </p:cNvCxnSpPr>
            <p:nvPr/>
          </p:nvCxnSpPr>
          <p:spPr bwMode="auto">
            <a:xfrm rot="16200000" flipH="1">
              <a:off x="3831270" y="2536645"/>
              <a:ext cx="1266825" cy="12668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 bwMode="auto">
            <a:xfrm rot="16200000" flipH="1">
              <a:off x="2461158" y="3914479"/>
              <a:ext cx="1266825" cy="12652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椭圆 75"/>
            <p:cNvSpPr/>
            <p:nvPr/>
          </p:nvSpPr>
          <p:spPr>
            <a:xfrm>
              <a:off x="2334316" y="2414408"/>
              <a:ext cx="144463" cy="14446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3707445" y="2414408"/>
              <a:ext cx="144462" cy="14446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5075870" y="2414408"/>
              <a:ext cx="144462" cy="14446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2334316" y="3782833"/>
              <a:ext cx="144463" cy="14446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5075870" y="3782833"/>
              <a:ext cx="144462" cy="14446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2325109" y="5145268"/>
              <a:ext cx="144463" cy="14446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3707445" y="5145268"/>
              <a:ext cx="144462" cy="14446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>
              <a:off x="5075870" y="5145268"/>
              <a:ext cx="144462" cy="14446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9A001B-FA13-4A38-9E4B-F7F11BB0E2E2}" type="slidenum">
              <a:rPr lang="en-US" altLang="zh-CN" smtClean="0"/>
              <a:pPr>
                <a:defRPr/>
              </a:pPr>
              <a:t>9</a:t>
            </a:fld>
            <a:r>
              <a:rPr lang="en-US" altLang="zh-CN" smtClean="0"/>
              <a:t>/60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3755063" y="2060952"/>
            <a:ext cx="42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1</a:t>
            </a:r>
            <a:endParaRPr lang="zh-CN" altLang="en-US" dirty="0"/>
          </a:p>
        </p:txBody>
      </p:sp>
      <p:sp>
        <p:nvSpPr>
          <p:cNvPr id="148" name="矩形 147"/>
          <p:cNvSpPr/>
          <p:nvPr/>
        </p:nvSpPr>
        <p:spPr>
          <a:xfrm>
            <a:off x="5081477" y="2078062"/>
            <a:ext cx="42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endParaRPr lang="zh-CN" altLang="en-US" dirty="0"/>
          </a:p>
        </p:txBody>
      </p:sp>
      <p:sp>
        <p:nvSpPr>
          <p:cNvPr id="149" name="矩形 148"/>
          <p:cNvSpPr/>
          <p:nvPr/>
        </p:nvSpPr>
        <p:spPr>
          <a:xfrm>
            <a:off x="5974284" y="2927554"/>
            <a:ext cx="42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3</a:t>
            </a:r>
            <a:endParaRPr lang="zh-CN" altLang="en-US" dirty="0"/>
          </a:p>
        </p:txBody>
      </p:sp>
      <p:sp>
        <p:nvSpPr>
          <p:cNvPr id="150" name="矩形 149"/>
          <p:cNvSpPr/>
          <p:nvPr/>
        </p:nvSpPr>
        <p:spPr>
          <a:xfrm>
            <a:off x="5974284" y="4358548"/>
            <a:ext cx="42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4</a:t>
            </a:r>
            <a:endParaRPr lang="zh-CN" altLang="en-US" dirty="0"/>
          </a:p>
        </p:txBody>
      </p:sp>
      <p:sp>
        <p:nvSpPr>
          <p:cNvPr id="151" name="矩形 150"/>
          <p:cNvSpPr/>
          <p:nvPr/>
        </p:nvSpPr>
        <p:spPr>
          <a:xfrm>
            <a:off x="5156351" y="5137385"/>
            <a:ext cx="42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5</a:t>
            </a:r>
            <a:endParaRPr lang="zh-CN" altLang="en-US" dirty="0"/>
          </a:p>
        </p:txBody>
      </p:sp>
      <p:sp>
        <p:nvSpPr>
          <p:cNvPr id="152" name="矩形 151"/>
          <p:cNvSpPr/>
          <p:nvPr/>
        </p:nvSpPr>
        <p:spPr>
          <a:xfrm>
            <a:off x="3754198" y="5137385"/>
            <a:ext cx="42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6</a:t>
            </a:r>
            <a:endParaRPr lang="zh-CN" altLang="en-US" dirty="0"/>
          </a:p>
        </p:txBody>
      </p:sp>
      <p:sp>
        <p:nvSpPr>
          <p:cNvPr id="153" name="矩形 152"/>
          <p:cNvSpPr/>
          <p:nvPr/>
        </p:nvSpPr>
        <p:spPr>
          <a:xfrm>
            <a:off x="2899618" y="4341286"/>
            <a:ext cx="42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7</a:t>
            </a:r>
            <a:endParaRPr lang="zh-CN" altLang="en-US" dirty="0"/>
          </a:p>
        </p:txBody>
      </p:sp>
      <p:sp>
        <p:nvSpPr>
          <p:cNvPr id="154" name="矩形 153"/>
          <p:cNvSpPr/>
          <p:nvPr/>
        </p:nvSpPr>
        <p:spPr>
          <a:xfrm>
            <a:off x="2899618" y="2927554"/>
            <a:ext cx="42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8</a:t>
            </a:r>
            <a:endParaRPr lang="zh-CN" altLang="en-US" dirty="0"/>
          </a:p>
        </p:txBody>
      </p:sp>
      <p:sp>
        <p:nvSpPr>
          <p:cNvPr id="155" name="矩形 154"/>
          <p:cNvSpPr/>
          <p:nvPr/>
        </p:nvSpPr>
        <p:spPr>
          <a:xfrm>
            <a:off x="3875783" y="3098645"/>
            <a:ext cx="42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9</a:t>
            </a:r>
            <a:endParaRPr lang="zh-CN" altLang="en-US" dirty="0"/>
          </a:p>
        </p:txBody>
      </p:sp>
      <p:sp>
        <p:nvSpPr>
          <p:cNvPr id="156" name="矩形 155"/>
          <p:cNvSpPr/>
          <p:nvPr/>
        </p:nvSpPr>
        <p:spPr>
          <a:xfrm>
            <a:off x="4942166" y="3084271"/>
            <a:ext cx="5261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10</a:t>
            </a:r>
            <a:endParaRPr lang="zh-CN" altLang="en-US" dirty="0"/>
          </a:p>
        </p:txBody>
      </p:sp>
      <p:sp>
        <p:nvSpPr>
          <p:cNvPr id="157" name="矩形 156"/>
          <p:cNvSpPr/>
          <p:nvPr/>
        </p:nvSpPr>
        <p:spPr>
          <a:xfrm>
            <a:off x="4939581" y="4160111"/>
            <a:ext cx="5184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11</a:t>
            </a:r>
            <a:endParaRPr lang="zh-CN" altLang="en-US" dirty="0"/>
          </a:p>
        </p:txBody>
      </p:sp>
      <p:sp>
        <p:nvSpPr>
          <p:cNvPr id="158" name="矩形 157"/>
          <p:cNvSpPr/>
          <p:nvPr/>
        </p:nvSpPr>
        <p:spPr>
          <a:xfrm>
            <a:off x="3878352" y="4187105"/>
            <a:ext cx="5261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12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2899618" y="2060952"/>
            <a:ext cx="42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1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4447283" y="2045532"/>
            <a:ext cx="42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2</a:t>
            </a:r>
            <a:endParaRPr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6024969" y="2122071"/>
            <a:ext cx="42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3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6030023" y="3653488"/>
            <a:ext cx="42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4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6024969" y="5144618"/>
            <a:ext cx="42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5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4482366" y="5237338"/>
            <a:ext cx="42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6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2889972" y="5166731"/>
            <a:ext cx="42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7</a:t>
            </a:r>
            <a:endParaRPr lang="zh-CN" altLang="en-US" dirty="0"/>
          </a:p>
        </p:txBody>
      </p:sp>
      <p:sp>
        <p:nvSpPr>
          <p:cNvPr id="85" name="矩形 84"/>
          <p:cNvSpPr/>
          <p:nvPr/>
        </p:nvSpPr>
        <p:spPr>
          <a:xfrm>
            <a:off x="2857336" y="3643763"/>
            <a:ext cx="42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28247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b="1" i="1" dirty="0" smtClean="0">
            <a:latin typeface="Times New Roman" pitchFamily="18" charset="0"/>
            <a:cs typeface="Times New Roman" pitchFamily="18" charset="0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6310</TotalTime>
  <Words>5959</Words>
  <Application>Microsoft Office PowerPoint</Application>
  <PresentationFormat>全屏显示(4:3)</PresentationFormat>
  <Paragraphs>716</Paragraphs>
  <Slides>69</Slides>
  <Notes>69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69</vt:i4>
      </vt:variant>
    </vt:vector>
  </HeadingPairs>
  <TitlesOfParts>
    <vt:vector size="79" baseType="lpstr">
      <vt:lpstr>华文中宋</vt:lpstr>
      <vt:lpstr>宋体</vt:lpstr>
      <vt:lpstr>Arial</vt:lpstr>
      <vt:lpstr>Calibri</vt:lpstr>
      <vt:lpstr>Symbol</vt:lpstr>
      <vt:lpstr>Times New Roman</vt:lpstr>
      <vt:lpstr>Wingdings</vt:lpstr>
      <vt:lpstr>默认设计模板</vt:lpstr>
      <vt:lpstr>Equation</vt:lpstr>
      <vt:lpstr>公式</vt:lpstr>
      <vt:lpstr>第十三章 几种特殊的图</vt:lpstr>
      <vt:lpstr>PowerPoint 演示文稿</vt:lpstr>
      <vt:lpstr>欧拉图定义</vt:lpstr>
      <vt:lpstr>PowerPoint 演示文稿</vt:lpstr>
      <vt:lpstr>欧拉图的判别法</vt:lpstr>
      <vt:lpstr>欧拉图的判别法</vt:lpstr>
      <vt:lpstr>欧拉图的判别法</vt:lpstr>
      <vt:lpstr>Fleury算法</vt:lpstr>
      <vt:lpstr>实例</vt:lpstr>
      <vt:lpstr>实例</vt:lpstr>
      <vt:lpstr>实例</vt:lpstr>
      <vt:lpstr>实例</vt:lpstr>
      <vt:lpstr>实例</vt:lpstr>
      <vt:lpstr>13.2 哈密顿图</vt:lpstr>
      <vt:lpstr>哈密顿图与半哈密顿图</vt:lpstr>
      <vt:lpstr>无向哈密顿图的一个必要条件</vt:lpstr>
      <vt:lpstr>例题</vt:lpstr>
      <vt:lpstr>例题</vt:lpstr>
      <vt:lpstr>无向哈密顿图的一个充分条件</vt:lpstr>
      <vt:lpstr>无向哈密顿图的一个充分条件</vt:lpstr>
      <vt:lpstr>无向哈密顿图的一个充分条件</vt:lpstr>
      <vt:lpstr>无向哈密顿图的一个充分条件</vt:lpstr>
      <vt:lpstr>判断是否为哈密顿图 </vt:lpstr>
      <vt:lpstr>货郎问题</vt:lpstr>
      <vt:lpstr>  </vt:lpstr>
      <vt:lpstr>13.3 二部图与匹配</vt:lpstr>
      <vt:lpstr>实例</vt:lpstr>
      <vt:lpstr>二部图的判别法</vt:lpstr>
      <vt:lpstr>证明</vt:lpstr>
      <vt:lpstr>最大匹配</vt:lpstr>
      <vt:lpstr>与匹配有关的概念</vt:lpstr>
      <vt:lpstr>可增广的交错路径</vt:lpstr>
      <vt:lpstr>Hall定理</vt:lpstr>
      <vt:lpstr>t条件</vt:lpstr>
      <vt:lpstr>一个应用实例</vt:lpstr>
      <vt:lpstr>PowerPoint 演示文稿</vt:lpstr>
      <vt:lpstr>PowerPoint 演示文稿</vt:lpstr>
      <vt:lpstr>平面图的性质</vt:lpstr>
      <vt:lpstr>平面图的面与次数</vt:lpstr>
      <vt:lpstr>PowerPoint 演示文稿</vt:lpstr>
      <vt:lpstr>极大平面图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库拉图斯基定理</vt:lpstr>
      <vt:lpstr>例题</vt:lpstr>
      <vt:lpstr>点着色</vt:lpstr>
      <vt:lpstr>应用</vt:lpstr>
      <vt:lpstr>应用</vt:lpstr>
      <vt:lpstr>地图着色与对偶图</vt:lpstr>
      <vt:lpstr>实例</vt:lpstr>
      <vt:lpstr>四色定理</vt:lpstr>
      <vt:lpstr>第十三章 习题课 </vt:lpstr>
      <vt:lpstr>基本要求</vt:lpstr>
      <vt:lpstr>基本要求</vt:lpstr>
      <vt:lpstr>PowerPoint 演示文稿</vt:lpstr>
      <vt:lpstr>PowerPoint 演示文稿</vt:lpstr>
      <vt:lpstr>PowerPoint 演示文稿</vt:lpstr>
      <vt:lpstr>PowerPoint 演示文稿</vt:lpstr>
      <vt:lpstr>练习5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Amy</dc:creator>
  <cp:lastModifiedBy>ANT</cp:lastModifiedBy>
  <cp:revision>672</cp:revision>
  <dcterms:created xsi:type="dcterms:W3CDTF">2007-11-19T20:33:53Z</dcterms:created>
  <dcterms:modified xsi:type="dcterms:W3CDTF">2021-01-06T04:33:47Z</dcterms:modified>
</cp:coreProperties>
</file>