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40"/>
  </p:handoutMasterIdLst>
  <p:sldIdLst>
    <p:sldId id="256" r:id="rId3"/>
    <p:sldId id="321" r:id="rId4"/>
    <p:sldId id="327" r:id="rId5"/>
    <p:sldId id="328" r:id="rId6"/>
    <p:sldId id="322" r:id="rId7"/>
    <p:sldId id="329" r:id="rId8"/>
    <p:sldId id="330" r:id="rId9"/>
    <p:sldId id="331" r:id="rId10"/>
    <p:sldId id="332" r:id="rId11"/>
    <p:sldId id="333" r:id="rId12"/>
    <p:sldId id="323" r:id="rId13"/>
    <p:sldId id="335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5" r:id="rId31"/>
    <p:sldId id="354" r:id="rId32"/>
    <p:sldId id="356" r:id="rId33"/>
    <p:sldId id="357" r:id="rId34"/>
    <p:sldId id="358" r:id="rId35"/>
    <p:sldId id="359" r:id="rId36"/>
    <p:sldId id="361" r:id="rId37"/>
    <p:sldId id="360" r:id="rId38"/>
    <p:sldId id="362" r:id="rId39"/>
  </p:sldIdLst>
  <p:sldSz cx="9144000" cy="6858000" type="screen4x3"/>
  <p:notesSz cx="7099300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7"/>
    <p:restoredTop sz="94676"/>
  </p:normalViewPr>
  <p:slideViewPr>
    <p:cSldViewPr>
      <p:cViewPr varScale="1">
        <p:scale>
          <a:sx n="106" d="100"/>
          <a:sy n="106" d="100"/>
        </p:scale>
        <p:origin x="1264" y="168"/>
      </p:cViewPr>
      <p:guideLst>
        <p:guide orient="horz" pos="215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10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1.png"/><Relationship Id="rId7" Type="http://schemas.openxmlformats.org/officeDocument/2006/relationships/image" Target="../media/image40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9.png"/><Relationship Id="rId7" Type="http://schemas.openxmlformats.org/officeDocument/2006/relationships/image" Target="../media/image48.png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55.png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png"/><Relationship Id="rId8" Type="http://schemas.openxmlformats.org/officeDocument/2006/relationships/image" Target="../media/image63.png"/><Relationship Id="rId7" Type="http://schemas.openxmlformats.org/officeDocument/2006/relationships/image" Target="../media/image62.png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2.png"/><Relationship Id="rId8" Type="http://schemas.openxmlformats.org/officeDocument/2006/relationships/image" Target="../media/image71.png"/><Relationship Id="rId7" Type="http://schemas.openxmlformats.org/officeDocument/2006/relationships/image" Target="../media/image64.png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3" Type="http://schemas.openxmlformats.org/officeDocument/2006/relationships/image" Target="../media/image74.png"/><Relationship Id="rId2" Type="http://schemas.openxmlformats.org/officeDocument/2006/relationships/image" Target="../media/image35.png"/><Relationship Id="rId1" Type="http://schemas.openxmlformats.org/officeDocument/2006/relationships/image" Target="../media/image7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3.png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image" Target="../media/image84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image" Target="../media/image8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Propositional</a:t>
            </a:r>
            <a:r>
              <a:rPr lang="zh-CN" altLang="en-US" dirty="0"/>
              <a:t> </a:t>
            </a:r>
            <a:r>
              <a:rPr lang="en-US" altLang="zh-CN" dirty="0"/>
              <a:t>logic</a:t>
            </a:r>
            <a:endParaRPr lang="en-US" altLang="zh-CN" dirty="0"/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  <a:endParaRPr lang="en-US" altLang="zh-CN" sz="3600" dirty="0"/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  <a:endParaRPr lang="en-US" altLang="zh-CN" sz="2800" dirty="0"/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Propositional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logic:</a:t>
            </a:r>
            <a:endParaRPr kumimoji="1" lang="en-US" altLang="zh-CN" i="1" dirty="0"/>
          </a:p>
          <a:p>
            <a:pPr marL="0" indent="0" algn="ctr">
              <a:buNone/>
            </a:pPr>
            <a:r>
              <a:rPr kumimoji="1" lang="en-US" altLang="zh-CN" i="1" dirty="0"/>
              <a:t>The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syntax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zh-CN" altLang="en-US" dirty="0"/>
                  <a:t>        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::=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</a:t>
                </a:r>
              </a:p>
              <a:p>
                <a:pPr marL="0" indent="0">
                  <a:buNone/>
                </a:pPr>
                <a:r>
                  <a:rPr kumimoji="1" lang="zh-CN" altLang="en-US" dirty="0"/>
                  <a:t>               </a:t>
                </a:r>
                <a:r>
                  <a:rPr kumimoji="1" lang="en-US" altLang="zh-CN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ea typeface="Cambria Math" panose="02040503050406030204" pitchFamily="18" charset="0"/>
                  </a:rPr>
                  <a:t>               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               </a:t>
                </a:r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b="0" i="0" dirty="0" smtClean="0"/>
                        <m:t>               </m:t>
                      </m:r>
                      <m:r>
                        <m:rPr>
                          <m:nor/>
                        </m:rPr>
                        <a:rPr kumimoji="1" lang="en-US" altLang="zh-CN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b="0" i="0" dirty="0" smtClean="0"/>
                        <m:t>               </m:t>
                      </m:r>
                      <m:r>
                        <m:rPr>
                          <m:nor/>
                        </m:rPr>
                        <a:rPr kumimoji="1" lang="en-US" altLang="zh-CN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b="0" i="0" dirty="0" smtClean="0"/>
                        <m:t>               </m:t>
                      </m:r>
                      <m:r>
                        <m:rPr>
                          <m:nor/>
                        </m:rPr>
                        <a:rPr kumimoji="1" lang="en-US" altLang="zh-CN" dirty="0"/>
                        <m:t>|</m:t>
                      </m:r>
                      <m:r>
                        <a:rPr kumimoji="1"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305" t="-2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5213183" y="2176209"/>
            <a:ext cx="309261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 </a:t>
            </a:r>
            <a:r>
              <a:rPr kumimoji="1" lang="zh-CN" altLang="en-US" dirty="0"/>
              <a:t>变量</a:t>
            </a:r>
            <a:endParaRPr kumimoji="1" lang="zh-CN" altLang="en-US" dirty="0"/>
          </a:p>
        </p:txBody>
      </p:sp>
      <p:cxnSp>
        <p:nvCxnSpPr>
          <p:cNvPr id="6" name="直线箭头连接符 5"/>
          <p:cNvCxnSpPr>
            <a:stCxn id="4" idx="1"/>
          </p:cNvCxnSpPr>
          <p:nvPr/>
        </p:nvCxnSpPr>
        <p:spPr>
          <a:xfrm flipH="1" flipV="1">
            <a:off x="3841583" y="2327974"/>
            <a:ext cx="1371600" cy="32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105400" y="2743200"/>
            <a:ext cx="307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Top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think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“true”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7" idx="1"/>
          </p:cNvCxnSpPr>
          <p:nvPr/>
        </p:nvCxnSpPr>
        <p:spPr>
          <a:xfrm flipH="1" flipV="1">
            <a:off x="4038600" y="2895602"/>
            <a:ext cx="1066800" cy="3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029200" y="33644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Bottom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think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“false”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10" idx="1"/>
          </p:cNvCxnSpPr>
          <p:nvPr/>
        </p:nvCxnSpPr>
        <p:spPr>
          <a:xfrm flipH="1" flipV="1">
            <a:off x="3962400" y="3516870"/>
            <a:ext cx="1066800" cy="3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610225" y="3897630"/>
            <a:ext cx="3200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Disjunction: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think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“or” </a:t>
            </a:r>
            <a:r>
              <a:rPr kumimoji="1" lang="zh-CN" altLang="en-US" dirty="0"/>
              <a:t>或 </a:t>
            </a:r>
            <a:r>
              <a:rPr kumimoji="1" lang="en-US" altLang="zh-CN" dirty="0"/>
              <a:t>||</a:t>
            </a:r>
            <a:endParaRPr kumimoji="1" lang="en-US" altLang="zh-CN" dirty="0"/>
          </a:p>
        </p:txBody>
      </p:sp>
      <p:cxnSp>
        <p:nvCxnSpPr>
          <p:cNvPr id="15" name="直线箭头连接符 14"/>
          <p:cNvCxnSpPr>
            <a:stCxn id="14" idx="1"/>
          </p:cNvCxnSpPr>
          <p:nvPr/>
        </p:nvCxnSpPr>
        <p:spPr>
          <a:xfrm flipH="1" flipV="1">
            <a:off x="4543425" y="4049635"/>
            <a:ext cx="1066800" cy="3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686425" y="4415155"/>
            <a:ext cx="3354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Conjunction: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think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“and” </a:t>
            </a:r>
            <a:r>
              <a:rPr kumimoji="1" lang="zh-CN" altLang="en-US" dirty="0"/>
              <a:t>和 </a:t>
            </a:r>
            <a:r>
              <a:rPr kumimoji="1" lang="en-US" altLang="zh-CN" dirty="0"/>
              <a:t>&amp;&amp;</a:t>
            </a:r>
            <a:endParaRPr kumimoji="1" lang="en-US" altLang="zh-CN" dirty="0"/>
          </a:p>
        </p:txBody>
      </p:sp>
      <p:cxnSp>
        <p:nvCxnSpPr>
          <p:cNvPr id="18" name="直线箭头连接符 17"/>
          <p:cNvCxnSpPr>
            <a:stCxn id="17" idx="1"/>
          </p:cNvCxnSpPr>
          <p:nvPr/>
        </p:nvCxnSpPr>
        <p:spPr>
          <a:xfrm flipH="1" flipV="1">
            <a:off x="4619625" y="4567160"/>
            <a:ext cx="1066800" cy="3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715000" y="4876800"/>
            <a:ext cx="2591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Imply: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think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“if” </a:t>
            </a:r>
            <a:r>
              <a:rPr kumimoji="1" lang="zh-CN" altLang="en-US" dirty="0"/>
              <a:t>蕴含</a:t>
            </a:r>
            <a:endParaRPr kumimoji="1" lang="zh-CN" altLang="en-US" dirty="0"/>
          </a:p>
        </p:txBody>
      </p:sp>
      <p:cxnSp>
        <p:nvCxnSpPr>
          <p:cNvPr id="21" name="直线箭头连接符 20"/>
          <p:cNvCxnSpPr>
            <a:stCxn id="20" idx="1"/>
          </p:cNvCxnSpPr>
          <p:nvPr/>
        </p:nvCxnSpPr>
        <p:spPr>
          <a:xfrm flipH="1" flipV="1">
            <a:off x="4648200" y="5028567"/>
            <a:ext cx="1066800" cy="3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486400" y="5334000"/>
            <a:ext cx="3124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Negation: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think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“not” </a:t>
            </a:r>
            <a:r>
              <a:rPr kumimoji="1" lang="zh-CN" altLang="en-US" dirty="0"/>
              <a:t>否定</a:t>
            </a:r>
            <a:endParaRPr kumimoji="1" lang="zh-CN" altLang="en-US" dirty="0"/>
          </a:p>
        </p:txBody>
      </p:sp>
      <p:cxnSp>
        <p:nvCxnSpPr>
          <p:cNvPr id="23" name="直线箭头连接符 22"/>
          <p:cNvCxnSpPr>
            <a:stCxn id="22" idx="1"/>
          </p:cNvCxnSpPr>
          <p:nvPr/>
        </p:nvCxnSpPr>
        <p:spPr>
          <a:xfrm flipH="1" flipV="1">
            <a:off x="4419600" y="5485767"/>
            <a:ext cx="1066800" cy="3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4" grpId="0"/>
      <p:bldP spid="17" grpId="0"/>
      <p:bldP spid="20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CS</a:t>
            </a:r>
            <a:r>
              <a:rPr kumimoji="1" lang="zh-CN" altLang="en-US" dirty="0"/>
              <a:t> 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5294312" cy="4114800"/>
              </a:xfrm>
            </p:spPr>
            <p:txBody>
              <a:bodyPr/>
              <a:lstStyle/>
              <a:p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just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formal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language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defined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CFG:</a:t>
                </a:r>
                <a:r>
                  <a:rPr kumimoji="1" lang="zh-CN" altLang="en-US" dirty="0"/>
                  <a:t>          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standard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parsing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etc..</a:t>
                </a:r>
              </a:p>
              <a:p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abstract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syntax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b="0" i="1" smtClean="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kumimoji="1" lang="en-US" altLang="zh-CN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</a:rPr>
                  <a:t>&amp;&amp;Q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</a:rPr>
                  <a:t>||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</a:rPr>
                  <a:t>!R</a:t>
                </a:r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5294312" cy="4114800"/>
              </a:xfrm>
              <a:blipFill rotWithShape="1">
                <a:blip r:embed="rId1"/>
                <a:stretch>
                  <a:fillRect l="-718" t="-1846" r="-478" b="-3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内容占位符 2">
                <a:extLst>
                  <a:ext uri="{FF2B5EF4-FFF2-40B4-BE49-F238E27FC236}">
                    <ele attr="{02010C27-BF23-7047-81EC-4A9CE76C055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486400" y="1981200"/>
                <a:ext cx="3505200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kumimoji="1" lang="zh-CN" altLang="en-US" i="1" kern="0" dirty="0">
                    <a:latin typeface="Cambria Math" panose="02040503050406030204" pitchFamily="18" charset="0"/>
                  </a:rPr>
                  <a:t>             </a:t>
                </a:r>
                <a:r>
                  <a:rPr kumimoji="1" lang="en-US" altLang="zh-CN" i="1" kern="0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kern="0" dirty="0"/>
                  <a:t> </a:t>
                </a:r>
                <a:r>
                  <a:rPr kumimoji="1" lang="en-US" altLang="zh-CN" kern="0" dirty="0"/>
                  <a:t>::=</a:t>
                </a:r>
                <a:r>
                  <a:rPr kumimoji="1" lang="zh-CN" altLang="en-US" kern="0" dirty="0"/>
                  <a:t> </a:t>
                </a:r>
                <a:r>
                  <a:rPr kumimoji="1" lang="en-US" altLang="zh-CN" kern="0" dirty="0"/>
                  <a:t>p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kern="0" dirty="0"/>
                  <a:t>               </a:t>
                </a:r>
                <a:r>
                  <a:rPr kumimoji="1" lang="en-US" altLang="zh-CN" kern="0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kern="0" dirty="0">
                    <a:ea typeface="Cambria Math" panose="02040503050406030204" pitchFamily="18" charset="0"/>
                  </a:rPr>
                  <a:t>               </a:t>
                </a:r>
                <a:r>
                  <a:rPr kumimoji="1" lang="en-US" altLang="zh-CN" kern="0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kern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kern="0" dirty="0"/>
                  <a:t>               </a:t>
                </a:r>
                <a:r>
                  <a:rPr kumimoji="1" lang="en-US" altLang="zh-CN" kern="0" dirty="0"/>
                  <a:t>|</a:t>
                </a:r>
                <a:r>
                  <a:rPr kumimoji="1" lang="zh-CN" altLang="en-US" kern="0" dirty="0"/>
                  <a:t> </a:t>
                </a:r>
                <a:r>
                  <a:rPr kumimoji="1" lang="en-US" altLang="zh-CN" i="1" kern="0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kern="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ker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kern="0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kern="0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kern="0" dirty="0" smtClean="0"/>
                        <m:t>               </m:t>
                      </m:r>
                      <m:r>
                        <m:rPr>
                          <m:nor/>
                        </m:rPr>
                        <a:rPr kumimoji="1" lang="en-US" altLang="zh-CN" kern="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kern="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i="1" kern="0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kern="0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kern="0" dirty="0" smtClean="0"/>
                        <m:t>               </m:t>
                      </m:r>
                      <m:r>
                        <m:rPr>
                          <m:nor/>
                        </m:rPr>
                        <a:rPr kumimoji="1" lang="en-US" altLang="zh-CN" kern="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kern="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i="1" kern="0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 kern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i="1" kern="0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kern="0" dirty="0" smtClean="0"/>
                        <m:t>               </m:t>
                      </m:r>
                      <m:r>
                        <m:rPr>
                          <m:nor/>
                        </m:rPr>
                        <a:rPr kumimoji="1" lang="en-US" altLang="zh-CN" kern="0" dirty="0"/>
                        <m:t>|</m:t>
                      </m:r>
                      <m:r>
                        <a:rPr kumimoji="1" lang="zh-CN" altLang="en-US" i="1" kern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kern="0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endParaRPr kumimoji="1" lang="en-US" altLang="zh-CN" kern="0" dirty="0"/>
              </a:p>
            </p:txBody>
          </p:sp>
        </mc:Choice>
        <mc:Fallback>
          <p:sp>
            <p:nvSpPr>
              <p:cNvPr id="1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6400" y="1981200"/>
                <a:ext cx="3505200" cy="4114800"/>
              </a:xfrm>
              <a:prstGeom prst="rect">
                <a:avLst/>
              </a:prstGeom>
              <a:blipFill rotWithShape="1">
                <a:blip r:embed="rId2"/>
                <a:stretch>
                  <a:fillRect l="-3623" t="-27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5294312" cy="4114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¬¬</m:t>
                      </m:r>
                      <m:r>
                        <m:rPr>
                          <m:nor/>
                        </m:rP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¬¬</m:t>
                    </m:r>
                    <m:r>
                      <m:rPr>
                        <m:nor/>
                      </m:rP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zh-CN" b="0" dirty="0"/>
              </a:p>
              <a:p>
                <a:pPr marL="0" indent="0">
                  <a:buNone/>
                </a:pPr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5294312" cy="4114800"/>
              </a:xfrm>
              <a:blipFill rotWithShape="1">
                <a:blip r:embed="rId1"/>
                <a:stretch>
                  <a:fillRect l="-7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内容占位符 2">
                <a:extLst>
                  <a:ext uri="{FF2B5EF4-FFF2-40B4-BE49-F238E27FC236}">
                    <ele attr="{02010C27-BF23-7047-81EC-4A9CE76C055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486400" y="1981200"/>
                <a:ext cx="3505200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kumimoji="1" lang="zh-CN" altLang="en-US" i="1" kern="0" dirty="0">
                    <a:latin typeface="Cambria Math" panose="02040503050406030204" pitchFamily="18" charset="0"/>
                  </a:rPr>
                  <a:t>             </a:t>
                </a:r>
                <a:r>
                  <a:rPr kumimoji="1" lang="en-US" altLang="zh-CN" i="1" kern="0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kern="0" dirty="0"/>
                  <a:t> </a:t>
                </a:r>
                <a:r>
                  <a:rPr kumimoji="1" lang="en-US" altLang="zh-CN" kern="0" dirty="0"/>
                  <a:t>::=</a:t>
                </a:r>
                <a:r>
                  <a:rPr kumimoji="1" lang="zh-CN" altLang="en-US" kern="0" dirty="0"/>
                  <a:t> </a:t>
                </a:r>
                <a:r>
                  <a:rPr kumimoji="1" lang="en-US" altLang="zh-CN" kern="0" dirty="0"/>
                  <a:t>p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kern="0" dirty="0"/>
                  <a:t>               </a:t>
                </a:r>
                <a:r>
                  <a:rPr kumimoji="1" lang="en-US" altLang="zh-CN" kern="0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kern="0" dirty="0">
                    <a:ea typeface="Cambria Math" panose="02040503050406030204" pitchFamily="18" charset="0"/>
                  </a:rPr>
                  <a:t>               </a:t>
                </a:r>
                <a:r>
                  <a:rPr kumimoji="1" lang="en-US" altLang="zh-CN" kern="0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kern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kern="0" dirty="0"/>
                  <a:t>               </a:t>
                </a:r>
                <a:r>
                  <a:rPr kumimoji="1" lang="en-US" altLang="zh-CN" kern="0" dirty="0"/>
                  <a:t>|</a:t>
                </a:r>
                <a:r>
                  <a:rPr kumimoji="1" lang="zh-CN" altLang="en-US" kern="0" dirty="0"/>
                  <a:t> </a:t>
                </a:r>
                <a:r>
                  <a:rPr kumimoji="1" lang="en-US" altLang="zh-CN" i="1" kern="0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kern="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ker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kern="0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kern="0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kern="0" dirty="0" smtClean="0"/>
                        <m:t>               </m:t>
                      </m:r>
                      <m:r>
                        <m:rPr>
                          <m:nor/>
                        </m:rPr>
                        <a:rPr kumimoji="1" lang="en-US" altLang="zh-CN" kern="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kern="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i="1" kern="0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kern="0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kern="0" dirty="0" smtClean="0"/>
                        <m:t>               </m:t>
                      </m:r>
                      <m:r>
                        <m:rPr>
                          <m:nor/>
                        </m:rPr>
                        <a:rPr kumimoji="1" lang="en-US" altLang="zh-CN" kern="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kern="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i="1" kern="0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 kern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i="1" kern="0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kern="0" dirty="0" smtClean="0"/>
                        <m:t>               </m:t>
                      </m:r>
                      <m:r>
                        <m:rPr>
                          <m:nor/>
                        </m:rPr>
                        <a:rPr kumimoji="1" lang="en-US" altLang="zh-CN" kern="0" dirty="0"/>
                        <m:t>|</m:t>
                      </m:r>
                      <m:r>
                        <a:rPr kumimoji="1" lang="zh-CN" altLang="en-US" i="1" kern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kern="0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endParaRPr kumimoji="1" lang="en-US" altLang="zh-CN" kern="0" dirty="0"/>
              </a:p>
            </p:txBody>
          </p:sp>
        </mc:Choice>
        <mc:Fallback>
          <p:sp>
            <p:nvSpPr>
              <p:cNvPr id="1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6400" y="1981200"/>
                <a:ext cx="3505200" cy="4114800"/>
              </a:xfrm>
              <a:prstGeom prst="rect">
                <a:avLst/>
              </a:prstGeom>
              <a:blipFill rotWithShape="1">
                <a:blip r:embed="rId2"/>
                <a:stretch>
                  <a:fillRect l="-3623" t="-27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Propositional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logic:</a:t>
            </a:r>
            <a:endParaRPr kumimoji="1" lang="en-US" altLang="zh-CN" i="1" dirty="0"/>
          </a:p>
          <a:p>
            <a:pPr marL="0" indent="0" algn="ctr">
              <a:buNone/>
            </a:pPr>
            <a:r>
              <a:rPr kumimoji="1" lang="en-US" altLang="zh-CN" i="1" dirty="0"/>
              <a:t>The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proof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system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Goals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57250343-1F75-9E40-87A7-49EFB68376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establish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provability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propositions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 </a:t>
                </a:r>
                <a:r>
                  <a:rPr kumimoji="1" lang="en-US" altLang="zh-CN" dirty="0">
                    <a:latin typeface="Cambria Math" panose="02040503050406030204" pitchFamily="18" charset="0"/>
                  </a:rPr>
                  <a:t>is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</a:rPr>
                  <a:t>provable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kumimoji="1" lang="en-US" altLang="zh-CN" b="0" i="1" smtClean="0">
                        <a:latin typeface="Cambria Math" panose="02040503050406030204" pitchFamily="18" charset="0"/>
                      </a:rPr>
                      <m:t>Q</m:t>
                    </m:r>
                    <m:r>
                      <m:rPr>
                        <m:nor/>
                      </m:rP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</a:rPr>
                  <a:t>is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</a:rPr>
                  <a:t>not</a:t>
                </a:r>
              </a:p>
              <a:p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need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system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establish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this</a:t>
                </a:r>
              </a:p>
              <a:p>
                <a:r>
                  <a:rPr kumimoji="1" lang="en-US" altLang="zh-CN" dirty="0"/>
                  <a:t>Different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styles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such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systems</a:t>
                </a:r>
              </a:p>
              <a:p>
                <a:pPr lvl="1"/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math,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Hilbert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style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popular</a:t>
                </a:r>
              </a:p>
              <a:p>
                <a:pPr lvl="1"/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CS,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natural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deduction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popular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7748" y="2017713"/>
                <a:ext cx="7772400" cy="4114800"/>
              </a:xfrm>
              <a:blipFill rotWithShape="1">
                <a:blip r:embed="rId1"/>
                <a:stretch>
                  <a:fillRect l="-489" t="-1846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judgments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DB11951C-1764-D141-AF08-2BA3416EEA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</p:spPr>
            <p:txBody>
              <a:bodyPr/>
              <a:lstStyle/>
              <a:p>
                <a:r>
                  <a:rPr kumimoji="1" lang="en-US" altLang="zh-CN" dirty="0"/>
                  <a:t>Judgment: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Where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is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a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list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of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propostions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is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a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single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propostion</m:t>
                      </m:r>
                      <m:r>
                        <a:rPr kumimoji="1" lang="en-US" altLang="zh-CN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Meaning: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under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assumption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provable.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Example: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P,</a:t>
                </a:r>
                <a:r>
                  <a:rPr kumimoji="1" lang="zh-CN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Q,</a:t>
                </a:r>
                <a:r>
                  <a:rPr kumimoji="1" lang="zh-CN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kumimoji="1" lang="zh-CN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9968" y="2017713"/>
                <a:ext cx="7772400" cy="4114800"/>
              </a:xfrm>
              <a:blipFill rotWithShape="1">
                <a:blip r:embed="rId1"/>
                <a:stretch>
                  <a:fillRect l="-1794" t="-1846" b="-8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takes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form:</a:t>
            </a:r>
            <a:endParaRPr kumimoji="1" lang="zh-CN" altLang="en-US" dirty="0"/>
          </a:p>
          <a:p>
            <a:endParaRPr kumimoji="1" lang="zh-CN" altLang="en-US" dirty="0"/>
          </a:p>
        </p:txBody>
      </p:sp>
      <p:cxnSp>
        <p:nvCxnSpPr>
          <p:cNvPr id="4" name="直线连接符 3"/>
          <p:cNvCxnSpPr/>
          <p:nvPr/>
        </p:nvCxnSpPr>
        <p:spPr>
          <a:xfrm>
            <a:off x="2209800" y="3505200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ele attr="{73444813-500E-8643-BF18-6D570FB4FB8D}"/>
                  </a:ext>
                </a:extLst>
              </p:cNvPr>
              <p:cNvSpPr txBox="1"/>
              <p:nvPr/>
            </p:nvSpPr>
            <p:spPr>
              <a:xfrm>
                <a:off x="2057400" y="296521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965212"/>
                <a:ext cx="1828800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ele attr="{A0D8887A-20CF-1944-AEE8-880AACF5FB86}"/>
                  </a:ext>
                </a:extLst>
              </p:cNvPr>
              <p:cNvSpPr txBox="1"/>
              <p:nvPr/>
            </p:nvSpPr>
            <p:spPr>
              <a:xfrm>
                <a:off x="5943600" y="298526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985265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ele attr="{6055B54E-AEDA-F04B-9BA4-77C9E058086D}"/>
                  </a:ext>
                </a:extLst>
              </p:cNvPr>
              <p:cNvSpPr txBox="1"/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ele attr="{D37A2006-3181-924D-AB72-1844F9754B08}"/>
                  </a:ext>
                </a:extLst>
              </p:cNvPr>
              <p:cNvSpPr txBox="1"/>
              <p:nvPr/>
            </p:nvSpPr>
            <p:spPr>
              <a:xfrm>
                <a:off x="3992479" y="2951203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479" y="2951203"/>
                <a:ext cx="18288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ele attr="{3F41C649-FF6D-844C-88A4-D4AA27DA5119}"/>
                  </a:ext>
                </a:extLst>
              </p:cNvPr>
              <p:cNvSpPr txBox="1"/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𝑛𝑎𝑚𝑒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990600" y="4572000"/>
            <a:ext cx="495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hypotheses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(above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line)</a:t>
            </a:r>
            <a:endParaRPr kumimoji="1" lang="en-US" altLang="zh-CN" dirty="0"/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conclusion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(below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line)</a:t>
            </a:r>
            <a:endParaRPr kumimoji="1" lang="en-US" altLang="zh-CN" dirty="0"/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(right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line)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n==0,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axiom;</a:t>
            </a:r>
            <a:endParaRPr kumimoji="1" lang="en-US" altLang="zh-CN" dirty="0"/>
          </a:p>
          <a:p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else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rule.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5490" y="2018030"/>
            <a:ext cx="8209915" cy="4114800"/>
          </a:xfrm>
        </p:spPr>
        <p:txBody>
          <a:bodyPr/>
          <a:lstStyle/>
          <a:p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props:</a:t>
            </a:r>
            <a:endParaRPr kumimoji="1" lang="zh-CN" altLang="en-US" dirty="0"/>
          </a:p>
          <a:p>
            <a:endParaRPr kumimoji="1" lang="zh-CN" altLang="en-US" dirty="0"/>
          </a:p>
        </p:txBody>
      </p:sp>
      <p:cxnSp>
        <p:nvCxnSpPr>
          <p:cNvPr id="4" name="直线连接符 3"/>
          <p:cNvCxnSpPr/>
          <p:nvPr/>
        </p:nvCxnSpPr>
        <p:spPr>
          <a:xfrm>
            <a:off x="2209800" y="3505200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ele attr="{6055B54E-AEDA-F04B-9BA4-77C9E058086D}"/>
                  </a:ext>
                </a:extLst>
              </p:cNvPr>
              <p:cNvSpPr txBox="1"/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ele attr="{3F41C649-FF6D-844C-88A4-D4AA27DA5119}"/>
                  </a:ext>
                </a:extLst>
              </p:cNvPr>
              <p:cNvSpPr txBox="1"/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990600" y="4572000"/>
            <a:ext cx="624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Note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axiom.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Informally:</a:t>
            </a:r>
            <a:r>
              <a:rPr kumimoji="1" lang="zh-CN" altLang="en-US" dirty="0"/>
              <a:t> </a:t>
            </a:r>
            <a:r>
              <a:rPr kumimoji="1" lang="en-US" altLang="zh-CN" dirty="0"/>
              <a:t>under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assumption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P,</a:t>
            </a:r>
            <a:r>
              <a:rPr kumimoji="1" lang="zh-CN" altLang="en-US" dirty="0"/>
              <a:t> </a:t>
            </a:r>
            <a:r>
              <a:rPr kumimoji="1" lang="en-US" altLang="zh-CN" dirty="0"/>
              <a:t>P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provable.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T: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cxnSp>
        <p:nvCxnSpPr>
          <p:cNvPr id="4" name="直线连接符 3"/>
          <p:cNvCxnSpPr/>
          <p:nvPr/>
        </p:nvCxnSpPr>
        <p:spPr>
          <a:xfrm>
            <a:off x="2209800" y="3505200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ele attr="{6055B54E-AEDA-F04B-9BA4-77C9E058086D}"/>
                  </a:ext>
                </a:extLst>
              </p:cNvPr>
              <p:cNvSpPr txBox="1"/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blipFill rotWithShape="1">
                <a:blip r:embed="rId1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ele attr="{3F41C649-FF6D-844C-88A4-D4AA27DA5119}"/>
                  </a:ext>
                </a:extLst>
              </p:cNvPr>
              <p:cNvSpPr txBox="1"/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990600" y="4572000"/>
            <a:ext cx="624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Note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axiom.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Informally:</a:t>
            </a:r>
            <a:r>
              <a:rPr kumimoji="1" lang="zh-CN" altLang="en-US" dirty="0"/>
              <a:t> </a:t>
            </a:r>
            <a:r>
              <a:rPr kumimoji="1" lang="en-US" altLang="zh-CN" dirty="0"/>
              <a:t>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unconditionally.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Mathematical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 mathematical field to study </a:t>
            </a:r>
            <a:r>
              <a:rPr kumimoji="1" lang="en-US" altLang="zh-CN" dirty="0">
                <a:solidFill>
                  <a:srgbClr val="0432FF"/>
                </a:solidFill>
              </a:rPr>
              <a:t>reasoning</a:t>
            </a:r>
            <a:endParaRPr kumimoji="1" lang="en-US" altLang="zh-CN" dirty="0">
              <a:solidFill>
                <a:srgbClr val="0432FF"/>
              </a:solidFill>
            </a:endParaRPr>
          </a:p>
          <a:p>
            <a:pPr lvl="1"/>
            <a:r>
              <a:rPr kumimoji="1" lang="en-US" altLang="zh-CN" dirty="0"/>
              <a:t>Proof theory, set theory, model theory, recursion theory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Many connection to other fields of math.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The foundation of math</a:t>
            </a:r>
            <a:endParaRPr kumimoji="1" lang="en-US" altLang="zh-CN" dirty="0"/>
          </a:p>
          <a:p>
            <a:r>
              <a:rPr kumimoji="1" lang="en-US" altLang="zh-CN" dirty="0"/>
              <a:t>Also deep connection to CS: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Type theory, logic programming, computer-aided verification (CAV), etc..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39A1F45E-C259-C14C-94F2-A3D20B173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Rule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 </m:t>
                    </m:r>
                  </m:oMath>
                </a14:m>
                <a:r>
                  <a:rPr kumimoji="1" lang="en-US" altLang="zh-CN" dirty="0"/>
                  <a:t>:</a:t>
                </a:r>
                <a:endParaRPr kumimoji="1" lang="zh-CN" altLang="en-US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89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4" name="直线连接符 3"/>
          <p:cNvCxnSpPr/>
          <p:nvPr/>
        </p:nvCxnSpPr>
        <p:spPr>
          <a:xfrm>
            <a:off x="2209800" y="3505200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ele attr="{6055B54E-AEDA-F04B-9BA4-77C9E058086D}"/>
                  </a:ext>
                </a:extLst>
              </p:cNvPr>
              <p:cNvSpPr txBox="1"/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ele attr="{3F41C649-FF6D-844C-88A4-D4AA27DA5119}"/>
                  </a:ext>
                </a:extLst>
              </p:cNvPr>
              <p:cNvSpPr txBox="1"/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ele attr="{57E5A9D3-6A5F-5D45-8D66-3FCE2274EB8B}"/>
                  </a:ext>
                </a:extLst>
              </p:cNvPr>
              <p:cNvSpPr txBox="1"/>
              <p:nvPr/>
            </p:nvSpPr>
            <p:spPr>
              <a:xfrm>
                <a:off x="990600" y="4572000"/>
                <a:ext cx="6248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No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kumimoji="1" lang="en-US" altLang="zh-CN" dirty="0"/>
                  <a:t>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Informally: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provable,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anything.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572000"/>
                <a:ext cx="6248400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811" t="-2740" b="-8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ele attr="{C2451612-D24F-7D45-B4D5-5508C9B5C173}"/>
                  </a:ext>
                </a:extLst>
              </p:cNvPr>
              <p:cNvSpPr txBox="1"/>
              <p:nvPr/>
            </p:nvSpPr>
            <p:spPr>
              <a:xfrm>
                <a:off x="4419600" y="297838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978389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39A1F45E-C259-C14C-94F2-A3D20B173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Rule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/>
                  <a:t>:</a:t>
                </a:r>
                <a:endParaRPr kumimoji="1" lang="zh-CN" altLang="en-US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89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4" name="直线连接符 3"/>
          <p:cNvCxnSpPr/>
          <p:nvPr/>
        </p:nvCxnSpPr>
        <p:spPr>
          <a:xfrm>
            <a:off x="2209800" y="3505200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ele attr="{6055B54E-AEDA-F04B-9BA4-77C9E058086D}"/>
                  </a:ext>
                </a:extLst>
              </p:cNvPr>
              <p:cNvSpPr txBox="1"/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i="1" dirty="0">
                    <a:latin typeface="Cambria Math" panose="02040503050406030204" pitchFamily="18" charset="0"/>
                  </a:rPr>
                  <a:t>Q</a:t>
                </a: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3226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ele attr="{3F41C649-FF6D-844C-88A4-D4AA27DA5119}"/>
                  </a:ext>
                </a:extLst>
              </p:cNvPr>
              <p:cNvSpPr txBox="1"/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ele attr="{57E5A9D3-6A5F-5D45-8D66-3FCE2274EB8B}"/>
                  </a:ext>
                </a:extLst>
              </p:cNvPr>
              <p:cNvSpPr txBox="1"/>
              <p:nvPr/>
            </p:nvSpPr>
            <p:spPr>
              <a:xfrm>
                <a:off x="990600" y="4572000"/>
                <a:ext cx="6248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introduction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rule.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Informally: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also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Q,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i="1" dirty="0">
                    <a:latin typeface="Cambria Math" panose="02040503050406030204" pitchFamily="18" charset="0"/>
                  </a:rPr>
                  <a:t>Q</a:t>
                </a:r>
                <a:r>
                  <a:rPr kumimoji="1" lang="en-US" altLang="zh-CN" dirty="0"/>
                  <a:t>.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572000"/>
                <a:ext cx="6248400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811" t="-2105" b="-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ele attr="{C2451612-D24F-7D45-B4D5-5508C9B5C173}"/>
                  </a:ext>
                </a:extLst>
              </p:cNvPr>
              <p:cNvSpPr txBox="1"/>
              <p:nvPr/>
            </p:nvSpPr>
            <p:spPr>
              <a:xfrm>
                <a:off x="2494339" y="297838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339" y="2978389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ele attr="{5CC55226-1CD1-9542-B803-C27C6795872C}"/>
                  </a:ext>
                </a:extLst>
              </p:cNvPr>
              <p:cNvSpPr txBox="1"/>
              <p:nvPr/>
            </p:nvSpPr>
            <p:spPr>
              <a:xfrm>
                <a:off x="5634789" y="297838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789" y="2978389"/>
                <a:ext cx="182880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39A1F45E-C259-C14C-94F2-A3D20B173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Rule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/>
                  <a:t>:</a:t>
                </a:r>
                <a:endParaRPr kumimoji="1" lang="zh-CN" altLang="en-US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89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4" name="直线连接符 3"/>
          <p:cNvCxnSpPr/>
          <p:nvPr/>
        </p:nvCxnSpPr>
        <p:spPr>
          <a:xfrm>
            <a:off x="304800" y="3505200"/>
            <a:ext cx="289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ele attr="{6055B54E-AEDA-F04B-9BA4-77C9E058086D}"/>
                  </a:ext>
                </a:extLst>
              </p:cNvPr>
              <p:cNvSpPr txBox="1"/>
              <p:nvPr/>
            </p:nvSpPr>
            <p:spPr>
              <a:xfrm>
                <a:off x="9906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675857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ele attr="{3F41C649-FF6D-844C-88A4-D4AA27DA5119}"/>
                  </a:ext>
                </a:extLst>
              </p:cNvPr>
              <p:cNvSpPr txBox="1"/>
              <p:nvPr/>
            </p:nvSpPr>
            <p:spPr>
              <a:xfrm>
                <a:off x="2643354" y="331970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354" y="3319702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ele attr="{57E5A9D3-6A5F-5D45-8D66-3FCE2274EB8B}"/>
                  </a:ext>
                </a:extLst>
              </p:cNvPr>
              <p:cNvSpPr txBox="1"/>
              <p:nvPr/>
            </p:nvSpPr>
            <p:spPr>
              <a:xfrm>
                <a:off x="990600" y="4572000"/>
                <a:ext cx="6248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elimination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rule.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Informally: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you.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572000"/>
                <a:ext cx="6248400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811" t="-2740" b="-8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ele attr="{C2451612-D24F-7D45-B4D5-5508C9B5C173}"/>
                  </a:ext>
                </a:extLst>
              </p:cNvPr>
              <p:cNvSpPr txBox="1"/>
              <p:nvPr/>
            </p:nvSpPr>
            <p:spPr>
              <a:xfrm>
                <a:off x="914400" y="297838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978389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1" name="直线连接符 10"/>
          <p:cNvCxnSpPr/>
          <p:nvPr/>
        </p:nvCxnSpPr>
        <p:spPr>
          <a:xfrm>
            <a:off x="4748046" y="3498611"/>
            <a:ext cx="289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ele attr="{AD074C67-2005-F149-B1AA-22154FD76C3A}"/>
                  </a:ext>
                </a:extLst>
              </p:cNvPr>
              <p:cNvSpPr txBox="1"/>
              <p:nvPr/>
            </p:nvSpPr>
            <p:spPr>
              <a:xfrm>
                <a:off x="5433846" y="366926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846" y="3669268"/>
                <a:ext cx="182880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ele attr="{3A56FFD1-2B98-2540-877B-1F30B78B2F23}"/>
                  </a:ext>
                </a:extLst>
              </p:cNvPr>
              <p:cNvSpPr txBox="1"/>
              <p:nvPr/>
            </p:nvSpPr>
            <p:spPr>
              <a:xfrm>
                <a:off x="7086600" y="3313113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313113"/>
                <a:ext cx="18288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ele attr="{C2D4DACE-1367-CD49-8EDE-7E5F1E7FC99A}"/>
                  </a:ext>
                </a:extLst>
              </p:cNvPr>
              <p:cNvSpPr txBox="1"/>
              <p:nvPr/>
            </p:nvSpPr>
            <p:spPr>
              <a:xfrm>
                <a:off x="5357646" y="2971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646" y="2971800"/>
                <a:ext cx="18288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39A1F45E-C259-C14C-94F2-A3D20B173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Rule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en-US" altLang="zh-CN" dirty="0"/>
                  <a:t>:</a:t>
                </a:r>
                <a:endParaRPr kumimoji="1" lang="zh-CN" altLang="en-US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89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4" name="直线连接符 3"/>
          <p:cNvCxnSpPr/>
          <p:nvPr/>
        </p:nvCxnSpPr>
        <p:spPr>
          <a:xfrm>
            <a:off x="304800" y="3505200"/>
            <a:ext cx="289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ele attr="{6055B54E-AEDA-F04B-9BA4-77C9E058086D}"/>
                  </a:ext>
                </a:extLst>
              </p:cNvPr>
              <p:cNvSpPr txBox="1"/>
              <p:nvPr/>
            </p:nvSpPr>
            <p:spPr>
              <a:xfrm>
                <a:off x="9906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 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675857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ele attr="{3F41C649-FF6D-844C-88A4-D4AA27DA5119}"/>
                  </a:ext>
                </a:extLst>
              </p:cNvPr>
              <p:cNvSpPr txBox="1"/>
              <p:nvPr/>
            </p:nvSpPr>
            <p:spPr>
              <a:xfrm>
                <a:off x="2643354" y="331970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354" y="3319702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ele attr="{57E5A9D3-6A5F-5D45-8D66-3FCE2274EB8B}"/>
                  </a:ext>
                </a:extLst>
              </p:cNvPr>
              <p:cNvSpPr txBox="1"/>
              <p:nvPr/>
            </p:nvSpPr>
            <p:spPr>
              <a:xfrm>
                <a:off x="990600" y="4572000"/>
                <a:ext cx="6248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introduction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rule.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Informally: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you.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572000"/>
                <a:ext cx="6248400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811" t="-2740" b="-8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ele attr="{C2451612-D24F-7D45-B4D5-5508C9B5C173}"/>
                  </a:ext>
                </a:extLst>
              </p:cNvPr>
              <p:cNvSpPr txBox="1"/>
              <p:nvPr/>
            </p:nvSpPr>
            <p:spPr>
              <a:xfrm>
                <a:off x="914400" y="297838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978389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1" name="直线连接符 10"/>
          <p:cNvCxnSpPr/>
          <p:nvPr/>
        </p:nvCxnSpPr>
        <p:spPr>
          <a:xfrm>
            <a:off x="4748046" y="3498611"/>
            <a:ext cx="289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ele attr="{AD074C67-2005-F149-B1AA-22154FD76C3A}"/>
                  </a:ext>
                </a:extLst>
              </p:cNvPr>
              <p:cNvSpPr txBox="1"/>
              <p:nvPr/>
            </p:nvSpPr>
            <p:spPr>
              <a:xfrm>
                <a:off x="5433846" y="366926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m:rPr>
                          <m:nor/>
                        </m:rPr>
                        <a:rPr kumimoji="1" lang="zh-CN" altLang="en-US" dirty="0"/>
                        <m:t> 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∨ 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846" y="3669268"/>
                <a:ext cx="182880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ele attr="{3A56FFD1-2B98-2540-877B-1F30B78B2F23}"/>
                  </a:ext>
                </a:extLst>
              </p:cNvPr>
              <p:cNvSpPr txBox="1"/>
              <p:nvPr/>
            </p:nvSpPr>
            <p:spPr>
              <a:xfrm>
                <a:off x="7086600" y="3313113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313113"/>
                <a:ext cx="18288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ele attr="{C2D4DACE-1367-CD49-8EDE-7E5F1E7FC99A}"/>
                  </a:ext>
                </a:extLst>
              </p:cNvPr>
              <p:cNvSpPr txBox="1"/>
              <p:nvPr/>
            </p:nvSpPr>
            <p:spPr>
              <a:xfrm>
                <a:off x="5867400" y="2971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2971800"/>
                <a:ext cx="18288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39A1F45E-C259-C14C-94F2-A3D20B173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Rule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en-US" altLang="zh-CN" dirty="0"/>
                  <a:t>:</a:t>
                </a:r>
                <a:endParaRPr kumimoji="1" lang="zh-CN" altLang="en-US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89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4" name="直线连接符 3"/>
          <p:cNvCxnSpPr/>
          <p:nvPr/>
        </p:nvCxnSpPr>
        <p:spPr>
          <a:xfrm>
            <a:off x="381000" y="3505201"/>
            <a:ext cx="5696744" cy="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ele attr="{6055B54E-AEDA-F04B-9BA4-77C9E058086D}"/>
                  </a:ext>
                </a:extLst>
              </p:cNvPr>
              <p:cNvSpPr txBox="1"/>
              <p:nvPr/>
            </p:nvSpPr>
            <p:spPr>
              <a:xfrm>
                <a:off x="9906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675857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ele attr="{57E5A9D3-6A5F-5D45-8D66-3FCE2274EB8B}"/>
                  </a:ext>
                </a:extLst>
              </p:cNvPr>
              <p:cNvSpPr txBox="1"/>
              <p:nvPr/>
            </p:nvSpPr>
            <p:spPr>
              <a:xfrm>
                <a:off x="990600" y="4572000"/>
                <a:ext cx="6248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elimination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rule.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Informally: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you.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572000"/>
                <a:ext cx="6248400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811" t="-2740" b="-8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ele attr="{C2451612-D24F-7D45-B4D5-5508C9B5C173}"/>
                  </a:ext>
                </a:extLst>
              </p:cNvPr>
              <p:cNvSpPr txBox="1"/>
              <p:nvPr/>
            </p:nvSpPr>
            <p:spPr>
              <a:xfrm>
                <a:off x="914400" y="297838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 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978389"/>
                <a:ext cx="18288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ele attr="{3A56FFD1-2B98-2540-877B-1F30B78B2F23}"/>
                  </a:ext>
                </a:extLst>
              </p:cNvPr>
              <p:cNvSpPr txBox="1"/>
              <p:nvPr/>
            </p:nvSpPr>
            <p:spPr>
              <a:xfrm>
                <a:off x="5562600" y="330500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3305001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ele attr="{1A8554C3-D4D9-F74C-82F9-91E2E31BC216}"/>
                  </a:ext>
                </a:extLst>
              </p:cNvPr>
              <p:cNvSpPr txBox="1"/>
              <p:nvPr/>
            </p:nvSpPr>
            <p:spPr>
              <a:xfrm>
                <a:off x="2610644" y="298641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644" y="2986410"/>
                <a:ext cx="18288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ele attr="{5375615C-4E77-0C48-8F9B-A6B7B74F8923}"/>
                  </a:ext>
                </a:extLst>
              </p:cNvPr>
              <p:cNvSpPr txBox="1"/>
              <p:nvPr/>
            </p:nvSpPr>
            <p:spPr>
              <a:xfrm>
                <a:off x="4191000" y="2971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2971800"/>
                <a:ext cx="18288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39A1F45E-C259-C14C-94F2-A3D20B173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Rule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14:m>
                  <m:oMath xmlns:m="http://schemas.openxmlformats.org/officeDocument/2006/math"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:</a:t>
                </a:r>
                <a:endParaRPr kumimoji="1" lang="zh-CN" altLang="en-US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89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4" name="直线连接符 3"/>
          <p:cNvCxnSpPr/>
          <p:nvPr/>
        </p:nvCxnSpPr>
        <p:spPr>
          <a:xfrm>
            <a:off x="381000" y="3505201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ele attr="{6055B54E-AEDA-F04B-9BA4-77C9E058086D}"/>
                  </a:ext>
                </a:extLst>
              </p:cNvPr>
              <p:cNvSpPr txBox="1"/>
              <p:nvPr/>
            </p:nvSpPr>
            <p:spPr>
              <a:xfrm>
                <a:off x="9906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675857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ele attr="{57E5A9D3-6A5F-5D45-8D66-3FCE2274EB8B}"/>
                  </a:ext>
                </a:extLst>
              </p:cNvPr>
              <p:cNvSpPr txBox="1"/>
              <p:nvPr/>
            </p:nvSpPr>
            <p:spPr>
              <a:xfrm>
                <a:off x="990600" y="4572000"/>
                <a:ext cx="6248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kumimoji="1" lang="en-US" altLang="zh-CN" b="0" i="1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ntroduction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elimination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rule.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Informally: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you.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526280"/>
                <a:ext cx="6248400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811" t="-2740" b="-8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ele attr="{C2451612-D24F-7D45-B4D5-5508C9B5C173}"/>
                  </a:ext>
                </a:extLst>
              </p:cNvPr>
              <p:cNvSpPr txBox="1"/>
              <p:nvPr/>
            </p:nvSpPr>
            <p:spPr>
              <a:xfrm>
                <a:off x="914400" y="297838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978389"/>
                <a:ext cx="18288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ele attr="{3A56FFD1-2B98-2540-877B-1F30B78B2F23}"/>
                  </a:ext>
                </a:extLst>
              </p:cNvPr>
              <p:cNvSpPr txBox="1"/>
              <p:nvPr/>
            </p:nvSpPr>
            <p:spPr>
              <a:xfrm>
                <a:off x="2209800" y="330500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305001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" name="直线连接符 18"/>
          <p:cNvCxnSpPr/>
          <p:nvPr/>
        </p:nvCxnSpPr>
        <p:spPr>
          <a:xfrm>
            <a:off x="4038600" y="3498612"/>
            <a:ext cx="3581400" cy="6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ele attr="{E45002CC-0E65-5E4A-9AA8-365A315B3247}"/>
                  </a:ext>
                </a:extLst>
              </p:cNvPr>
              <p:cNvSpPr txBox="1"/>
              <p:nvPr/>
            </p:nvSpPr>
            <p:spPr>
              <a:xfrm>
                <a:off x="4648200" y="366926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669268"/>
                <a:ext cx="182880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ele attr="{616DB0E3-5A3E-4142-A18F-1F196660DF15}"/>
                  </a:ext>
                </a:extLst>
              </p:cNvPr>
              <p:cNvSpPr txBox="1"/>
              <p:nvPr/>
            </p:nvSpPr>
            <p:spPr>
              <a:xfrm>
                <a:off x="4572000" y="2971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971800"/>
                <a:ext cx="18288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ele attr="{142107E2-0F47-E947-86CA-1B922C313ADA}"/>
                  </a:ext>
                </a:extLst>
              </p:cNvPr>
              <p:cNvSpPr txBox="1"/>
              <p:nvPr/>
            </p:nvSpPr>
            <p:spPr>
              <a:xfrm>
                <a:off x="7086600" y="329841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298412"/>
                <a:ext cx="18288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ele attr="{B6A87C73-344F-334F-BD91-6B7EDE948418}"/>
                  </a:ext>
                </a:extLst>
              </p:cNvPr>
              <p:cNvSpPr txBox="1"/>
              <p:nvPr/>
            </p:nvSpPr>
            <p:spPr>
              <a:xfrm>
                <a:off x="6248400" y="2971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971800"/>
                <a:ext cx="182880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39A1F45E-C259-C14C-94F2-A3D20B173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Rule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14:m>
                  <m:oMath xmlns:m="http://schemas.openxmlformats.org/officeDocument/2006/math"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/>
                  <a:t>:</a:t>
                </a:r>
                <a:endParaRPr kumimoji="1" lang="zh-CN" altLang="en-US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89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4" name="直线连接符 3"/>
          <p:cNvCxnSpPr/>
          <p:nvPr/>
        </p:nvCxnSpPr>
        <p:spPr>
          <a:xfrm>
            <a:off x="381000" y="3505201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ele attr="{6055B54E-AEDA-F04B-9BA4-77C9E058086D}"/>
                  </a:ext>
                </a:extLst>
              </p:cNvPr>
              <p:cNvSpPr txBox="1"/>
              <p:nvPr/>
            </p:nvSpPr>
            <p:spPr>
              <a:xfrm>
                <a:off x="9906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675857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ele attr="{57E5A9D3-6A5F-5D45-8D66-3FCE2274EB8B}"/>
                  </a:ext>
                </a:extLst>
              </p:cNvPr>
              <p:cNvSpPr txBox="1"/>
              <p:nvPr/>
            </p:nvSpPr>
            <p:spPr>
              <a:xfrm>
                <a:off x="990600" y="4572000"/>
                <a:ext cx="6248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rules.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Informally: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you.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572000"/>
                <a:ext cx="6248400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811" t="-2740" b="-8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ele attr="{C2451612-D24F-7D45-B4D5-5508C9B5C173}"/>
                  </a:ext>
                </a:extLst>
              </p:cNvPr>
              <p:cNvSpPr txBox="1"/>
              <p:nvPr/>
            </p:nvSpPr>
            <p:spPr>
              <a:xfrm>
                <a:off x="914400" y="297838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978389"/>
                <a:ext cx="18288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ele attr="{3A56FFD1-2B98-2540-877B-1F30B78B2F23}"/>
                  </a:ext>
                </a:extLst>
              </p:cNvPr>
              <p:cNvSpPr txBox="1"/>
              <p:nvPr/>
            </p:nvSpPr>
            <p:spPr>
              <a:xfrm>
                <a:off x="2209800" y="330500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305001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" name="直线连接符 18"/>
          <p:cNvCxnSpPr/>
          <p:nvPr/>
        </p:nvCxnSpPr>
        <p:spPr>
          <a:xfrm>
            <a:off x="4038600" y="3498612"/>
            <a:ext cx="3581400" cy="6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ele attr="{E45002CC-0E65-5E4A-9AA8-365A315B3247}"/>
                  </a:ext>
                </a:extLst>
              </p:cNvPr>
              <p:cNvSpPr txBox="1"/>
              <p:nvPr/>
            </p:nvSpPr>
            <p:spPr>
              <a:xfrm>
                <a:off x="4648200" y="366926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669268"/>
                <a:ext cx="18288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ele attr="{616DB0E3-5A3E-4142-A18F-1F196660DF15}"/>
                  </a:ext>
                </a:extLst>
              </p:cNvPr>
              <p:cNvSpPr txBox="1"/>
              <p:nvPr/>
            </p:nvSpPr>
            <p:spPr>
              <a:xfrm>
                <a:off x="4572000" y="2971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971800"/>
                <a:ext cx="182880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ele attr="{142107E2-0F47-E947-86CA-1B922C313ADA}"/>
                  </a:ext>
                </a:extLst>
              </p:cNvPr>
              <p:cNvSpPr txBox="1"/>
              <p:nvPr/>
            </p:nvSpPr>
            <p:spPr>
              <a:xfrm>
                <a:off x="7086600" y="329841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298412"/>
                <a:ext cx="18288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ele attr="{B6A87C73-344F-334F-BD91-6B7EDE948418}"/>
                  </a:ext>
                </a:extLst>
              </p:cNvPr>
              <p:cNvSpPr txBox="1"/>
              <p:nvPr/>
            </p:nvSpPr>
            <p:spPr>
              <a:xfrm>
                <a:off x="6248400" y="2971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971800"/>
                <a:ext cx="182880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39A1F45E-C259-C14C-94F2-A3D20B173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</p:spPr>
            <p:txBody>
              <a:bodyPr/>
              <a:lstStyle/>
              <a:p>
                <a:r>
                  <a:rPr kumimoji="1" lang="en-US" altLang="zh-CN" dirty="0"/>
                  <a:t>Rule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14:m>
                  <m:oMath xmlns:m="http://schemas.openxmlformats.org/officeDocument/2006/math"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¬¬</m:t>
                    </m:r>
                  </m:oMath>
                </a14:m>
                <a:r>
                  <a:rPr kumimoji="1" lang="en-US" altLang="zh-CN" dirty="0"/>
                  <a:t>:</a:t>
                </a:r>
                <a:endParaRPr kumimoji="1" lang="zh-CN" altLang="en-US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  <a:blipFill rotWithShape="1">
                <a:blip r:embed="rId1"/>
                <a:stretch>
                  <a:fillRect l="-489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4" name="直线连接符 3"/>
          <p:cNvCxnSpPr/>
          <p:nvPr/>
        </p:nvCxnSpPr>
        <p:spPr>
          <a:xfrm>
            <a:off x="2667000" y="3505201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ele attr="{6055B54E-AEDA-F04B-9BA4-77C9E058086D}"/>
                  </a:ext>
                </a:extLst>
              </p:cNvPr>
              <p:cNvSpPr txBox="1"/>
              <p:nvPr/>
            </p:nvSpPr>
            <p:spPr>
              <a:xfrm>
                <a:off x="32766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675857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ele attr="{57E5A9D3-6A5F-5D45-8D66-3FCE2274EB8B}"/>
                  </a:ext>
                </a:extLst>
              </p:cNvPr>
              <p:cNvSpPr txBox="1"/>
              <p:nvPr/>
            </p:nvSpPr>
            <p:spPr>
              <a:xfrm>
                <a:off x="990600" y="4572000"/>
                <a:ext cx="62484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¬¬</m:t>
                    </m:r>
                  </m:oMath>
                </a14:m>
                <a:r>
                  <a:rPr kumimoji="1" lang="en-US" altLang="zh-CN" dirty="0"/>
                  <a:t>rules.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double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negation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rule,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notice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it‘s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syntax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directed.</a:t>
                </a:r>
              </a:p>
              <a:p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representative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classical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logic!</a:t>
                </a:r>
              </a:p>
              <a:p>
                <a:r>
                  <a:rPr kumimoji="1" lang="en-US" altLang="zh-CN" dirty="0"/>
                  <a:t>We’ll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have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when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discussing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constructive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logic.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572000"/>
                <a:ext cx="6248400" cy="1754326"/>
              </a:xfrm>
              <a:prstGeom prst="rect">
                <a:avLst/>
              </a:prstGeom>
              <a:blipFill rotWithShape="1">
                <a:blip r:embed="rId3"/>
                <a:stretch>
                  <a:fillRect l="-811" t="-1449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ele attr="{C2451612-D24F-7D45-B4D5-5508C9B5C173}"/>
                  </a:ext>
                </a:extLst>
              </p:cNvPr>
              <p:cNvSpPr txBox="1"/>
              <p:nvPr/>
            </p:nvSpPr>
            <p:spPr>
              <a:xfrm>
                <a:off x="3200400" y="297838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¬¬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978389"/>
                <a:ext cx="18288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ele attr="{3A56FFD1-2B98-2540-877B-1F30B78B2F23}"/>
                  </a:ext>
                </a:extLst>
              </p:cNvPr>
              <p:cNvSpPr txBox="1"/>
              <p:nvPr/>
            </p:nvSpPr>
            <p:spPr>
              <a:xfrm>
                <a:off x="4495800" y="330500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¬¬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305001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39A1F45E-C259-C14C-94F2-A3D20B173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</p:spPr>
            <p:txBody>
              <a:bodyPr/>
              <a:lstStyle/>
              <a:p>
                <a:r>
                  <a:rPr kumimoji="1" lang="en-US" altLang="zh-CN" dirty="0"/>
                  <a:t>Try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zh-CN" dirty="0"/>
                  <a:t>:</a:t>
                </a:r>
                <a:endParaRPr kumimoji="1" lang="zh-CN" altLang="en-US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  <a:blipFill rotWithShape="1">
                <a:blip r:embed="rId1"/>
                <a:stretch>
                  <a:fillRect l="-489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4" name="直线连接符 3"/>
          <p:cNvCxnSpPr/>
          <p:nvPr/>
        </p:nvCxnSpPr>
        <p:spPr>
          <a:xfrm>
            <a:off x="2667000" y="4336812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ele attr="{6055B54E-AEDA-F04B-9BA4-77C9E058086D}"/>
                  </a:ext>
                </a:extLst>
              </p:cNvPr>
              <p:cNvSpPr txBox="1"/>
              <p:nvPr/>
            </p:nvSpPr>
            <p:spPr>
              <a:xfrm>
                <a:off x="3276600" y="450746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507468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990600" y="6315343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proof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tree</a:t>
            </a:r>
            <a:r>
              <a:rPr kumimoji="1" lang="en-US" altLang="zh-CN" dirty="0"/>
              <a:t>!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ele attr="{C2451612-D24F-7D45-B4D5-5508C9B5C173}"/>
                  </a:ext>
                </a:extLst>
              </p:cNvPr>
              <p:cNvSpPr txBox="1"/>
              <p:nvPr/>
            </p:nvSpPr>
            <p:spPr>
              <a:xfrm>
                <a:off x="3200400" y="3810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810000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ele attr="{3A56FFD1-2B98-2540-877B-1F30B78B2F23}"/>
                  </a:ext>
                </a:extLst>
              </p:cNvPr>
              <p:cNvSpPr txBox="1"/>
              <p:nvPr/>
            </p:nvSpPr>
            <p:spPr>
              <a:xfrm>
                <a:off x="4495800" y="413661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136612"/>
                <a:ext cx="18288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0" name="直线连接符 9"/>
          <p:cNvCxnSpPr/>
          <p:nvPr/>
        </p:nvCxnSpPr>
        <p:spPr>
          <a:xfrm>
            <a:off x="2819400" y="37338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ele attr="{2AE18186-47FC-9F49-A066-3659C834E25C}"/>
                  </a:ext>
                </a:extLst>
              </p:cNvPr>
              <p:cNvSpPr txBox="1"/>
              <p:nvPr/>
            </p:nvSpPr>
            <p:spPr>
              <a:xfrm>
                <a:off x="3124200" y="32766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276600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2" name="直线连接符 11"/>
          <p:cNvCxnSpPr/>
          <p:nvPr/>
        </p:nvCxnSpPr>
        <p:spPr>
          <a:xfrm>
            <a:off x="2819400" y="32004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ele attr="{B1B8B66F-2597-2642-98CD-B82A7B14C2E9}"/>
                  </a:ext>
                </a:extLst>
              </p:cNvPr>
              <p:cNvSpPr txBox="1"/>
              <p:nvPr/>
            </p:nvSpPr>
            <p:spPr>
              <a:xfrm>
                <a:off x="4648200" y="35052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505200"/>
                <a:ext cx="182880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ele attr="{1F979907-E948-F94F-9D57-5EB7E0FC8245}"/>
                  </a:ext>
                </a:extLst>
              </p:cNvPr>
              <p:cNvSpPr txBox="1"/>
              <p:nvPr/>
            </p:nvSpPr>
            <p:spPr>
              <a:xfrm>
                <a:off x="4572000" y="2971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971800"/>
                <a:ext cx="18288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engineering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great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advancement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automatic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semiautomatic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assistant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Thus,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conduct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assistant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CS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boosts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math.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Let’s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study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en-US" altLang="zh-CN" baseline="30000" dirty="0"/>
              <a:t>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assignment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Topics in this course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 study propositional and predicate logic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Both the classical one and constructive one</a:t>
            </a:r>
            <a:endParaRPr kumimoji="1" lang="en-US" altLang="zh-CN" dirty="0"/>
          </a:p>
          <a:p>
            <a:r>
              <a:rPr kumimoji="1" lang="en-US" altLang="zh-CN" dirty="0"/>
              <a:t>From a more CS and algorithmic point of view: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Computer aided proof engineering, SAT/SMT, etc..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Application to many practical CS problems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Propositional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logic:</a:t>
            </a:r>
            <a:endParaRPr kumimoji="1" lang="en-US" altLang="zh-CN" i="1" dirty="0"/>
          </a:p>
          <a:p>
            <a:pPr marL="0" indent="0" algn="ctr">
              <a:buNone/>
            </a:pPr>
            <a:r>
              <a:rPr kumimoji="1" lang="en-US" altLang="zh-CN" i="1" dirty="0"/>
              <a:t>Semantics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cares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provable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Axioms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en-US" altLang="zh-CN" dirty="0"/>
          </a:p>
          <a:p>
            <a:r>
              <a:rPr kumimoji="1" lang="en-US" altLang="zh-CN" dirty="0"/>
              <a:t>Roughly,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computation</a:t>
            </a:r>
            <a:endParaRPr kumimoji="1" lang="en-US" altLang="zh-CN" dirty="0">
              <a:solidFill>
                <a:srgbClr val="0432FF"/>
              </a:solidFill>
            </a:endParaRPr>
          </a:p>
          <a:p>
            <a:pPr lvl="1"/>
            <a:r>
              <a:rPr kumimoji="1" lang="en-US" altLang="zh-CN" dirty="0"/>
              <a:t>Models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obtain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“true”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“false”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Truth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encodes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(recall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Bool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rules):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Thus,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P/\Q,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Q,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interpretation</a:t>
            </a:r>
            <a:endParaRPr kumimoji="1" lang="en-US" altLang="zh-CN" dirty="0">
              <a:solidFill>
                <a:srgbClr val="0432FF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00200" y="31242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P/\Q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P\/Q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Interpretation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interpretation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V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by: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V(T)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T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V(F)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F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V(p)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T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F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V(P/\Q)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V(P)</a:t>
            </a:r>
            <a:r>
              <a:rPr kumimoji="1" lang="zh-CN" altLang="en-US" dirty="0"/>
              <a:t> </a:t>
            </a:r>
            <a:r>
              <a:rPr kumimoji="1" lang="en-US" altLang="zh-CN" dirty="0"/>
              <a:t>op</a:t>
            </a:r>
            <a:r>
              <a:rPr kumimoji="1" lang="zh-CN" altLang="en-US" dirty="0"/>
              <a:t> </a:t>
            </a:r>
            <a:r>
              <a:rPr kumimoji="1" lang="en-US" altLang="zh-CN" dirty="0"/>
              <a:t>V(Q)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//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endParaRPr kumimoji="1" lang="en-US" altLang="zh-CN" dirty="0"/>
          </a:p>
          <a:p>
            <a:r>
              <a:rPr kumimoji="1" lang="en-US" altLang="zh-CN" dirty="0"/>
              <a:t>Essentially,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compiler!</a:t>
            </a:r>
            <a:endParaRPr kumimoji="1" lang="en-US" altLang="zh-CN" dirty="0"/>
          </a:p>
        </p:txBody>
      </p:sp>
      <p:sp>
        <p:nvSpPr>
          <p:cNvPr id="4" name="椭圆 3"/>
          <p:cNvSpPr/>
          <p:nvPr/>
        </p:nvSpPr>
        <p:spPr>
          <a:xfrm>
            <a:off x="6400800" y="3352800"/>
            <a:ext cx="7620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8001000" y="3372853"/>
            <a:ext cx="7620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endCxn id="5" idx="2"/>
          </p:cNvCxnSpPr>
          <p:nvPr/>
        </p:nvCxnSpPr>
        <p:spPr>
          <a:xfrm>
            <a:off x="7162800" y="4305300"/>
            <a:ext cx="838200" cy="20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391400" y="3810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Tautology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26628001-60D0-6E4D-B3E9-D35DC4AB03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given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proposition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any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/>
                  <a:t>interpretation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always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have</a:t>
                </a:r>
              </a:p>
              <a:p>
                <a:pPr marL="0" indent="0" algn="ctr">
                  <a:buNone/>
                </a:pPr>
                <a:r>
                  <a:rPr kumimoji="1" lang="en-US" altLang="zh-CN" dirty="0">
                    <a:solidFill>
                      <a:srgbClr val="0432FF"/>
                    </a:solidFill>
                  </a:rPr>
                  <a:t>V(P)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=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T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call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tautology,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write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l-GR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en-US" altLang="zh-CN" dirty="0"/>
                  <a:t>.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Sometimes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also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called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validity</a:t>
                </a:r>
                <a:r>
                  <a:rPr kumimoji="1" lang="en-US" altLang="zh-CN" dirty="0"/>
                  <a:t>.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794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" y="4876800"/>
          <a:ext cx="3505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  <a:gridCol w="1168400"/>
                <a:gridCol w="116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101087" t="-6897" r="-102174" b="-22758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201087" t="-6897" r="-2174" b="-227586"/>
                      </a:stretch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191000" y="4876800"/>
          <a:ext cx="3505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  <a:gridCol w="1168400"/>
                <a:gridCol w="116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3"/>
                      <a:stretch>
                        <a:fillRect l="-201087" t="-6897" r="-2174" b="-427586"/>
                      </a:stretch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Tautology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26628001-60D0-6E4D-B3E9-D35DC4AB03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any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/>
                  <a:t>interpretation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makes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propositions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tautology,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also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make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tautology,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write: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 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Example: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794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" y="4876800"/>
          <a:ext cx="3505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  <a:gridCol w="1168400"/>
                <a:gridCol w="1168400"/>
              </a:tblGrid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1087" t="-6897" r="-202174" b="-22758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101087" t="-6897" r="-102174" b="-22758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191000" y="4876800"/>
          <a:ext cx="3505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  <a:gridCol w="1168400"/>
                <a:gridCol w="1168400"/>
              </a:tblGrid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3"/>
                      <a:stretch>
                        <a:fillRect l="-1087" t="-6897" r="-202174" b="-42758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validity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21D3F8DB-4881-D64D-BFB2-2CCAFB64B2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theory,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carry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proofs: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 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theory,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computations: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</a:p>
              <a:p>
                <a:r>
                  <a:rPr kumimoji="1" lang="en-US" altLang="zh-CN" dirty="0"/>
                  <a:t>It’s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natural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expect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coherent!</a:t>
                </a:r>
              </a:p>
              <a:p>
                <a:pPr lvl="1"/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794" t="-1846" r="-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Soundness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completeness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BE4E6888-208F-1D4F-BEB4-A26C845C09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Soundness: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 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=&gt;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Completeness: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m:rPr>
                        <m:nor/>
                      </m:rPr>
                      <a:rPr kumimoji="1" lang="zh-CN" altLang="en-US" dirty="0">
                        <a:solidFill>
                          <a:srgbClr val="0432FF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dirty="0">
                        <a:solidFill>
                          <a:srgbClr val="0432FF"/>
                        </a:solidFill>
                      </a:rPr>
                      <m:t>P</m:t>
                    </m:r>
                    <m:r>
                      <a:rPr kumimoji="1" lang="en-US" altLang="zh-CN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=&gt;</m:t>
                    </m:r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</a:p>
              <a:p>
                <a:pPr marL="0" indent="0" algn="ctr">
                  <a:buNone/>
                </a:pPr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sz="2400" dirty="0"/>
                  <a:t>Read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assigned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reading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for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proof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details.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To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establish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validity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of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we’re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free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to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use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either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one.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794" t="-1846"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Brief history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Early time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3005" y="2018030"/>
            <a:ext cx="5598795" cy="4761230"/>
          </a:xfrm>
        </p:spPr>
        <p:txBody>
          <a:bodyPr/>
          <a:lstStyle/>
          <a:p>
            <a:r>
              <a:rPr kumimoji="1" lang="en-US" altLang="zh-CN" dirty="0"/>
              <a:t>Formal logic appeared 2000 years ago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China/India/Greece…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More close to philosophy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Mozi</a:t>
            </a:r>
            <a:r>
              <a:rPr kumimoji="1" lang="en-US" altLang="zh-CN" dirty="0"/>
              <a:t>/Plato/Aristotle/…</a:t>
            </a:r>
            <a:endParaRPr kumimoji="1" lang="en-US" altLang="zh-CN" dirty="0"/>
          </a:p>
          <a:p>
            <a:r>
              <a:rPr kumimoji="1" lang="en-US" altLang="zh-CN" dirty="0"/>
              <a:t>Not rigorous enough, but the modern propositional/predicate logic appeared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017713"/>
            <a:ext cx="1143000" cy="1397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581399"/>
            <a:ext cx="990600" cy="11144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0" y="5029200"/>
            <a:ext cx="96520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6208712" cy="4114800"/>
              </a:xfrm>
            </p:spPr>
            <p:txBody>
              <a:bodyPr/>
              <a:lstStyle/>
              <a:p>
                <a:r>
                  <a:rPr kumimoji="1" lang="en-US" altLang="zh-CN" dirty="0"/>
                  <a:t>Start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from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19</a:t>
                </a:r>
                <a:r>
                  <a:rPr kumimoji="1" lang="en-US" altLang="zh-CN" baseline="30000" dirty="0"/>
                  <a:t>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century</a:t>
                </a:r>
              </a:p>
              <a:p>
                <a:pPr lvl="1"/>
                <a:r>
                  <a:rPr kumimoji="1" lang="en-US" altLang="zh-CN" dirty="0"/>
                  <a:t>Bool: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bool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algebra</a:t>
                </a:r>
              </a:p>
              <a:p>
                <a:pPr lvl="2"/>
                <a:r>
                  <a:rPr kumimoji="1" lang="en-US" altLang="zh-CN" dirty="0"/>
                  <a:t>1+1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1,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1+0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1</a:t>
                </a:r>
              </a:p>
              <a:p>
                <a:pPr lvl="2"/>
                <a:r>
                  <a:rPr kumimoji="1" lang="en-US" altLang="zh-CN" dirty="0"/>
                  <a:t>0+1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1,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0+0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0</a:t>
                </a:r>
              </a:p>
              <a:p>
                <a:pPr lvl="2"/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*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1,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*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0</a:t>
                </a:r>
              </a:p>
              <a:p>
                <a:pPr lvl="2"/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*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0,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*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0</a:t>
                </a:r>
              </a:p>
              <a:p>
                <a:pPr lvl="1"/>
                <a:r>
                  <a:rPr kumimoji="1" lang="en-US" altLang="zh-CN" dirty="0"/>
                  <a:t>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operator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+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* </a:t>
                </a: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modern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6208712" cy="4114800"/>
              </a:xfrm>
              <a:blipFill rotWithShape="1">
                <a:blip r:embed="rId1"/>
                <a:stretch>
                  <a:fillRect l="-612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954213"/>
            <a:ext cx="1206500" cy="16118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6208712" cy="4114800"/>
              </a:xfrm>
            </p:spPr>
            <p:txBody>
              <a:bodyPr/>
              <a:lstStyle/>
              <a:p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origin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modern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logic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due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Frege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Introduce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modern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notations: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kumimoji="1" lang="en-US" altLang="zh-CN" dirty="0"/>
                  <a:t>x.(P(x)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Q(x))</a:t>
                </a:r>
              </a:p>
              <a:p>
                <a:pPr lvl="1"/>
                <a:r>
                  <a:rPr kumimoji="1" lang="en-US" altLang="zh-CN" dirty="0"/>
                  <a:t>Introduce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logic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axioms</a:t>
                </a:r>
              </a:p>
              <a:p>
                <a:pPr lvl="2"/>
                <a:r>
                  <a:rPr kumimoji="1" lang="en-US" altLang="zh-CN" dirty="0"/>
                  <a:t>Become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rigorous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mathematical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subject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6208712" cy="4114800"/>
              </a:xfrm>
              <a:blipFill rotWithShape="1">
                <a:blip r:embed="rId1"/>
                <a:stretch>
                  <a:fillRect l="-612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021724"/>
            <a:ext cx="1411111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Hilbert‘s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688" y="2017713"/>
            <a:ext cx="6208712" cy="4114800"/>
          </a:xfrm>
        </p:spPr>
        <p:txBody>
          <a:bodyPr/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appeared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paradox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Russell’s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(hair-cutter,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God)</a:t>
            </a:r>
            <a:endParaRPr kumimoji="1" lang="en-US" altLang="zh-CN" dirty="0"/>
          </a:p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formalize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mathematics,</a:t>
            </a:r>
            <a:r>
              <a:rPr kumimoji="1" lang="zh-CN" altLang="en-US" dirty="0"/>
              <a:t> </a:t>
            </a:r>
            <a:r>
              <a:rPr kumimoji="1" lang="en-US" altLang="zh-CN" dirty="0"/>
              <a:t>Hilbert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axiomatic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approach: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10</a:t>
            </a:r>
            <a:r>
              <a:rPr kumimoji="1" lang="en-US" altLang="zh-CN" baseline="30000" dirty="0"/>
              <a:t>th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75" y="2017713"/>
            <a:ext cx="1693005" cy="22934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Incompleteness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688" y="2017713"/>
            <a:ext cx="6208712" cy="4114800"/>
          </a:xfrm>
        </p:spPr>
        <p:txBody>
          <a:bodyPr/>
          <a:lstStyle/>
          <a:p>
            <a:r>
              <a:rPr kumimoji="1" lang="en-US" altLang="zh-CN" dirty="0"/>
              <a:t>Gödel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incompleteness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theorem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nontrivial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axioms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incomplete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always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disprove</a:t>
            </a:r>
            <a:endParaRPr kumimoji="1" lang="en-US" altLang="zh-CN" dirty="0"/>
          </a:p>
          <a:p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Hilbert’s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impossible</a:t>
            </a:r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089" y="1905000"/>
            <a:ext cx="1495778" cy="1905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3315</Words>
  <Application>WPS 演示</Application>
  <PresentationFormat>全屏显示(4:3)</PresentationFormat>
  <Paragraphs>495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Arial</vt:lpstr>
      <vt:lpstr>宋体</vt:lpstr>
      <vt:lpstr>Wingdings</vt:lpstr>
      <vt:lpstr>Tahoma</vt:lpstr>
      <vt:lpstr>微软雅黑</vt:lpstr>
      <vt:lpstr>Arial Unicode MS</vt:lpstr>
      <vt:lpstr>Calibri</vt:lpstr>
      <vt:lpstr>Blends</vt:lpstr>
      <vt:lpstr>Propositional logic</vt:lpstr>
      <vt:lpstr>Mathematical logic</vt:lpstr>
      <vt:lpstr>Topics in this course</vt:lpstr>
      <vt:lpstr> </vt:lpstr>
      <vt:lpstr>Early time</vt:lpstr>
      <vt:lpstr>Modern logic</vt:lpstr>
      <vt:lpstr>Modern logic</vt:lpstr>
      <vt:lpstr>Hilbert‘s program</vt:lpstr>
      <vt:lpstr>Incompleteness</vt:lpstr>
      <vt:lpstr> </vt:lpstr>
      <vt:lpstr>The syntax</vt:lpstr>
      <vt:lpstr>CS view point</vt:lpstr>
      <vt:lpstr>Examples</vt:lpstr>
      <vt:lpstr> </vt:lpstr>
      <vt:lpstr>Goals</vt:lpstr>
      <vt:lpstr>Natural deduction: judgments</vt:lpstr>
      <vt:lpstr>Natural deduction:  Inference rules</vt:lpstr>
      <vt:lpstr>Natural deduction:  Inference rules</vt:lpstr>
      <vt:lpstr>Natural deduction:  Inference rules</vt:lpstr>
      <vt:lpstr>Natural deduction:  Inference rules</vt:lpstr>
      <vt:lpstr>Natural deduction:  Inference rules</vt:lpstr>
      <vt:lpstr>Natural deduction:  Inference rules</vt:lpstr>
      <vt:lpstr>Natural deduction:  Inference rules</vt:lpstr>
      <vt:lpstr>Natural deduction:  Inference rules</vt:lpstr>
      <vt:lpstr>Natural deduction:  Inference rules</vt:lpstr>
      <vt:lpstr>Natural deduction:  Inference rules</vt:lpstr>
      <vt:lpstr>Natural deduction:  Inference rules</vt:lpstr>
      <vt:lpstr>Example</vt:lpstr>
      <vt:lpstr>Proof engineering</vt:lpstr>
      <vt:lpstr> </vt:lpstr>
      <vt:lpstr>Semantics</vt:lpstr>
      <vt:lpstr>The truth table</vt:lpstr>
      <vt:lpstr>Interpretation</vt:lpstr>
      <vt:lpstr>Tautology</vt:lpstr>
      <vt:lpstr>Tautology</vt:lpstr>
      <vt:lpstr>Two notions of validity</vt:lpstr>
      <vt:lpstr>Soundness and completeness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159----5974</cp:lastModifiedBy>
  <cp:revision>2274</cp:revision>
  <cp:lastPrinted>2113-01-01T00:00:00Z</cp:lastPrinted>
  <dcterms:created xsi:type="dcterms:W3CDTF">2113-01-01T00:00:00Z</dcterms:created>
  <dcterms:modified xsi:type="dcterms:W3CDTF">2020-11-23T05:30:52Z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2052-11.1.0.10000</vt:lpwstr>
  </property>
</Properties>
</file>