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32"/>
  </p:handoutMasterIdLst>
  <p:sldIdLst>
    <p:sldId id="256" r:id="rId3"/>
    <p:sldId id="327" r:id="rId4"/>
    <p:sldId id="363" r:id="rId5"/>
    <p:sldId id="364" r:id="rId6"/>
    <p:sldId id="323" r:id="rId7"/>
    <p:sldId id="366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3" r:id="rId19"/>
    <p:sldId id="365" r:id="rId20"/>
    <p:sldId id="355" r:id="rId21"/>
    <p:sldId id="354" r:id="rId22"/>
    <p:sldId id="356" r:id="rId23"/>
    <p:sldId id="357" r:id="rId24"/>
    <p:sldId id="358" r:id="rId25"/>
    <p:sldId id="359" r:id="rId26"/>
    <p:sldId id="368" r:id="rId27"/>
    <p:sldId id="367" r:id="rId28"/>
    <p:sldId id="369" r:id="rId29"/>
    <p:sldId id="360" r:id="rId30"/>
    <p:sldId id="362" r:id="rId31"/>
  </p:sldIdLst>
  <p:sldSz cx="9144000" cy="6858000" type="screen4x3"/>
  <p:notesSz cx="7099300" cy="1023429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658"/>
    <p:restoredTop sz="94648"/>
  </p:normalViewPr>
  <p:slideViewPr>
    <p:cSldViewPr>
      <p:cViewPr varScale="1">
        <p:scale>
          <a:sx n="102" d="100"/>
          <a:sy n="102" d="100"/>
        </p:scale>
        <p:origin x="176" y="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9DFDCF0-3A25-1B44-957E-06E14821E89E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A8B626B-81AA-F040-92F0-D02736E321A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6E24A-3567-904B-B86C-E4AE21B6ED3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B2DC2-6B55-5E4C-8395-621F8054D64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748D9-7FA6-E441-821E-F3F88EC4F9C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B18E6-536B-3E49-87F7-F67360CCFAB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9FD8DE-E3EB-EA4E-8EE7-F04FE4665C2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CA741-66C6-D343-8412-89FF6A0F853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18140-2A5D-0E44-BF65-E264B2E441B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883DD-3DDB-6A4B-AF53-C06217DC1C4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99AE6-659C-DD4F-AB55-9243AB08769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B066F-829B-004C-A374-751C5611884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2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CB83518-65C2-094A-AFB7-B5D18B682B4C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0.png"/><Relationship Id="rId7" Type="http://schemas.openxmlformats.org/officeDocument/2006/relationships/image" Target="../media/image29.png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8.png"/><Relationship Id="rId7" Type="http://schemas.openxmlformats.org/officeDocument/2006/relationships/image" Target="../media/image37.png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44.png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53.png"/><Relationship Id="rId8" Type="http://schemas.openxmlformats.org/officeDocument/2006/relationships/image" Target="../media/image52.png"/><Relationship Id="rId7" Type="http://schemas.openxmlformats.org/officeDocument/2006/relationships/image" Target="../media/image51.png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60.png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69.png"/><Relationship Id="rId8" Type="http://schemas.openxmlformats.org/officeDocument/2006/relationships/image" Target="../media/image68.png"/><Relationship Id="rId7" Type="http://schemas.openxmlformats.org/officeDocument/2006/relationships/image" Target="../media/image67.png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71.png"/><Relationship Id="rId10" Type="http://schemas.openxmlformats.org/officeDocument/2006/relationships/image" Target="../media/image70.png"/><Relationship Id="rId1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3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image" Target="../media/image7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Constructive</a:t>
            </a:r>
            <a:r>
              <a:rPr lang="zh-CN" altLang="en-US" dirty="0"/>
              <a:t> </a:t>
            </a:r>
            <a:r>
              <a:rPr lang="en-US" altLang="zh-CN" dirty="0"/>
              <a:t>logic</a:t>
            </a:r>
            <a:endParaRPr lang="en-US" altLang="zh-CN" dirty="0"/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Formal Methods Foundation</a:t>
            </a:r>
            <a:endParaRPr lang="en-US" altLang="zh-CN" sz="3600" dirty="0"/>
          </a:p>
          <a:p>
            <a:pPr eaLnBrk="1" hangingPunct="1"/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  <a:endParaRPr lang="en-US" altLang="zh-CN" sz="2800" dirty="0"/>
          </a:p>
          <a:p>
            <a:pPr eaLnBrk="1" hangingPunct="1"/>
            <a:r>
              <a:rPr lang="en-US" altLang="zh-CN" sz="2400" dirty="0" err="1"/>
              <a:t>bjhua@ustc.edu.cn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deduction:</a:t>
            </a:r>
            <a:r>
              <a:rPr kumimoji="1" lang="zh-CN" altLang="en-US" dirty="0"/>
              <a:t> </a:t>
            </a:r>
            <a:br>
              <a:rPr kumimoji="1" lang="en-US" altLang="zh-CN" dirty="0"/>
            </a:br>
            <a:r>
              <a:rPr kumimoji="1" lang="en-US" altLang="zh-CN" dirty="0"/>
              <a:t>Inference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Rule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T: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  <p:cxnSp>
        <p:nvCxnSpPr>
          <p:cNvPr id="4" name="直线连接符 3"/>
          <p:cNvCxnSpPr/>
          <p:nvPr/>
        </p:nvCxnSpPr>
        <p:spPr>
          <a:xfrm>
            <a:off x="2209800" y="3505200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ele attr="{6055B54E-AEDA-F04B-9BA4-77C9E058086D}"/>
                  </a:ext>
                </a:extLst>
              </p:cNvPr>
              <p:cNvSpPr txBox="1"/>
              <p:nvPr/>
            </p:nvSpPr>
            <p:spPr>
              <a:xfrm>
                <a:off x="3886200" y="3675857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675857"/>
                <a:ext cx="1828800" cy="369332"/>
              </a:xfrm>
              <a:prstGeom prst="rect">
                <a:avLst/>
              </a:prstGeom>
              <a:blipFill rotWithShape="1">
                <a:blip r:embed="rId1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ele attr="{3F41C649-FF6D-844C-88A4-D4AA27DA5119}"/>
                  </a:ext>
                </a:extLst>
              </p:cNvPr>
              <p:cNvSpPr txBox="1"/>
              <p:nvPr/>
            </p:nvSpPr>
            <p:spPr>
              <a:xfrm>
                <a:off x="7055017" y="330652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017" y="3306525"/>
                <a:ext cx="182880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990600" y="4572000"/>
            <a:ext cx="624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Note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axiom.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Informally:</a:t>
            </a:r>
            <a:r>
              <a:rPr kumimoji="1" lang="zh-CN" altLang="en-US" dirty="0"/>
              <a:t> </a:t>
            </a:r>
            <a:r>
              <a:rPr kumimoji="1" lang="en-US" altLang="zh-CN" dirty="0"/>
              <a:t>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provable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unconditionally.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deduction:</a:t>
            </a:r>
            <a:r>
              <a:rPr kumimoji="1" lang="zh-CN" altLang="en-US" dirty="0"/>
              <a:t> </a:t>
            </a:r>
            <a:br>
              <a:rPr kumimoji="1" lang="en-US" altLang="zh-CN" dirty="0"/>
            </a:br>
            <a:r>
              <a:rPr kumimoji="1" lang="en-US" altLang="zh-CN" dirty="0"/>
              <a:t>Inference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39A1F45E-C259-C14C-94F2-A3D20B173D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Rule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 </m:t>
                    </m:r>
                  </m:oMath>
                </a14:m>
                <a:r>
                  <a:rPr kumimoji="1" lang="en-US" altLang="zh-CN" dirty="0"/>
                  <a:t>:</a:t>
                </a:r>
                <a:endParaRPr kumimoji="1" lang="zh-CN" altLang="en-US" dirty="0"/>
              </a:p>
              <a:p>
                <a:pPr marL="0" indent="0">
                  <a:buNone/>
                </a:pP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89" t="-2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4" name="直线连接符 3"/>
          <p:cNvCxnSpPr/>
          <p:nvPr/>
        </p:nvCxnSpPr>
        <p:spPr>
          <a:xfrm>
            <a:off x="2209800" y="3505200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ele attr="{6055B54E-AEDA-F04B-9BA4-77C9E058086D}"/>
                  </a:ext>
                </a:extLst>
              </p:cNvPr>
              <p:cNvSpPr txBox="1"/>
              <p:nvPr/>
            </p:nvSpPr>
            <p:spPr>
              <a:xfrm>
                <a:off x="3886200" y="3675857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675857"/>
                <a:ext cx="182880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ele attr="{3F41C649-FF6D-844C-88A4-D4AA27DA5119}"/>
                  </a:ext>
                </a:extLst>
              </p:cNvPr>
              <p:cNvSpPr txBox="1"/>
              <p:nvPr/>
            </p:nvSpPr>
            <p:spPr>
              <a:xfrm>
                <a:off x="7055017" y="330652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017" y="3306525"/>
                <a:ext cx="182880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ele attr="{57E5A9D3-6A5F-5D45-8D66-3FCE2274EB8B}"/>
                  </a:ext>
                </a:extLst>
              </p:cNvPr>
              <p:cNvSpPr txBox="1"/>
              <p:nvPr/>
            </p:nvSpPr>
            <p:spPr>
              <a:xfrm>
                <a:off x="990600" y="4572000"/>
                <a:ext cx="62484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No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rule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prove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kumimoji="1" lang="en-US" altLang="zh-CN" dirty="0"/>
                  <a:t>.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Informally: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if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provable,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can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prove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anything.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572000"/>
                <a:ext cx="6248400" cy="923330"/>
              </a:xfrm>
              <a:prstGeom prst="rect">
                <a:avLst/>
              </a:prstGeom>
              <a:blipFill rotWithShape="1">
                <a:blip r:embed="rId4"/>
                <a:stretch>
                  <a:fillRect l="-811" t="-2740" b="-82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ele attr="{C2451612-D24F-7D45-B4D5-5508C9B5C173}"/>
                  </a:ext>
                </a:extLst>
              </p:cNvPr>
              <p:cNvSpPr txBox="1"/>
              <p:nvPr/>
            </p:nvSpPr>
            <p:spPr>
              <a:xfrm>
                <a:off x="4419600" y="2978389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2978389"/>
                <a:ext cx="182880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deduction:</a:t>
            </a:r>
            <a:r>
              <a:rPr kumimoji="1" lang="zh-CN" altLang="en-US" dirty="0"/>
              <a:t> </a:t>
            </a:r>
            <a:br>
              <a:rPr kumimoji="1" lang="en-US" altLang="zh-CN" dirty="0"/>
            </a:br>
            <a:r>
              <a:rPr kumimoji="1" lang="en-US" altLang="zh-CN" dirty="0"/>
              <a:t>Inference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39A1F45E-C259-C14C-94F2-A3D20B173D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Rule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/>
                  <a:t>:</a:t>
                </a:r>
                <a:endParaRPr kumimoji="1" lang="zh-CN" altLang="en-US" dirty="0"/>
              </a:p>
              <a:p>
                <a:pPr marL="0" indent="0">
                  <a:buNone/>
                </a:pP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89" t="-2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4" name="直线连接符 3"/>
          <p:cNvCxnSpPr/>
          <p:nvPr/>
        </p:nvCxnSpPr>
        <p:spPr>
          <a:xfrm>
            <a:off x="2209800" y="3505200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ele attr="{6055B54E-AEDA-F04B-9BA4-77C9E058086D}"/>
                  </a:ext>
                </a:extLst>
              </p:cNvPr>
              <p:cNvSpPr txBox="1"/>
              <p:nvPr/>
            </p:nvSpPr>
            <p:spPr>
              <a:xfrm>
                <a:off x="3886200" y="3675857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i="1" dirty="0">
                    <a:latin typeface="Cambria Math" panose="02040503050406030204" pitchFamily="18" charset="0"/>
                  </a:rPr>
                  <a:t>Q</a:t>
                </a: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675857"/>
                <a:ext cx="1828800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3226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ele attr="{3F41C649-FF6D-844C-88A4-D4AA27DA5119}"/>
                  </a:ext>
                </a:extLst>
              </p:cNvPr>
              <p:cNvSpPr txBox="1"/>
              <p:nvPr/>
            </p:nvSpPr>
            <p:spPr>
              <a:xfrm>
                <a:off x="7055017" y="330652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017" y="3306525"/>
                <a:ext cx="182880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ele attr="{57E5A9D3-6A5F-5D45-8D66-3FCE2274EB8B}"/>
                  </a:ext>
                </a:extLst>
              </p:cNvPr>
              <p:cNvSpPr txBox="1"/>
              <p:nvPr/>
            </p:nvSpPr>
            <p:spPr>
              <a:xfrm>
                <a:off x="990600" y="4572000"/>
                <a:ext cx="62484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introduction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rule.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Informally: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can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prove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also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can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prove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Q,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can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prove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i="1" dirty="0">
                    <a:latin typeface="Cambria Math" panose="02040503050406030204" pitchFamily="18" charset="0"/>
                  </a:rPr>
                  <a:t>Q</a:t>
                </a:r>
                <a:r>
                  <a:rPr kumimoji="1" lang="en-US" altLang="zh-CN" dirty="0"/>
                  <a:t>.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572000"/>
                <a:ext cx="6248400" cy="1200329"/>
              </a:xfrm>
              <a:prstGeom prst="rect">
                <a:avLst/>
              </a:prstGeom>
              <a:blipFill rotWithShape="1">
                <a:blip r:embed="rId4"/>
                <a:stretch>
                  <a:fillRect l="-811" t="-2105" b="-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ele attr="{C2451612-D24F-7D45-B4D5-5508C9B5C173}"/>
                  </a:ext>
                </a:extLst>
              </p:cNvPr>
              <p:cNvSpPr txBox="1"/>
              <p:nvPr/>
            </p:nvSpPr>
            <p:spPr>
              <a:xfrm>
                <a:off x="2494339" y="2978389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339" y="2978389"/>
                <a:ext cx="182880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ele attr="{5CC55226-1CD1-9542-B803-C27C6795872C}"/>
                  </a:ext>
                </a:extLst>
              </p:cNvPr>
              <p:cNvSpPr txBox="1"/>
              <p:nvPr/>
            </p:nvSpPr>
            <p:spPr>
              <a:xfrm>
                <a:off x="5634789" y="2978389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789" y="2978389"/>
                <a:ext cx="1828800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deduction:</a:t>
            </a:r>
            <a:r>
              <a:rPr kumimoji="1" lang="zh-CN" altLang="en-US" dirty="0"/>
              <a:t> </a:t>
            </a:r>
            <a:br>
              <a:rPr kumimoji="1" lang="en-US" altLang="zh-CN" dirty="0"/>
            </a:br>
            <a:r>
              <a:rPr kumimoji="1" lang="en-US" altLang="zh-CN" dirty="0"/>
              <a:t>Inference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39A1F45E-C259-C14C-94F2-A3D20B173D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Rule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/>
                  <a:t>:</a:t>
                </a:r>
                <a:endParaRPr kumimoji="1" lang="zh-CN" altLang="en-US" dirty="0"/>
              </a:p>
              <a:p>
                <a:pPr marL="0" indent="0">
                  <a:buNone/>
                </a:pP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89" t="-2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4" name="直线连接符 3"/>
          <p:cNvCxnSpPr/>
          <p:nvPr/>
        </p:nvCxnSpPr>
        <p:spPr>
          <a:xfrm>
            <a:off x="304800" y="3505200"/>
            <a:ext cx="2895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ele attr="{6055B54E-AEDA-F04B-9BA4-77C9E058086D}"/>
                  </a:ext>
                </a:extLst>
              </p:cNvPr>
              <p:cNvSpPr txBox="1"/>
              <p:nvPr/>
            </p:nvSpPr>
            <p:spPr>
              <a:xfrm>
                <a:off x="990600" y="3675857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675857"/>
                <a:ext cx="182880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ele attr="{3F41C649-FF6D-844C-88A4-D4AA27DA5119}"/>
                  </a:ext>
                </a:extLst>
              </p:cNvPr>
              <p:cNvSpPr txBox="1"/>
              <p:nvPr/>
            </p:nvSpPr>
            <p:spPr>
              <a:xfrm>
                <a:off x="2643354" y="3319702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354" y="3319702"/>
                <a:ext cx="182880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ele attr="{57E5A9D3-6A5F-5D45-8D66-3FCE2274EB8B}"/>
                  </a:ext>
                </a:extLst>
              </p:cNvPr>
              <p:cNvSpPr txBox="1"/>
              <p:nvPr/>
            </p:nvSpPr>
            <p:spPr>
              <a:xfrm>
                <a:off x="990600" y="4572000"/>
                <a:ext cx="62484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elimination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rule.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Informally: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leave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you.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572000"/>
                <a:ext cx="6248400" cy="923330"/>
              </a:xfrm>
              <a:prstGeom prst="rect">
                <a:avLst/>
              </a:prstGeom>
              <a:blipFill rotWithShape="1">
                <a:blip r:embed="rId4"/>
                <a:stretch>
                  <a:fillRect l="-811" t="-2740" b="-82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ele attr="{C2451612-D24F-7D45-B4D5-5508C9B5C173}"/>
                  </a:ext>
                </a:extLst>
              </p:cNvPr>
              <p:cNvSpPr txBox="1"/>
              <p:nvPr/>
            </p:nvSpPr>
            <p:spPr>
              <a:xfrm>
                <a:off x="914400" y="2978389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nor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978389"/>
                <a:ext cx="182880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1" name="直线连接符 10"/>
          <p:cNvCxnSpPr/>
          <p:nvPr/>
        </p:nvCxnSpPr>
        <p:spPr>
          <a:xfrm>
            <a:off x="4748046" y="3498611"/>
            <a:ext cx="2895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ele attr="{AD074C67-2005-F149-B1AA-22154FD76C3A}"/>
                  </a:ext>
                </a:extLst>
              </p:cNvPr>
              <p:cNvSpPr txBox="1"/>
              <p:nvPr/>
            </p:nvSpPr>
            <p:spPr>
              <a:xfrm>
                <a:off x="5433846" y="366926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846" y="3669268"/>
                <a:ext cx="1828800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ele attr="{3A56FFD1-2B98-2540-877B-1F30B78B2F23}"/>
                  </a:ext>
                </a:extLst>
              </p:cNvPr>
              <p:cNvSpPr txBox="1"/>
              <p:nvPr/>
            </p:nvSpPr>
            <p:spPr>
              <a:xfrm>
                <a:off x="7086600" y="3313113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3313113"/>
                <a:ext cx="1828800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ele attr="{C2D4DACE-1367-CD49-8EDE-7E5F1E7FC99A}"/>
                  </a:ext>
                </a:extLst>
              </p:cNvPr>
              <p:cNvSpPr txBox="1"/>
              <p:nvPr/>
            </p:nvSpPr>
            <p:spPr>
              <a:xfrm>
                <a:off x="5357646" y="2971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nor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646" y="2971800"/>
                <a:ext cx="182880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deduction:</a:t>
            </a:r>
            <a:r>
              <a:rPr kumimoji="1" lang="zh-CN" altLang="en-US" dirty="0"/>
              <a:t> </a:t>
            </a:r>
            <a:br>
              <a:rPr kumimoji="1" lang="en-US" altLang="zh-CN" dirty="0"/>
            </a:br>
            <a:r>
              <a:rPr kumimoji="1" lang="en-US" altLang="zh-CN" dirty="0"/>
              <a:t>Inference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39A1F45E-C259-C14C-94F2-A3D20B173D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Rule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en-US" altLang="zh-CN" dirty="0"/>
                  <a:t>:</a:t>
                </a:r>
                <a:endParaRPr kumimoji="1" lang="zh-CN" altLang="en-US" dirty="0"/>
              </a:p>
              <a:p>
                <a:pPr marL="0" indent="0">
                  <a:buNone/>
                </a:pP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89" t="-2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4" name="直线连接符 3"/>
          <p:cNvCxnSpPr/>
          <p:nvPr/>
        </p:nvCxnSpPr>
        <p:spPr>
          <a:xfrm>
            <a:off x="304800" y="3505200"/>
            <a:ext cx="2895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ele attr="{6055B54E-AEDA-F04B-9BA4-77C9E058086D}"/>
                  </a:ext>
                </a:extLst>
              </p:cNvPr>
              <p:cNvSpPr txBox="1"/>
              <p:nvPr/>
            </p:nvSpPr>
            <p:spPr>
              <a:xfrm>
                <a:off x="990600" y="3675857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∨ </m:t>
                    </m:r>
                    <m:r>
                      <m:rPr>
                        <m:nor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675857"/>
                <a:ext cx="182880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ele attr="{3F41C649-FF6D-844C-88A4-D4AA27DA5119}"/>
                  </a:ext>
                </a:extLst>
              </p:cNvPr>
              <p:cNvSpPr txBox="1"/>
              <p:nvPr/>
            </p:nvSpPr>
            <p:spPr>
              <a:xfrm>
                <a:off x="2643354" y="3319702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354" y="3319702"/>
                <a:ext cx="182880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ele attr="{57E5A9D3-6A5F-5D45-8D66-3FCE2274EB8B}"/>
                  </a:ext>
                </a:extLst>
              </p:cNvPr>
              <p:cNvSpPr txBox="1"/>
              <p:nvPr/>
            </p:nvSpPr>
            <p:spPr>
              <a:xfrm>
                <a:off x="990600" y="4572000"/>
                <a:ext cx="62484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introduction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rule.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Informally: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leave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you.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572000"/>
                <a:ext cx="6248400" cy="923330"/>
              </a:xfrm>
              <a:prstGeom prst="rect">
                <a:avLst/>
              </a:prstGeom>
              <a:blipFill rotWithShape="1">
                <a:blip r:embed="rId4"/>
                <a:stretch>
                  <a:fillRect l="-811" t="-2740" b="-82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ele attr="{C2451612-D24F-7D45-B4D5-5508C9B5C173}"/>
                  </a:ext>
                </a:extLst>
              </p:cNvPr>
              <p:cNvSpPr txBox="1"/>
              <p:nvPr/>
            </p:nvSpPr>
            <p:spPr>
              <a:xfrm>
                <a:off x="914400" y="2978389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978389"/>
                <a:ext cx="182880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1" name="直线连接符 10"/>
          <p:cNvCxnSpPr/>
          <p:nvPr/>
        </p:nvCxnSpPr>
        <p:spPr>
          <a:xfrm>
            <a:off x="4748046" y="3498611"/>
            <a:ext cx="2895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ele attr="{AD074C67-2005-F149-B1AA-22154FD76C3A}"/>
                  </a:ext>
                </a:extLst>
              </p:cNvPr>
              <p:cNvSpPr txBox="1"/>
              <p:nvPr/>
            </p:nvSpPr>
            <p:spPr>
              <a:xfrm>
                <a:off x="5433846" y="366926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m:rPr>
                          <m:nor/>
                        </m:rPr>
                        <a:rPr kumimoji="1" lang="zh-CN" altLang="en-US" dirty="0"/>
                        <m:t> 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∨ 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Q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846" y="3669268"/>
                <a:ext cx="1828800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667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ele attr="{3A56FFD1-2B98-2540-877B-1F30B78B2F23}"/>
                  </a:ext>
                </a:extLst>
              </p:cNvPr>
              <p:cNvSpPr txBox="1"/>
              <p:nvPr/>
            </p:nvSpPr>
            <p:spPr>
              <a:xfrm>
                <a:off x="7086600" y="3313113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3313113"/>
                <a:ext cx="1828800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ele attr="{C2D4DACE-1367-CD49-8EDE-7E5F1E7FC99A}"/>
                  </a:ext>
                </a:extLst>
              </p:cNvPr>
              <p:cNvSpPr txBox="1"/>
              <p:nvPr/>
            </p:nvSpPr>
            <p:spPr>
              <a:xfrm>
                <a:off x="5867400" y="2971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2971800"/>
                <a:ext cx="182880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deduction:</a:t>
            </a:r>
            <a:r>
              <a:rPr kumimoji="1" lang="zh-CN" altLang="en-US" dirty="0"/>
              <a:t> </a:t>
            </a:r>
            <a:br>
              <a:rPr kumimoji="1" lang="en-US" altLang="zh-CN" dirty="0"/>
            </a:br>
            <a:r>
              <a:rPr kumimoji="1" lang="en-US" altLang="zh-CN" dirty="0"/>
              <a:t>Inference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39A1F45E-C259-C14C-94F2-A3D20B173D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Rule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en-US" altLang="zh-CN" dirty="0"/>
                  <a:t>:</a:t>
                </a:r>
                <a:endParaRPr kumimoji="1" lang="zh-CN" altLang="en-US" dirty="0"/>
              </a:p>
              <a:p>
                <a:pPr marL="0" indent="0">
                  <a:buNone/>
                </a:pP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89" t="-2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4" name="直线连接符 3"/>
          <p:cNvCxnSpPr/>
          <p:nvPr/>
        </p:nvCxnSpPr>
        <p:spPr>
          <a:xfrm>
            <a:off x="381000" y="3505201"/>
            <a:ext cx="5696744" cy="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ele attr="{6055B54E-AEDA-F04B-9BA4-77C9E058086D}"/>
                  </a:ext>
                </a:extLst>
              </p:cNvPr>
              <p:cNvSpPr txBox="1"/>
              <p:nvPr/>
            </p:nvSpPr>
            <p:spPr>
              <a:xfrm>
                <a:off x="990600" y="3675857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675857"/>
                <a:ext cx="182880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ele attr="{57E5A9D3-6A5F-5D45-8D66-3FCE2274EB8B}"/>
                  </a:ext>
                </a:extLst>
              </p:cNvPr>
              <p:cNvSpPr txBox="1"/>
              <p:nvPr/>
            </p:nvSpPr>
            <p:spPr>
              <a:xfrm>
                <a:off x="990600" y="4572000"/>
                <a:ext cx="62484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elimination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rule.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Informally: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leave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you.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572000"/>
                <a:ext cx="6248400" cy="923330"/>
              </a:xfrm>
              <a:prstGeom prst="rect">
                <a:avLst/>
              </a:prstGeom>
              <a:blipFill rotWithShape="1">
                <a:blip r:embed="rId3"/>
                <a:stretch>
                  <a:fillRect l="-811" t="-2740" b="-82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ele attr="{C2451612-D24F-7D45-B4D5-5508C9B5C173}"/>
                  </a:ext>
                </a:extLst>
              </p:cNvPr>
              <p:cNvSpPr txBox="1"/>
              <p:nvPr/>
            </p:nvSpPr>
            <p:spPr>
              <a:xfrm>
                <a:off x="914400" y="2978389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∨ </m:t>
                    </m:r>
                    <m:r>
                      <m:rPr>
                        <m:nor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978389"/>
                <a:ext cx="182880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ele attr="{3A56FFD1-2B98-2540-877B-1F30B78B2F23}"/>
                  </a:ext>
                </a:extLst>
              </p:cNvPr>
              <p:cNvSpPr txBox="1"/>
              <p:nvPr/>
            </p:nvSpPr>
            <p:spPr>
              <a:xfrm>
                <a:off x="5562600" y="330500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3305001"/>
                <a:ext cx="182880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ele attr="{1A8554C3-D4D9-F74C-82F9-91E2E31BC216}"/>
                  </a:ext>
                </a:extLst>
              </p:cNvPr>
              <p:cNvSpPr txBox="1"/>
              <p:nvPr/>
            </p:nvSpPr>
            <p:spPr>
              <a:xfrm>
                <a:off x="2610644" y="298641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644" y="2986410"/>
                <a:ext cx="182880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ele attr="{5375615C-4E77-0C48-8F9B-A6B7B74F8923}"/>
                  </a:ext>
                </a:extLst>
              </p:cNvPr>
              <p:cNvSpPr txBox="1"/>
              <p:nvPr/>
            </p:nvSpPr>
            <p:spPr>
              <a:xfrm>
                <a:off x="4191000" y="2971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2971800"/>
                <a:ext cx="1828800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deduction:</a:t>
            </a:r>
            <a:r>
              <a:rPr kumimoji="1" lang="zh-CN" altLang="en-US" dirty="0"/>
              <a:t> </a:t>
            </a:r>
            <a:br>
              <a:rPr kumimoji="1" lang="en-US" altLang="zh-CN" dirty="0"/>
            </a:br>
            <a:r>
              <a:rPr kumimoji="1" lang="en-US" altLang="zh-CN" dirty="0"/>
              <a:t>Inference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39A1F45E-C259-C14C-94F2-A3D20B173D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Rule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14:m>
                  <m:oMath xmlns:m="http://schemas.openxmlformats.org/officeDocument/2006/math">
                    <m:r>
                      <a:rPr kumimoji="1" lang="zh-CN" alt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dirty="0"/>
                  <a:t>:</a:t>
                </a:r>
                <a:endParaRPr kumimoji="1" lang="zh-CN" altLang="en-US" dirty="0"/>
              </a:p>
              <a:p>
                <a:pPr marL="0" indent="0">
                  <a:buNone/>
                </a:pP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89" t="-2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4" name="直线连接符 3"/>
          <p:cNvCxnSpPr/>
          <p:nvPr/>
        </p:nvCxnSpPr>
        <p:spPr>
          <a:xfrm>
            <a:off x="381000" y="3505201"/>
            <a:ext cx="2362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ele attr="{6055B54E-AEDA-F04B-9BA4-77C9E058086D}"/>
                  </a:ext>
                </a:extLst>
              </p:cNvPr>
              <p:cNvSpPr txBox="1"/>
              <p:nvPr/>
            </p:nvSpPr>
            <p:spPr>
              <a:xfrm>
                <a:off x="990600" y="3675857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675857"/>
                <a:ext cx="182880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ele attr="{57E5A9D3-6A5F-5D45-8D66-3FCE2274EB8B}"/>
                  </a:ext>
                </a:extLst>
              </p:cNvPr>
              <p:cNvSpPr txBox="1"/>
              <p:nvPr/>
            </p:nvSpPr>
            <p:spPr>
              <a:xfrm>
                <a:off x="990600" y="4572000"/>
                <a:ext cx="62484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kumimoji="1" lang="en-US" altLang="zh-CN" b="0" i="1" smtClean="0"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ntroduction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elimination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rule.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Informally: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leave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you.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572000"/>
                <a:ext cx="6248400" cy="923330"/>
              </a:xfrm>
              <a:prstGeom prst="rect">
                <a:avLst/>
              </a:prstGeom>
              <a:blipFill rotWithShape="1">
                <a:blip r:embed="rId3"/>
                <a:stretch>
                  <a:fillRect l="-811" t="-2740" b="-82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ele attr="{C2451612-D24F-7D45-B4D5-5508C9B5C173}"/>
                  </a:ext>
                </a:extLst>
              </p:cNvPr>
              <p:cNvSpPr txBox="1"/>
              <p:nvPr/>
            </p:nvSpPr>
            <p:spPr>
              <a:xfrm>
                <a:off x="914400" y="2978389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978389"/>
                <a:ext cx="182880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ele attr="{3A56FFD1-2B98-2540-877B-1F30B78B2F23}"/>
                  </a:ext>
                </a:extLst>
              </p:cNvPr>
              <p:cNvSpPr txBox="1"/>
              <p:nvPr/>
            </p:nvSpPr>
            <p:spPr>
              <a:xfrm>
                <a:off x="2209800" y="330500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3305001"/>
                <a:ext cx="182880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9" name="直线连接符 18"/>
          <p:cNvCxnSpPr/>
          <p:nvPr/>
        </p:nvCxnSpPr>
        <p:spPr>
          <a:xfrm>
            <a:off x="4038600" y="3498612"/>
            <a:ext cx="3581400" cy="6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ele attr="{E45002CC-0E65-5E4A-9AA8-365A315B3247}"/>
                  </a:ext>
                </a:extLst>
              </p:cNvPr>
              <p:cNvSpPr txBox="1"/>
              <p:nvPr/>
            </p:nvSpPr>
            <p:spPr>
              <a:xfrm>
                <a:off x="4648200" y="366926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3669268"/>
                <a:ext cx="1828800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ele attr="{616DB0E3-5A3E-4142-A18F-1F196660DF15}"/>
                  </a:ext>
                </a:extLst>
              </p:cNvPr>
              <p:cNvSpPr txBox="1"/>
              <p:nvPr/>
            </p:nvSpPr>
            <p:spPr>
              <a:xfrm>
                <a:off x="4572000" y="2971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971800"/>
                <a:ext cx="1828800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ele attr="{142107E2-0F47-E947-86CA-1B922C313ADA}"/>
                  </a:ext>
                </a:extLst>
              </p:cNvPr>
              <p:cNvSpPr txBox="1"/>
              <p:nvPr/>
            </p:nvSpPr>
            <p:spPr>
              <a:xfrm>
                <a:off x="7086600" y="3298412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3298412"/>
                <a:ext cx="182880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ele attr="{B6A87C73-344F-334F-BD91-6B7EDE948418}"/>
                  </a:ext>
                </a:extLst>
              </p:cNvPr>
              <p:cNvSpPr txBox="1"/>
              <p:nvPr/>
            </p:nvSpPr>
            <p:spPr>
              <a:xfrm>
                <a:off x="6248400" y="2971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2971800"/>
                <a:ext cx="182880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39A1F45E-C259-C14C-94F2-A3D20B173D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2688" y="2017713"/>
                <a:ext cx="7772400" cy="4114800"/>
              </a:xfrm>
            </p:spPr>
            <p:txBody>
              <a:bodyPr/>
              <a:lstStyle/>
              <a:p>
                <a:r>
                  <a:rPr kumimoji="1" lang="en-US" altLang="zh-CN" dirty="0"/>
                  <a:t>Try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prove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∧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en-US" altLang="zh-CN" dirty="0"/>
                  <a:t>:</a:t>
                </a:r>
                <a:endParaRPr kumimoji="1" lang="zh-CN" altLang="en-US" dirty="0"/>
              </a:p>
              <a:p>
                <a:pPr marL="0" indent="0">
                  <a:buNone/>
                </a:pP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2688" y="2017713"/>
                <a:ext cx="7772400" cy="4114800"/>
              </a:xfrm>
              <a:blipFill rotWithShape="1">
                <a:blip r:embed="rId1"/>
                <a:stretch>
                  <a:fillRect l="-489" t="-2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4" name="直线连接符 3"/>
          <p:cNvCxnSpPr/>
          <p:nvPr/>
        </p:nvCxnSpPr>
        <p:spPr>
          <a:xfrm>
            <a:off x="2667000" y="4336812"/>
            <a:ext cx="2362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ele attr="{6055B54E-AEDA-F04B-9BA4-77C9E058086D}"/>
                  </a:ext>
                </a:extLst>
              </p:cNvPr>
              <p:cNvSpPr txBox="1"/>
              <p:nvPr/>
            </p:nvSpPr>
            <p:spPr>
              <a:xfrm>
                <a:off x="3276600" y="450746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4507468"/>
                <a:ext cx="182880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990600" y="6315343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proof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tree</a:t>
            </a:r>
            <a:r>
              <a:rPr kumimoji="1" lang="en-US" altLang="zh-CN" dirty="0"/>
              <a:t>!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ele attr="{C2451612-D24F-7D45-B4D5-5508C9B5C173}"/>
                  </a:ext>
                </a:extLst>
              </p:cNvPr>
              <p:cNvSpPr txBox="1"/>
              <p:nvPr/>
            </p:nvSpPr>
            <p:spPr>
              <a:xfrm>
                <a:off x="3200400" y="38100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3810000"/>
                <a:ext cx="182880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ele attr="{3A56FFD1-2B98-2540-877B-1F30B78B2F23}"/>
                  </a:ext>
                </a:extLst>
              </p:cNvPr>
              <p:cNvSpPr txBox="1"/>
              <p:nvPr/>
            </p:nvSpPr>
            <p:spPr>
              <a:xfrm>
                <a:off x="4495800" y="4136612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4136612"/>
                <a:ext cx="182880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0" name="直线连接符 9"/>
          <p:cNvCxnSpPr/>
          <p:nvPr/>
        </p:nvCxnSpPr>
        <p:spPr>
          <a:xfrm>
            <a:off x="2819400" y="3733800"/>
            <a:ext cx="2362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ele attr="{2AE18186-47FC-9F49-A066-3659C834E25C}"/>
                  </a:ext>
                </a:extLst>
              </p:cNvPr>
              <p:cNvSpPr txBox="1"/>
              <p:nvPr/>
            </p:nvSpPr>
            <p:spPr>
              <a:xfrm>
                <a:off x="3124200" y="32766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∧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∧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3276600"/>
                <a:ext cx="182880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2" name="直线连接符 11"/>
          <p:cNvCxnSpPr/>
          <p:nvPr/>
        </p:nvCxnSpPr>
        <p:spPr>
          <a:xfrm>
            <a:off x="2819400" y="3200400"/>
            <a:ext cx="2362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ele attr="{B1B8B66F-2597-2642-98CD-B82A7B14C2E9}"/>
                  </a:ext>
                </a:extLst>
              </p:cNvPr>
              <p:cNvSpPr txBox="1"/>
              <p:nvPr/>
            </p:nvSpPr>
            <p:spPr>
              <a:xfrm>
                <a:off x="4648200" y="35052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3505200"/>
                <a:ext cx="1828800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ele attr="{1F979907-E948-F94F-9D57-5EB7E0FC8245}"/>
                  </a:ext>
                </a:extLst>
              </p:cNvPr>
              <p:cNvSpPr txBox="1"/>
              <p:nvPr/>
            </p:nvSpPr>
            <p:spPr>
              <a:xfrm>
                <a:off x="4572000" y="2971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𝑎𝑟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971800"/>
                <a:ext cx="1828800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39A1F45E-C259-C14C-94F2-A3D20B173D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2688" y="2017713"/>
                <a:ext cx="7772400" cy="4114800"/>
              </a:xfrm>
            </p:spPr>
            <p:txBody>
              <a:bodyPr/>
              <a:lstStyle/>
              <a:p>
                <a:r>
                  <a:rPr kumimoji="1" lang="en-US" altLang="zh-CN" dirty="0"/>
                  <a:t>Try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prove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∧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∧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en-US" altLang="zh-CN" dirty="0"/>
                  <a:t>:</a:t>
                </a:r>
                <a:endParaRPr kumimoji="1" lang="zh-CN" altLang="en-US" dirty="0"/>
              </a:p>
              <a:p>
                <a:pPr marL="0" indent="0">
                  <a:buNone/>
                </a:pP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2688" y="2017713"/>
                <a:ext cx="7772400" cy="4114800"/>
              </a:xfrm>
              <a:blipFill rotWithShape="1">
                <a:blip r:embed="rId1"/>
                <a:stretch>
                  <a:fillRect l="-489" t="-2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4" name="直线连接符 3"/>
          <p:cNvCxnSpPr/>
          <p:nvPr/>
        </p:nvCxnSpPr>
        <p:spPr>
          <a:xfrm>
            <a:off x="2667000" y="5022612"/>
            <a:ext cx="3200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ele attr="{6055B54E-AEDA-F04B-9BA4-77C9E058086D}"/>
                  </a:ext>
                </a:extLst>
              </p:cNvPr>
              <p:cNvSpPr txBox="1"/>
              <p:nvPr/>
            </p:nvSpPr>
            <p:spPr>
              <a:xfrm>
                <a:off x="3276600" y="519326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5193268"/>
                <a:ext cx="182880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990600" y="6315343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proof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tree</a:t>
            </a:r>
            <a:r>
              <a:rPr kumimoji="1" lang="en-US" altLang="zh-CN" dirty="0"/>
              <a:t>!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ele attr="{C2451612-D24F-7D45-B4D5-5508C9B5C173}"/>
                  </a:ext>
                </a:extLst>
              </p:cNvPr>
              <p:cNvSpPr txBox="1"/>
              <p:nvPr/>
            </p:nvSpPr>
            <p:spPr>
              <a:xfrm>
                <a:off x="3200400" y="4495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4495800"/>
                <a:ext cx="182880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ele attr="{3A56FFD1-2B98-2540-877B-1F30B78B2F23}"/>
                  </a:ext>
                </a:extLst>
              </p:cNvPr>
              <p:cNvSpPr txBox="1"/>
              <p:nvPr/>
            </p:nvSpPr>
            <p:spPr>
              <a:xfrm>
                <a:off x="5334000" y="4822412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4822412"/>
                <a:ext cx="182880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0" name="直线连接符 9"/>
          <p:cNvCxnSpPr/>
          <p:nvPr/>
        </p:nvCxnSpPr>
        <p:spPr>
          <a:xfrm flipV="1">
            <a:off x="1524000" y="4392738"/>
            <a:ext cx="5867400" cy="544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ele attr="{2AE18186-47FC-9F49-A066-3659C834E25C}"/>
                  </a:ext>
                </a:extLst>
              </p:cNvPr>
              <p:cNvSpPr txBox="1"/>
              <p:nvPr/>
            </p:nvSpPr>
            <p:spPr>
              <a:xfrm>
                <a:off x="1447800" y="39624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962400"/>
                <a:ext cx="182880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2" name="直线连接符 11"/>
          <p:cNvCxnSpPr/>
          <p:nvPr/>
        </p:nvCxnSpPr>
        <p:spPr>
          <a:xfrm>
            <a:off x="1143000" y="3886200"/>
            <a:ext cx="2362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ele attr="{B1B8B66F-2597-2642-98CD-B82A7B14C2E9}"/>
                  </a:ext>
                </a:extLst>
              </p:cNvPr>
              <p:cNvSpPr txBox="1"/>
              <p:nvPr/>
            </p:nvSpPr>
            <p:spPr>
              <a:xfrm>
                <a:off x="6781800" y="41910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4191000"/>
                <a:ext cx="1828800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ele attr="{1F979907-E948-F94F-9D57-5EB7E0FC8245}"/>
                  </a:ext>
                </a:extLst>
              </p:cNvPr>
              <p:cNvSpPr txBox="1"/>
              <p:nvPr/>
            </p:nvSpPr>
            <p:spPr>
              <a:xfrm>
                <a:off x="2971800" y="36576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3657600"/>
                <a:ext cx="1828800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ele attr="{8C8EAA25-2D93-0C4A-83DC-861498070FA8}"/>
                  </a:ext>
                </a:extLst>
              </p:cNvPr>
              <p:cNvSpPr txBox="1"/>
              <p:nvPr/>
            </p:nvSpPr>
            <p:spPr>
              <a:xfrm>
                <a:off x="4953000" y="39624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3962400"/>
                <a:ext cx="182880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9" name="直线连接符 18"/>
          <p:cNvCxnSpPr/>
          <p:nvPr/>
        </p:nvCxnSpPr>
        <p:spPr>
          <a:xfrm>
            <a:off x="4648200" y="3886200"/>
            <a:ext cx="2362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ele attr="{9372D46E-A8B1-5F43-857E-D9D9BF776487}"/>
                  </a:ext>
                </a:extLst>
              </p:cNvPr>
              <p:cNvSpPr txBox="1"/>
              <p:nvPr/>
            </p:nvSpPr>
            <p:spPr>
              <a:xfrm>
                <a:off x="6477000" y="36576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657600"/>
                <a:ext cx="1828800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ele attr="{B11484CB-C16D-4842-A9A5-86A78A43FBAF}"/>
                  </a:ext>
                </a:extLst>
              </p:cNvPr>
              <p:cNvSpPr txBox="1"/>
              <p:nvPr/>
            </p:nvSpPr>
            <p:spPr>
              <a:xfrm>
                <a:off x="1447800" y="34290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429000"/>
                <a:ext cx="1828800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3" name="直线连接符 22"/>
          <p:cNvCxnSpPr/>
          <p:nvPr/>
        </p:nvCxnSpPr>
        <p:spPr>
          <a:xfrm>
            <a:off x="1143000" y="3352800"/>
            <a:ext cx="2362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ele attr="{260C308D-A62E-3C4C-A560-D4C6FA853B87}"/>
                  </a:ext>
                </a:extLst>
              </p:cNvPr>
              <p:cNvSpPr txBox="1"/>
              <p:nvPr/>
            </p:nvSpPr>
            <p:spPr>
              <a:xfrm>
                <a:off x="2971800" y="31242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𝑎𝑟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3124200"/>
                <a:ext cx="1828800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ele attr="{495B3D50-817D-3746-BAB4-557EF6C306D9}"/>
                  </a:ext>
                </a:extLst>
              </p:cNvPr>
              <p:cNvSpPr txBox="1"/>
              <p:nvPr/>
            </p:nvSpPr>
            <p:spPr>
              <a:xfrm>
                <a:off x="4953000" y="34290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3429000"/>
                <a:ext cx="1828800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6" name="直线连接符 25"/>
          <p:cNvCxnSpPr/>
          <p:nvPr/>
        </p:nvCxnSpPr>
        <p:spPr>
          <a:xfrm>
            <a:off x="4648200" y="3352800"/>
            <a:ext cx="2362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ele attr="{2B9552E4-002A-EF43-BC00-6283C37B985E}"/>
                  </a:ext>
                </a:extLst>
              </p:cNvPr>
              <p:cNvSpPr txBox="1"/>
              <p:nvPr/>
            </p:nvSpPr>
            <p:spPr>
              <a:xfrm>
                <a:off x="6477000" y="31242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𝑎𝑟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124200"/>
                <a:ext cx="1828800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engineering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been</a:t>
            </a:r>
            <a:r>
              <a:rPr kumimoji="1" lang="zh-CN" altLang="en-US" dirty="0"/>
              <a:t> </a:t>
            </a:r>
            <a:r>
              <a:rPr kumimoji="1" lang="en-US" altLang="zh-CN" dirty="0"/>
              <a:t>great</a:t>
            </a:r>
            <a:r>
              <a:rPr kumimoji="1" lang="zh-CN" altLang="en-US" dirty="0"/>
              <a:t> </a:t>
            </a:r>
            <a:r>
              <a:rPr kumimoji="1" lang="en-US" altLang="zh-CN" dirty="0"/>
              <a:t>advancement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automatic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semiautomatic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assistants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Thus,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conduct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proof</a:t>
            </a:r>
            <a:r>
              <a:rPr kumimoji="1" lang="zh-CN" altLang="en-US" dirty="0"/>
              <a:t> 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such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assistants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So</a:t>
            </a:r>
            <a:r>
              <a:rPr kumimoji="1" lang="zh-CN" altLang="en-US" dirty="0"/>
              <a:t> </a:t>
            </a:r>
            <a:r>
              <a:rPr kumimoji="1" lang="en-US" altLang="zh-CN" dirty="0"/>
              <a:t>CS</a:t>
            </a:r>
            <a:r>
              <a:rPr kumimoji="1" lang="zh-CN" altLang="en-US" dirty="0"/>
              <a:t> </a:t>
            </a:r>
            <a:r>
              <a:rPr kumimoji="1" lang="en-US" altLang="zh-CN" dirty="0"/>
              <a:t>also</a:t>
            </a:r>
            <a:r>
              <a:rPr kumimoji="1" lang="zh-CN" altLang="en-US" dirty="0"/>
              <a:t> </a:t>
            </a:r>
            <a:r>
              <a:rPr kumimoji="1" lang="en-US" altLang="zh-CN" dirty="0"/>
              <a:t>boosts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math.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Let’s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just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study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do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en-US" altLang="zh-CN" baseline="30000" dirty="0"/>
              <a:t>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assignment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Constructive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logic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Developed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Heyting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Brouwer,</a:t>
            </a:r>
            <a:r>
              <a:rPr kumimoji="1" lang="zh-CN" altLang="en-US" dirty="0"/>
              <a:t> </a:t>
            </a:r>
            <a:r>
              <a:rPr kumimoji="1" lang="en-US" altLang="zh-CN" dirty="0"/>
              <a:t>etc..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1930’</a:t>
            </a:r>
            <a:endParaRPr kumimoji="1" lang="en-US" altLang="zh-CN" dirty="0"/>
          </a:p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logic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constructive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reasoning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Also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intuitive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logic</a:t>
            </a:r>
            <a:endParaRPr kumimoji="1" lang="en-US" altLang="zh-CN" dirty="0"/>
          </a:p>
          <a:p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content: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Thus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widely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CS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E.g.,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Curry-Howard</a:t>
            </a:r>
            <a:r>
              <a:rPr kumimoji="1" lang="zh-CN" altLang="en-US" dirty="0"/>
              <a:t> </a:t>
            </a:r>
            <a:r>
              <a:rPr kumimoji="1" lang="en-US" altLang="zh-CN" dirty="0"/>
              <a:t>correspondence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theory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i="1" dirty="0"/>
              <a:t>Constructive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logic:</a:t>
            </a:r>
            <a:endParaRPr kumimoji="1" lang="en-US" altLang="zh-CN" i="1" dirty="0"/>
          </a:p>
          <a:p>
            <a:pPr marL="0" indent="0" algn="ctr">
              <a:buNone/>
            </a:pPr>
            <a:r>
              <a:rPr kumimoji="1" lang="en-US" altLang="zh-CN" i="1" dirty="0"/>
              <a:t>Semantics</a:t>
            </a:r>
            <a:endParaRPr kumimoji="1" lang="zh-CN" altLang="en-US" i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Semantics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cares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proposition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provable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Axioms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proof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endParaRPr kumimoji="1" lang="en-US" altLang="zh-CN" dirty="0"/>
          </a:p>
          <a:p>
            <a:r>
              <a:rPr kumimoji="1" lang="en-US" altLang="zh-CN" dirty="0"/>
              <a:t>Roughly,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about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computation</a:t>
            </a:r>
            <a:endParaRPr kumimoji="1" lang="en-US" altLang="zh-CN" dirty="0">
              <a:solidFill>
                <a:srgbClr val="0432FF"/>
              </a:solidFill>
            </a:endParaRPr>
          </a:p>
          <a:p>
            <a:pPr lvl="1"/>
            <a:r>
              <a:rPr kumimoji="1" lang="en-US" altLang="zh-CN" dirty="0"/>
              <a:t>Models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obtain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“true”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“false”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unique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2688" y="2017713"/>
            <a:ext cx="5370512" cy="4114800"/>
          </a:xfrm>
        </p:spPr>
        <p:txBody>
          <a:bodyPr/>
          <a:lstStyle/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give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logic:</a:t>
            </a:r>
            <a:r>
              <a:rPr kumimoji="1" lang="zh-CN" altLang="en-US" dirty="0"/>
              <a:t> </a:t>
            </a:r>
            <a:r>
              <a:rPr kumimoji="1" lang="en-US" altLang="zh-CN" dirty="0"/>
              <a:t>bool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algebra</a:t>
            </a:r>
            <a:endParaRPr kumimoji="1" lang="en-US" altLang="zh-CN" dirty="0"/>
          </a:p>
          <a:p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special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algebra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lattice</a:t>
            </a:r>
            <a:endParaRPr kumimoji="1" lang="en-US" altLang="zh-CN" dirty="0">
              <a:solidFill>
                <a:srgbClr val="0432FF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6477000" y="3372853"/>
            <a:ext cx="22860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0</a:t>
            </a:r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/>
              <a:t>max,</a:t>
            </a:r>
            <a:r>
              <a:rPr kumimoji="1" lang="zh-CN" altLang="en-US" dirty="0"/>
              <a:t> </a:t>
            </a:r>
            <a:r>
              <a:rPr kumimoji="1" lang="en-US" altLang="zh-CN" dirty="0"/>
              <a:t>min,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029450" y="5335851"/>
            <a:ext cx="165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Bool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algebra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Interpretation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C31BCE30-AD00-9A47-AB7F-9CBBBB6817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given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proposition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interpretation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defined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by:</a:t>
                </a:r>
              </a:p>
              <a:p>
                <a:pPr marL="0" indent="0">
                  <a:buNone/>
                </a:pPr>
                <a:r>
                  <a:rPr kumimoji="1" lang="en-US" altLang="zh-CN" sz="2400" dirty="0"/>
                  <a:t>V(T)</a:t>
                </a:r>
                <a:r>
                  <a:rPr kumimoji="1" lang="zh-CN" altLang="en-US" sz="2400" dirty="0"/>
                  <a:t>        </a:t>
                </a:r>
                <a:r>
                  <a:rPr kumimoji="1" lang="en-US" altLang="zh-CN" sz="2400" dirty="0"/>
                  <a:t>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1</a:t>
                </a:r>
              </a:p>
              <a:p>
                <a:pPr marL="0" indent="0">
                  <a:buNone/>
                </a:pPr>
                <a:r>
                  <a:rPr kumimoji="1" lang="en-US" altLang="zh-CN" sz="2400" dirty="0"/>
                  <a:t>V(F)</a:t>
                </a:r>
                <a:r>
                  <a:rPr kumimoji="1" lang="zh-CN" altLang="en-US" sz="2400" dirty="0"/>
                  <a:t>        </a:t>
                </a:r>
                <a:r>
                  <a:rPr kumimoji="1" lang="en-US" altLang="zh-CN" sz="2400" dirty="0"/>
                  <a:t>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0</a:t>
                </a:r>
              </a:p>
              <a:p>
                <a:pPr marL="0" indent="0">
                  <a:buNone/>
                </a:pPr>
                <a:r>
                  <a:rPr kumimoji="1" lang="en-US" altLang="zh-CN" sz="2400" dirty="0"/>
                  <a:t>V(p)</a:t>
                </a:r>
                <a:r>
                  <a:rPr kumimoji="1" lang="zh-CN" altLang="en-US" sz="2400" dirty="0"/>
                  <a:t>        </a:t>
                </a:r>
                <a:r>
                  <a:rPr kumimoji="1" lang="en-US" altLang="zh-CN" sz="2400" dirty="0"/>
                  <a:t>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1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or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0</a:t>
                </a:r>
              </a:p>
              <a:p>
                <a:pPr marL="0" indent="0">
                  <a:buNone/>
                </a:pPr>
                <a:r>
                  <a:rPr kumimoji="1" lang="en-US" altLang="zh-CN" sz="2400" dirty="0"/>
                  <a:t>V(P/\Q)</a:t>
                </a:r>
                <a:r>
                  <a:rPr kumimoji="1" lang="zh-CN" altLang="en-US" sz="2400" dirty="0"/>
                  <a:t>   </a:t>
                </a:r>
                <a:r>
                  <a:rPr kumimoji="1" lang="en-US" altLang="zh-CN" sz="2400" dirty="0"/>
                  <a:t>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min(V(P),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V(Q))</a:t>
                </a:r>
              </a:p>
              <a:p>
                <a:pPr marL="0" indent="0">
                  <a:buNone/>
                </a:pPr>
                <a:r>
                  <a:rPr kumimoji="1" lang="en-US" altLang="zh-CN" sz="2400" dirty="0"/>
                  <a:t>V(P\/Q)</a:t>
                </a:r>
                <a:r>
                  <a:rPr kumimoji="1" lang="zh-CN" altLang="en-US" sz="2400" dirty="0"/>
                  <a:t>   </a:t>
                </a:r>
                <a:r>
                  <a:rPr kumimoji="1" lang="en-US" altLang="zh-CN" sz="2400" dirty="0"/>
                  <a:t>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max(V(P),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V(Q))</a:t>
                </a:r>
              </a:p>
              <a:p>
                <a:pPr marL="0" indent="0">
                  <a:buNone/>
                </a:pPr>
                <a:r>
                  <a:rPr kumimoji="1" lang="en-US" altLang="zh-CN" sz="2400" dirty="0"/>
                  <a:t>V(P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kumimoji="1" lang="en-US" altLang="zh-CN" sz="2400" dirty="0"/>
                  <a:t>Q)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max(1-V(P),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V(Q))</a:t>
                </a:r>
              </a:p>
              <a:p>
                <a:r>
                  <a:rPr kumimoji="1" lang="en-US" altLang="zh-CN" dirty="0"/>
                  <a:t>Essentially,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compiler!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142" t="-1846" b="-8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椭圆 3"/>
          <p:cNvSpPr/>
          <p:nvPr/>
        </p:nvSpPr>
        <p:spPr>
          <a:xfrm>
            <a:off x="6400800" y="3352800"/>
            <a:ext cx="7620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8001000" y="3372853"/>
            <a:ext cx="7620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cxnSp>
        <p:nvCxnSpPr>
          <p:cNvPr id="7" name="直线箭头连接符 6"/>
          <p:cNvCxnSpPr>
            <a:endCxn id="5" idx="2"/>
          </p:cNvCxnSpPr>
          <p:nvPr/>
        </p:nvCxnSpPr>
        <p:spPr>
          <a:xfrm>
            <a:off x="7162800" y="4305300"/>
            <a:ext cx="838200" cy="20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391400" y="3810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V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constructive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logic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26628001-60D0-6E4D-B3E9-D35DC4AB03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difficulty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law:</a:t>
                </a:r>
              </a:p>
              <a:p>
                <a:pPr marL="0" indent="0" algn="ctr">
                  <a:buNone/>
                </a:pPr>
                <a:r>
                  <a:rPr kumimoji="1" lang="en-US" altLang="zh-CN" dirty="0">
                    <a:solidFill>
                      <a:srgbClr val="0432FF"/>
                    </a:solidFill>
                  </a:rPr>
                  <a:t>P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\/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P</a:t>
                </a:r>
              </a:p>
              <a:p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can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try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truth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table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bool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algebra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model,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but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always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get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true</a:t>
                </a:r>
              </a:p>
              <a:p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need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elaborated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model</a:t>
                </a:r>
              </a:p>
              <a:p>
                <a:pPr marL="0" indent="0">
                  <a:buNone/>
                </a:pPr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89" t="-1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Heyting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algebra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C31BCE30-AD00-9A47-AB7F-9CBBBB6817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Compiling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logic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topology</a:t>
                </a:r>
              </a:p>
              <a:p>
                <a:pPr marL="0" indent="0">
                  <a:buNone/>
                </a:pPr>
                <a:r>
                  <a:rPr kumimoji="1" lang="en-US" altLang="zh-CN" sz="2400" dirty="0"/>
                  <a:t>V(T)</a:t>
                </a:r>
                <a:r>
                  <a:rPr kumimoji="1" lang="zh-CN" altLang="en-US" sz="2400" dirty="0"/>
                  <a:t>        </a:t>
                </a:r>
                <a:r>
                  <a:rPr kumimoji="1" lang="en-US" altLang="zh-CN" sz="2400" dirty="0"/>
                  <a:t>=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en-US" altLang="zh-CN" sz="2400" dirty="0"/>
                  <a:t>V(F)</a:t>
                </a:r>
                <a:r>
                  <a:rPr kumimoji="1" lang="zh-CN" altLang="en-US" sz="2400" dirty="0"/>
                  <a:t>        </a:t>
                </a:r>
                <a:r>
                  <a:rPr kumimoji="1" lang="en-US" altLang="zh-CN" sz="2400" dirty="0"/>
                  <a:t>=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240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en-US" altLang="zh-CN" sz="2400" dirty="0"/>
                  <a:t>V(p)</a:t>
                </a:r>
                <a:r>
                  <a:rPr kumimoji="1" lang="zh-CN" altLang="en-US" sz="2400" dirty="0"/>
                  <a:t>        </a:t>
                </a:r>
                <a:r>
                  <a:rPr kumimoji="1" lang="en-US" altLang="zh-CN" sz="2400" dirty="0"/>
                  <a:t>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any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subset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of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en-US" altLang="zh-CN" sz="2400" dirty="0"/>
                  <a:t>V(P/\Q)</a:t>
                </a:r>
                <a:r>
                  <a:rPr kumimoji="1" lang="zh-CN" altLang="en-US" sz="2400" dirty="0"/>
                  <a:t>   </a:t>
                </a:r>
                <a:r>
                  <a:rPr kumimoji="1" lang="en-US" altLang="zh-CN" sz="2400" dirty="0"/>
                  <a:t>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V(P) </a:t>
                </a:r>
                <a14:m>
                  <m:oMath xmlns:m="http://schemas.openxmlformats.org/officeDocument/2006/math">
                    <m:r>
                      <a:rPr kumimoji="1"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kumimoji="1" lang="en-US" altLang="zh-CN" sz="2400" dirty="0"/>
                  <a:t>V(Q)</a:t>
                </a:r>
              </a:p>
              <a:p>
                <a:pPr marL="0" indent="0">
                  <a:buNone/>
                </a:pPr>
                <a:r>
                  <a:rPr kumimoji="1" lang="en-US" altLang="zh-CN" sz="2400" dirty="0"/>
                  <a:t>V(P\/Q)</a:t>
                </a:r>
                <a:r>
                  <a:rPr kumimoji="1" lang="zh-CN" altLang="en-US" sz="2400" dirty="0"/>
                  <a:t>   </a:t>
                </a:r>
                <a:r>
                  <a:rPr kumimoji="1" lang="en-US" altLang="zh-CN" sz="2400" dirty="0"/>
                  <a:t>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V(P)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2400" i="1" smtClean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kumimoji="1" lang="en-US" altLang="zh-CN" sz="2400" dirty="0"/>
                  <a:t>V(Q)</a:t>
                </a:r>
              </a:p>
              <a:p>
                <a:pPr marL="0" indent="0">
                  <a:buNone/>
                </a:pPr>
                <a:r>
                  <a:rPr kumimoji="1" lang="en-US" altLang="zh-CN" sz="2400" dirty="0"/>
                  <a:t>V(P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kumimoji="1" lang="en-US" altLang="zh-CN" sz="2400" dirty="0"/>
                  <a:t>Q)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 err="1"/>
                  <a:t>int</a:t>
                </a:r>
                <a:r>
                  <a:rPr kumimoji="1" lang="en-US" altLang="zh-CN" sz="2400" dirty="0"/>
                  <a:t>(~V(P)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V(Q))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142" t="-1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椭圆 8">
                <a:extLst>
                  <a:ext uri="{FF2B5EF4-FFF2-40B4-BE49-F238E27FC236}">
                    <ele attr="{C3FD7769-A772-AB48-BCD1-397529FF5619}"/>
                  </a:ext>
                </a:extLst>
              </p:cNvPr>
              <p:cNvSpPr/>
              <p:nvPr/>
            </p:nvSpPr>
            <p:spPr>
              <a:xfrm>
                <a:off x="6477000" y="3372853"/>
                <a:ext cx="2286000" cy="1905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ea typeface="Cambria Math" panose="02040503050406030204" pitchFamily="18" charset="0"/>
                  </a:rPr>
                  <a:t>P(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dirty="0"/>
              </a:p>
              <a:p>
                <a:pPr algn="ctr"/>
                <a:endParaRPr kumimoji="1" lang="en-US" altLang="zh-CN" dirty="0"/>
              </a:p>
              <a:p>
                <a:pPr algn="ctr"/>
                <a:endParaRPr kumimoji="1" lang="en-US" altLang="zh-CN" dirty="0"/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~,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 err="1"/>
                  <a:t>int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9" name="椭圆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372853"/>
                <a:ext cx="2286000" cy="1905000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6705600" y="5335851"/>
            <a:ext cx="19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Heyting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algebra</a:t>
            </a:r>
            <a:endParaRPr kumimoji="1"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88" y="5277853"/>
            <a:ext cx="1549400" cy="1528272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362200" y="5705183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int</a:t>
            </a:r>
            <a:r>
              <a:rPr kumimoji="1" lang="en-US" altLang="zh-CN" dirty="0"/>
              <a:t>([0,</a:t>
            </a:r>
            <a:r>
              <a:rPr kumimoji="1" lang="zh-CN" altLang="en-US" dirty="0"/>
              <a:t> </a:t>
            </a:r>
            <a:r>
              <a:rPr kumimoji="1" lang="en-US" altLang="zh-CN" dirty="0"/>
              <a:t>1])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(0,</a:t>
            </a:r>
            <a:r>
              <a:rPr kumimoji="1" lang="zh-CN" altLang="en-US" dirty="0"/>
              <a:t> </a:t>
            </a:r>
            <a:r>
              <a:rPr kumimoji="1" lang="en-US" altLang="zh-CN" dirty="0"/>
              <a:t>1)</a:t>
            </a:r>
            <a:endParaRPr kumimoji="1" lang="en-US" altLang="zh-CN" dirty="0"/>
          </a:p>
          <a:p>
            <a:r>
              <a:rPr kumimoji="1" lang="en-US" altLang="zh-CN" dirty="0" err="1"/>
              <a:t>int</a:t>
            </a:r>
            <a:r>
              <a:rPr kumimoji="1" lang="en-US" altLang="zh-CN" dirty="0"/>
              <a:t>(R)</a:t>
            </a:r>
            <a:r>
              <a:rPr kumimoji="1" lang="zh-CN" altLang="en-US" dirty="0"/>
              <a:t>      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R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26628001-60D0-6E4D-B3E9-D35DC4AB03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dirty="0"/>
                  <a:t>V(p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kumimoji="1" lang="en-US" altLang="zh-CN" dirty="0"/>
                  <a:t>p)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=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 err="1"/>
                  <a:t>int</a:t>
                </a:r>
                <a:r>
                  <a:rPr kumimoji="1" lang="en-US" altLang="zh-CN" dirty="0"/>
                  <a:t>(~V(p)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V(p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dirty="0"/>
                  <a:t>))</a:t>
                </a:r>
              </a:p>
              <a:p>
                <a:pPr marL="0" indent="0">
                  <a:buNone/>
                </a:pPr>
                <a:r>
                  <a:rPr kumimoji="1" lang="zh-CN" altLang="en-US" dirty="0"/>
                  <a:t>             </a:t>
                </a:r>
                <a:r>
                  <a:rPr kumimoji="1" lang="en-US" altLang="zh-CN" dirty="0"/>
                  <a:t>=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 err="1"/>
                  <a:t>int</a:t>
                </a:r>
                <a:r>
                  <a:rPr kumimoji="1" lang="en-US" altLang="zh-CN" dirty="0"/>
                  <a:t>(~(-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0]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(-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0])</a:t>
                </a:r>
              </a:p>
              <a:p>
                <a:pPr marL="0" indent="0">
                  <a:buNone/>
                </a:pPr>
                <a:r>
                  <a:rPr kumimoji="1" lang="zh-CN" altLang="en-US" dirty="0"/>
                  <a:t>             </a:t>
                </a:r>
                <a:r>
                  <a:rPr kumimoji="1" lang="en-US" altLang="zh-CN" dirty="0"/>
                  <a:t>=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 err="1"/>
                  <a:t>int</a:t>
                </a:r>
                <a:r>
                  <a:rPr kumimoji="1" lang="en-US" altLang="zh-CN" dirty="0"/>
                  <a:t>((0,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+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∪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(-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0])</a:t>
                </a:r>
              </a:p>
              <a:p>
                <a:pPr marL="0" indent="0">
                  <a:buNone/>
                </a:pPr>
                <a:r>
                  <a:rPr kumimoji="1" lang="zh-CN" altLang="en-US" dirty="0"/>
                  <a:t>             </a:t>
                </a:r>
                <a:r>
                  <a:rPr kumimoji="1" lang="en-US" altLang="zh-CN" dirty="0"/>
                  <a:t>=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 err="1"/>
                  <a:t>int</a:t>
                </a:r>
                <a:r>
                  <a:rPr kumimoji="1" lang="en-US" altLang="zh-CN" dirty="0"/>
                  <a:t>(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kumimoji="1" lang="en-US" altLang="zh-CN" dirty="0"/>
                  <a:t>)</a:t>
                </a:r>
              </a:p>
              <a:p>
                <a:pPr marL="0" indent="0">
                  <a:buNone/>
                </a:pPr>
                <a:r>
                  <a:rPr kumimoji="1" lang="zh-CN" altLang="en-US" dirty="0"/>
                  <a:t>             </a:t>
                </a:r>
                <a:r>
                  <a:rPr kumimoji="1" lang="en-US" altLang="zh-CN" dirty="0"/>
                  <a:t>=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794" t="-2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26628001-60D0-6E4D-B3E9-D35DC4AB03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800" dirty="0"/>
                  <a:t>V(p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∨¬</m:t>
                    </m:r>
                  </m:oMath>
                </a14:m>
                <a:r>
                  <a:rPr kumimoji="1" lang="en-US" altLang="zh-CN" sz="2800" dirty="0"/>
                  <a:t>p)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=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V(p)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2800" i="1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V(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kumimoji="1" lang="en-US" altLang="zh-CN" sz="2800" dirty="0"/>
                  <a:t>p)</a:t>
                </a:r>
              </a:p>
              <a:p>
                <a:pPr marL="0" indent="0">
                  <a:buNone/>
                </a:pPr>
                <a:r>
                  <a:rPr kumimoji="1" lang="zh-CN" altLang="en-US" sz="2800" dirty="0"/>
                  <a:t>               </a:t>
                </a:r>
                <a:r>
                  <a:rPr kumimoji="1" lang="en-US" altLang="zh-CN" sz="2800" dirty="0"/>
                  <a:t>=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(-</a:t>
                </a:r>
                <a14:m>
                  <m:oMath xmlns:m="http://schemas.openxmlformats.org/officeDocument/2006/math">
                    <m:r>
                      <a:rPr kumimoji="1"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kumimoji="1" lang="en-US" altLang="zh-CN" sz="2800" dirty="0"/>
                  <a:t>,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0)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2800" i="1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V(p</a:t>
                </a:r>
                <a14:m>
                  <m:oMath xmlns:m="http://schemas.openxmlformats.org/officeDocument/2006/math">
                    <m:r>
                      <a:rPr kumimoji="1" lang="zh-CN" alt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kumimoji="1" lang="en-US" altLang="zh-CN" sz="2800" dirty="0"/>
                  <a:t>)</a:t>
                </a:r>
              </a:p>
              <a:p>
                <a:pPr marL="0" indent="0">
                  <a:buNone/>
                </a:pPr>
                <a:r>
                  <a:rPr kumimoji="1" lang="zh-CN" altLang="en-US" sz="2800" dirty="0"/>
                  <a:t>               </a:t>
                </a:r>
                <a:r>
                  <a:rPr kumimoji="1" lang="en-US" altLang="zh-CN" sz="2800" dirty="0"/>
                  <a:t>=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(-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kumimoji="1" lang="en-US" altLang="zh-CN" sz="2800" dirty="0"/>
                  <a:t>,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0)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2800" i="1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kumimoji="1" lang="zh-CN" altLang="en-US" sz="2800" dirty="0"/>
                  <a:t> </a:t>
                </a:r>
                <a:r>
                  <a:rPr kumimoji="1" lang="en-US" altLang="zh-CN" sz="2800" dirty="0" err="1"/>
                  <a:t>int</a:t>
                </a:r>
                <a:r>
                  <a:rPr kumimoji="1" lang="en-US" altLang="zh-CN" sz="2800" dirty="0"/>
                  <a:t>(~V(p)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2800" i="1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V(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kumimoji="1" lang="en-US" altLang="zh-CN" sz="2800" dirty="0"/>
                  <a:t>))</a:t>
                </a:r>
              </a:p>
              <a:p>
                <a:pPr marL="0" indent="0">
                  <a:buNone/>
                </a:pPr>
                <a:r>
                  <a:rPr kumimoji="1" lang="zh-CN" altLang="en-US" sz="2800" dirty="0"/>
                  <a:t>               </a:t>
                </a:r>
                <a:r>
                  <a:rPr kumimoji="1" lang="en-US" altLang="zh-CN" sz="2800" dirty="0"/>
                  <a:t>=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(-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kumimoji="1" lang="en-US" altLang="zh-CN" sz="2800" dirty="0"/>
                  <a:t>,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0)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2800" i="1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kumimoji="1" lang="zh-CN" altLang="en-US" sz="2800" dirty="0"/>
                  <a:t> </a:t>
                </a:r>
                <a:r>
                  <a:rPr kumimoji="1" lang="en-US" altLang="zh-CN" sz="2800" dirty="0" err="1"/>
                  <a:t>int</a:t>
                </a:r>
                <a:r>
                  <a:rPr kumimoji="1" lang="en-US" altLang="zh-CN" sz="2800" dirty="0"/>
                  <a:t>(~(-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kumimoji="1" lang="en-US" altLang="zh-CN" sz="2800" dirty="0"/>
                  <a:t>,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0)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2800" i="1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V(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kumimoji="1" lang="en-US" altLang="zh-CN" sz="2800" dirty="0"/>
                  <a:t>))</a:t>
                </a:r>
              </a:p>
              <a:p>
                <a:pPr marL="0" indent="0">
                  <a:buNone/>
                </a:pPr>
                <a:r>
                  <a:rPr kumimoji="1" lang="zh-CN" altLang="en-US" sz="2800" dirty="0"/>
                  <a:t>               </a:t>
                </a:r>
                <a:r>
                  <a:rPr kumimoji="1" lang="en-US" altLang="zh-CN" sz="2800" dirty="0"/>
                  <a:t>=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(-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kumimoji="1" lang="en-US" altLang="zh-CN" sz="2800" dirty="0"/>
                  <a:t>,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0)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2800" i="1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(0,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+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kumimoji="1" lang="en-US" altLang="zh-CN" sz="2800" dirty="0"/>
                  <a:t>)</a:t>
                </a:r>
              </a:p>
              <a:p>
                <a:pPr marL="0" indent="0">
                  <a:buNone/>
                </a:pPr>
                <a:r>
                  <a:rPr kumimoji="1" lang="zh-CN" altLang="en-US" sz="2800" dirty="0"/>
                  <a:t>               </a:t>
                </a:r>
                <a:r>
                  <a:rPr kumimoji="1" lang="en-US" altLang="zh-CN" sz="2800" dirty="0"/>
                  <a:t>=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{x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|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x</a:t>
                </a:r>
                <a14:m>
                  <m:oMath xmlns:m="http://schemas.openxmlformats.org/officeDocument/2006/math">
                    <m:r>
                      <a:rPr kumimoji="1"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kumimoji="1" lang="en-US" altLang="zh-CN" sz="2800" dirty="0"/>
                  <a:t>0}</a:t>
                </a:r>
              </a:p>
              <a:p>
                <a:pPr marL="0" indent="0">
                  <a:buNone/>
                </a:pPr>
                <a:r>
                  <a:rPr kumimoji="1" lang="zh-CN" altLang="en-US" sz="2800" dirty="0"/>
                  <a:t>               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endParaRPr kumimoji="1" lang="en-US" altLang="zh-CN" sz="28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468" t="-1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validity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21D3F8DB-4881-D64D-BFB2-2CCAFB64B2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theory,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carry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out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proofs: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 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model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theory,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computations: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⊨</m:t>
                    </m:r>
                  </m:oMath>
                </a14:m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</a:t>
                </a:r>
              </a:p>
              <a:p>
                <a:r>
                  <a:rPr kumimoji="1" lang="en-US" altLang="zh-CN" dirty="0"/>
                  <a:t>It’s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natural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expect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that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both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coherent!</a:t>
                </a:r>
              </a:p>
              <a:p>
                <a:pPr lvl="1"/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>
                  <a:solidFill>
                    <a:srgbClr val="0432FF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794" t="-1846" r="-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Soundness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completeness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BE4E6888-208F-1D4F-BEB4-A26C845C09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Soundness: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 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=&gt;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⊨</m:t>
                    </m:r>
                  </m:oMath>
                </a14:m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Completeness: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⊨</m:t>
                    </m:r>
                    <m:r>
                      <m:rPr>
                        <m:nor/>
                      </m:rPr>
                      <a:rPr kumimoji="1" lang="zh-CN" altLang="en-US" dirty="0">
                        <a:solidFill>
                          <a:srgbClr val="0432FF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zh-CN" dirty="0">
                        <a:solidFill>
                          <a:srgbClr val="0432FF"/>
                        </a:solidFill>
                      </a:rPr>
                      <m:t>P</m:t>
                    </m:r>
                    <m:r>
                      <a:rPr kumimoji="1" lang="en-US" altLang="zh-CN" b="0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=&gt;</m:t>
                    </m:r>
                    <m:r>
                      <m:rPr>
                        <m:sty m:val="p"/>
                      </m:rP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794" t="-1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A5B08904-BB1E-0A46-AAA6-A714FDFAF7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Recall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exclusive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middle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law: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 \/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~P</a:t>
                </a:r>
              </a:p>
              <a:p>
                <a:r>
                  <a:rPr kumimoji="1" lang="en-US" altLang="zh-CN" dirty="0"/>
                  <a:t>It’s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strange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that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need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inspect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internal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structure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P.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Consider:</a:t>
                </a:r>
              </a:p>
              <a:p>
                <a:pPr lvl="1"/>
                <a:r>
                  <a:rPr kumimoji="1" lang="en-US" altLang="zh-CN" dirty="0"/>
                  <a:t>“There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aliens”</a:t>
                </a:r>
              </a:p>
              <a:p>
                <a:pPr lvl="1"/>
                <a:r>
                  <a:rPr kumimoji="1" lang="en-US" altLang="zh-CN" dirty="0"/>
                  <a:t>“There is 100 consecutive 0s in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kumimoji="1" lang="en-US" altLang="zh-CN" dirty="0"/>
                  <a:t>”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5053" y="2017713"/>
                <a:ext cx="7772400" cy="4114800"/>
              </a:xfrm>
              <a:blipFill rotWithShape="1">
                <a:blip r:embed="rId1"/>
                <a:stretch>
                  <a:fillRect l="-489" t="-1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A5B08904-BB1E-0A46-AAA6-A714FDFAF7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P: there are two irrational numbers p, q,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kumimoji="1" lang="en-US" altLang="zh-CN" dirty="0"/>
                  <a:t> is rational.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Proof. Consider p=q=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kumimoji="1" lang="en-US" altLang="zh-CN" dirty="0"/>
                  <a:t>,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ad>
                          <m:radPr>
                            <m:degHide m:val="on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  <m:sup>
                        <m:rad>
                          <m:radPr>
                            <m:degHide m:val="on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sup>
                    </m:sSup>
                  </m:oMath>
                </a14:m>
                <a:r>
                  <a:rPr kumimoji="1" lang="en-US" altLang="zh-CN" dirty="0"/>
                  <a:t> is rational, proof completes.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Else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ad>
                          <m:radPr>
                            <m:degHide m:val="on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  <m:sup>
                        <m:rad>
                          <m:radPr>
                            <m:degHide m:val="on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sup>
                    </m:sSup>
                  </m:oMath>
                </a14:m>
                <a:r>
                  <a:rPr kumimoji="1" lang="en-US" altLang="zh-CN" dirty="0"/>
                  <a:t> is irrational,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ad>
                              <m:radPr>
                                <m:degHide m:val="on"/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e>
                          <m:sup>
                            <m:rad>
                              <m:radPr>
                                <m:degHide m:val="on"/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sup>
                        </m:s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ad>
                          <m:radPr>
                            <m:degHide m:val="on"/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sup>
                    </m:sSup>
                  </m:oMath>
                </a14:m>
                <a:r>
                  <a:rPr kumimoji="1" lang="en-US" altLang="zh-CN" dirty="0"/>
                  <a:t>= 2.</a:t>
                </a:r>
              </a:p>
              <a:p>
                <a:pPr marL="0" indent="0">
                  <a:buNone/>
                </a:pPr>
                <a:r>
                  <a:rPr kumimoji="1" lang="en-US" altLang="zh-CN" dirty="0" err="1"/>
                  <a:t>Qed</a:t>
                </a:r>
                <a:r>
                  <a:rPr kumimoji="1" lang="en-US" altLang="zh-CN" dirty="0"/>
                  <a:t>. 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794" t="-1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syntax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8EA67DCE-2389-6343-AFC1-54E1B9454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zh-CN" altLang="en-US" dirty="0"/>
                  <a:t>        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::=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</a:t>
                </a:r>
              </a:p>
              <a:p>
                <a:pPr marL="0" indent="0">
                  <a:buNone/>
                </a:pPr>
                <a:r>
                  <a:rPr kumimoji="1" lang="zh-CN" altLang="en-US" dirty="0"/>
                  <a:t>               </a:t>
                </a:r>
                <a:r>
                  <a:rPr kumimoji="1" lang="en-US" altLang="zh-CN" dirty="0"/>
                  <a:t>|</a:t>
                </a:r>
                <a14:m>
                  <m:oMath xmlns:m="http://schemas.openxmlformats.org/officeDocument/2006/math">
                    <m:r>
                      <a:rPr kumimoji="1" lang="zh-CN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endParaRPr kumimoji="1" lang="en-US" altLang="zh-CN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dirty="0">
                    <a:ea typeface="Cambria Math" panose="02040503050406030204" pitchFamily="18" charset="0"/>
                  </a:rPr>
                  <a:t>               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zh-CN" altLang="en-US" dirty="0"/>
                  <a:t>               </a:t>
                </a:r>
                <a:r>
                  <a:rPr kumimoji="1" lang="en-US" altLang="zh-CN" dirty="0"/>
                  <a:t>|</a:t>
                </a:r>
                <a:r>
                  <a:rPr kumimoji="1" lang="zh-CN" altLang="en-US" dirty="0"/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b="0" i="0" dirty="0" smtClean="0"/>
                        <m:t>               </m:t>
                      </m:r>
                      <m:r>
                        <m:rPr>
                          <m:nor/>
                        </m:rPr>
                        <a:rPr kumimoji="1" lang="en-US" altLang="zh-CN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b="0" i="0" dirty="0" smtClean="0"/>
                        <m:t>               </m:t>
                      </m:r>
                      <m:r>
                        <m:rPr>
                          <m:nor/>
                        </m:rPr>
                        <a:rPr kumimoji="1" lang="en-US" altLang="zh-CN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b="0" i="0" dirty="0" smtClean="0"/>
                        <m:t>              </m:t>
                      </m:r>
                    </m:oMath>
                  </m:oMathPara>
                </a14:m>
                <a:endParaRPr kumimoji="1" lang="en-US" altLang="zh-CN" b="0" i="0" dirty="0"/>
              </a:p>
              <a:p>
                <a:pPr marL="0" indent="0">
                  <a:buNone/>
                </a:pPr>
                <a:r>
                  <a:rPr kumimoji="1" lang="en-US" altLang="zh-CN" sz="2800" dirty="0">
                    <a:ea typeface="Cambria Math" panose="02040503050406030204" pitchFamily="18" charset="0"/>
                  </a:rPr>
                  <a:t>No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negation,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but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a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syntactic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sugar: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m:rPr>
                        <m:nor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dirty="0" smtClean="0">
                        <a:latin typeface="Cambria Math" panose="02040503050406030204" pitchFamily="18" charset="0"/>
                      </a:rPr>
                      <m:t>≝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468" t="-2462" b="-18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i="1" dirty="0"/>
              <a:t>Constructive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logic:</a:t>
            </a:r>
            <a:endParaRPr kumimoji="1" lang="en-US" altLang="zh-CN" i="1" dirty="0"/>
          </a:p>
          <a:p>
            <a:pPr marL="0" indent="0" algn="ctr">
              <a:buNone/>
            </a:pPr>
            <a:r>
              <a:rPr kumimoji="1" lang="en-US" altLang="zh-CN" i="1" dirty="0"/>
              <a:t>Proof theory</a:t>
            </a:r>
            <a:endParaRPr kumimoji="1" lang="zh-CN" altLang="en-US"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deduction:</a:t>
            </a:r>
            <a:r>
              <a:rPr kumimoji="1" lang="zh-CN" altLang="en-US" dirty="0"/>
              <a:t> </a:t>
            </a:r>
            <a:r>
              <a:rPr kumimoji="1" lang="en-US" altLang="zh-CN" dirty="0"/>
              <a:t>judgments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DB11951C-1764-D141-AF08-2BA3416EEA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2688" y="2017713"/>
                <a:ext cx="7772400" cy="4114800"/>
              </a:xfrm>
            </p:spPr>
            <p:txBody>
              <a:bodyPr/>
              <a:lstStyle/>
              <a:p>
                <a:r>
                  <a:rPr kumimoji="1" lang="en-US" altLang="zh-CN" dirty="0"/>
                  <a:t>Judgment: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Where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/>
                      <m:t>Γ</m:t>
                    </m:r>
                    <m:r>
                      <a:rPr kumimoji="1" lang="zh-CN" altLang="en-US"/>
                      <m:t> </m:t>
                    </m:r>
                    <m:r>
                      <m:rPr>
                        <m:sty m:val="p"/>
                      </m:rPr>
                      <a:rPr kumimoji="1" lang="en-US" altLang="zh-CN"/>
                      <m:t>is</m:t>
                    </m:r>
                    <m:r>
                      <a:rPr kumimoji="1" lang="zh-CN" altLang="en-US"/>
                      <m:t> </m:t>
                    </m:r>
                    <m:r>
                      <m:rPr>
                        <m:sty m:val="p"/>
                      </m:rPr>
                      <a:rPr kumimoji="1" lang="en-US" altLang="zh-CN"/>
                      <m:t>a</m:t>
                    </m:r>
                    <m:r>
                      <m:rPr>
                        <m:sty m:val="p"/>
                      </m:rPr>
                      <a:rPr kumimoji="1" lang="en-US" altLang="zh-CN"/>
                      <m:t>n</m:t>
                    </m:r>
                    <m:r>
                      <a:rPr kumimoji="1" lang="en-US" altLang="zh-CN"/>
                      <m:t> </m:t>
                    </m:r>
                    <m:r>
                      <m:rPr>
                        <m:sty m:val="p"/>
                      </m:rPr>
                      <a:rPr kumimoji="1" lang="en-US" altLang="zh-CN"/>
                      <m:t>unordered</m:t>
                    </m:r>
                    <m:r>
                      <a:rPr kumimoji="1" lang="zh-CN" altLang="en-US"/>
                      <m:t> </m:t>
                    </m:r>
                    <m:r>
                      <m:rPr>
                        <m:sty m:val="p"/>
                      </m:rPr>
                      <a:rPr kumimoji="1" lang="en-US" altLang="zh-CN"/>
                      <m:t>list</m:t>
                    </m:r>
                    <m:r>
                      <a:rPr kumimoji="1" lang="zh-CN" altLang="en-US"/>
                      <m:t> </m:t>
                    </m:r>
                    <m:r>
                      <m:rPr>
                        <m:sty m:val="p"/>
                      </m:rPr>
                      <a:rPr kumimoji="1" lang="en-US" altLang="zh-CN"/>
                      <m:t>of</m:t>
                    </m:r>
                    <m:r>
                      <a:rPr kumimoji="1" lang="zh-CN" altLang="en-US"/>
                      <m:t> </m:t>
                    </m:r>
                    <m:r>
                      <m:rPr>
                        <m:sty m:val="p"/>
                      </m:rPr>
                      <a:rPr kumimoji="1" lang="en-US" altLang="zh-CN"/>
                      <m:t>propostions</m:t>
                    </m:r>
                    <m:r>
                      <a:rPr kumimoji="1" lang="en-US" altLang="zh-CN"/>
                      <m:t>,</m:t>
                    </m:r>
                    <m:r>
                      <a:rPr kumimoji="1" lang="zh-CN" altLang="en-US"/>
                      <m:t> </m:t>
                    </m:r>
                    <m:r>
                      <m:rPr>
                        <m:sty m:val="p"/>
                      </m:rPr>
                      <a:rPr kumimoji="1" lang="en-US" altLang="zh-CN"/>
                      <m:t>P</m:t>
                    </m:r>
                    <m:r>
                      <a:rPr kumimoji="1" lang="zh-CN" altLang="en-US"/>
                      <m:t> </m:t>
                    </m:r>
                    <m:r>
                      <m:rPr>
                        <m:sty m:val="p"/>
                      </m:rPr>
                      <a:rPr kumimoji="1" lang="en-US" altLang="zh-CN"/>
                      <m:t>is</m:t>
                    </m:r>
                    <m:r>
                      <a:rPr kumimoji="1" lang="zh-CN" altLang="en-US"/>
                      <m:t> </m:t>
                    </m:r>
                    <m:r>
                      <m:rPr>
                        <m:sty m:val="p"/>
                      </m:rPr>
                      <a:rPr kumimoji="1" lang="en-US" altLang="zh-CN"/>
                      <m:t>a</m:t>
                    </m:r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/>
                        <m:t>single</m:t>
                      </m:r>
                      <m:r>
                        <a:rPr kumimoji="1" lang="zh-CN" altLang="en-US"/>
                        <m:t> </m:t>
                      </m:r>
                      <m:r>
                        <m:rPr>
                          <m:sty m:val="p"/>
                        </m:rPr>
                        <a:rPr kumimoji="1" lang="en-US" altLang="zh-CN"/>
                        <m:t>propostion</m:t>
                      </m:r>
                      <m:r>
                        <a:rPr kumimoji="1" lang="en-US" altLang="zh-CN"/>
                        <m:t>.</m:t>
                      </m:r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Meaning: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under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assumption,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provable.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Example:</a:t>
                </a:r>
                <a:r>
                  <a:rPr kumimoji="1" lang="zh-CN" altLang="en-US" dirty="0"/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P,</a:t>
                </a:r>
                <a:r>
                  <a:rPr kumimoji="1" lang="zh-CN" alt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Q,</a:t>
                </a:r>
                <a:r>
                  <a:rPr kumimoji="1" lang="zh-CN" alt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</a:t>
                </a:r>
                <a:r>
                  <a:rPr kumimoji="1" lang="zh-CN" alt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2688" y="2017713"/>
                <a:ext cx="7772400" cy="4114800"/>
              </a:xfrm>
              <a:blipFill rotWithShape="1">
                <a:blip r:embed="rId1"/>
                <a:stretch>
                  <a:fillRect l="-1794" t="-1846" b="-8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deduction:</a:t>
            </a:r>
            <a:r>
              <a:rPr kumimoji="1" lang="zh-CN" altLang="en-US" dirty="0"/>
              <a:t> </a:t>
            </a:r>
            <a:br>
              <a:rPr kumimoji="1" lang="en-US" altLang="zh-CN" dirty="0"/>
            </a:br>
            <a:r>
              <a:rPr kumimoji="1" lang="en-US" altLang="zh-CN" dirty="0"/>
              <a:t>Inference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</a:t>
            </a:r>
            <a:r>
              <a:rPr kumimoji="1" lang="zh-CN" altLang="en-US" dirty="0"/>
              <a:t> </a:t>
            </a:r>
            <a:r>
              <a:rPr kumimoji="1" lang="en-US" altLang="zh-CN" dirty="0"/>
              <a:t>takes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form:</a:t>
            </a:r>
            <a:endParaRPr kumimoji="1" lang="zh-CN" altLang="en-US" dirty="0"/>
          </a:p>
          <a:p>
            <a:endParaRPr kumimoji="1" lang="zh-CN" altLang="en-US" dirty="0"/>
          </a:p>
        </p:txBody>
      </p:sp>
      <p:cxnSp>
        <p:nvCxnSpPr>
          <p:cNvPr id="4" name="直线连接符 3"/>
          <p:cNvCxnSpPr/>
          <p:nvPr/>
        </p:nvCxnSpPr>
        <p:spPr>
          <a:xfrm>
            <a:off x="2209800" y="3505200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ele attr="{73444813-500E-8643-BF18-6D570FB4FB8D}"/>
                  </a:ext>
                </a:extLst>
              </p:cNvPr>
              <p:cNvSpPr txBox="1"/>
              <p:nvPr/>
            </p:nvSpPr>
            <p:spPr>
              <a:xfrm>
                <a:off x="2057400" y="2965212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965212"/>
                <a:ext cx="1828800" cy="369332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ele attr="{A0D8887A-20CF-1944-AEE8-880AACF5FB86}"/>
                  </a:ext>
                </a:extLst>
              </p:cNvPr>
              <p:cNvSpPr txBox="1"/>
              <p:nvPr/>
            </p:nvSpPr>
            <p:spPr>
              <a:xfrm>
                <a:off x="5943600" y="298526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2985265"/>
                <a:ext cx="182880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ele attr="{6055B54E-AEDA-F04B-9BA4-77C9E058086D}"/>
                  </a:ext>
                </a:extLst>
              </p:cNvPr>
              <p:cNvSpPr txBox="1"/>
              <p:nvPr/>
            </p:nvSpPr>
            <p:spPr>
              <a:xfrm>
                <a:off x="3886200" y="3675857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675857"/>
                <a:ext cx="182880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ele attr="{D37A2006-3181-924D-AB72-1844F9754B08}"/>
                  </a:ext>
                </a:extLst>
              </p:cNvPr>
              <p:cNvSpPr txBox="1"/>
              <p:nvPr/>
            </p:nvSpPr>
            <p:spPr>
              <a:xfrm>
                <a:off x="3992479" y="2951203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479" y="2951203"/>
                <a:ext cx="182880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ele attr="{3F41C649-FF6D-844C-88A4-D4AA27DA5119}"/>
                  </a:ext>
                </a:extLst>
              </p:cNvPr>
              <p:cNvSpPr txBox="1"/>
              <p:nvPr/>
            </p:nvSpPr>
            <p:spPr>
              <a:xfrm>
                <a:off x="7055017" y="330652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𝑛𝑎𝑚𝑒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017" y="3306525"/>
                <a:ext cx="182880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990600" y="4572000"/>
            <a:ext cx="4953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hypotheses</a:t>
            </a:r>
            <a:r>
              <a:rPr kumimoji="1" lang="zh-CN" altLang="en-US" dirty="0"/>
              <a:t> </a:t>
            </a:r>
            <a:r>
              <a:rPr kumimoji="1" lang="en-US" altLang="zh-CN" dirty="0"/>
              <a:t>(above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line)</a:t>
            </a:r>
            <a:endParaRPr kumimoji="1" lang="en-US" altLang="zh-CN" dirty="0"/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conclusion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(below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line)</a:t>
            </a:r>
            <a:endParaRPr kumimoji="1" lang="en-US" altLang="zh-CN" dirty="0"/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</a:t>
            </a:r>
            <a:r>
              <a:rPr kumimoji="1" lang="zh-CN" altLang="en-US" dirty="0"/>
              <a:t> </a:t>
            </a:r>
            <a:r>
              <a:rPr kumimoji="1" lang="en-US" altLang="zh-CN" dirty="0"/>
              <a:t>name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(right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line)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n==0,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axiom;</a:t>
            </a:r>
            <a:endParaRPr kumimoji="1" lang="en-US" altLang="zh-CN" dirty="0"/>
          </a:p>
          <a:p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else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rule.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deduction:</a:t>
            </a:r>
            <a:r>
              <a:rPr kumimoji="1" lang="zh-CN" altLang="en-US" dirty="0"/>
              <a:t> </a:t>
            </a:r>
            <a:br>
              <a:rPr kumimoji="1" lang="en-US" altLang="zh-CN" dirty="0"/>
            </a:br>
            <a:r>
              <a:rPr kumimoji="1" lang="en-US" altLang="zh-CN" dirty="0"/>
              <a:t>Inference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Rule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props:</a:t>
            </a:r>
            <a:endParaRPr kumimoji="1" lang="zh-CN" altLang="en-US" dirty="0"/>
          </a:p>
          <a:p>
            <a:endParaRPr kumimoji="1" lang="zh-CN" altLang="en-US" dirty="0"/>
          </a:p>
        </p:txBody>
      </p:sp>
      <p:cxnSp>
        <p:nvCxnSpPr>
          <p:cNvPr id="4" name="直线连接符 3"/>
          <p:cNvCxnSpPr/>
          <p:nvPr/>
        </p:nvCxnSpPr>
        <p:spPr>
          <a:xfrm>
            <a:off x="2209800" y="3505200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ele attr="{6055B54E-AEDA-F04B-9BA4-77C9E058086D}"/>
                  </a:ext>
                </a:extLst>
              </p:cNvPr>
              <p:cNvSpPr txBox="1"/>
              <p:nvPr/>
            </p:nvSpPr>
            <p:spPr>
              <a:xfrm>
                <a:off x="3886200" y="3675857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675857"/>
                <a:ext cx="1828800" cy="369332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ele attr="{3F41C649-FF6D-844C-88A4-D4AA27DA5119}"/>
                  </a:ext>
                </a:extLst>
              </p:cNvPr>
              <p:cNvSpPr txBox="1"/>
              <p:nvPr/>
            </p:nvSpPr>
            <p:spPr>
              <a:xfrm>
                <a:off x="7055017" y="330652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𝑉𝑎𝑟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017" y="3306525"/>
                <a:ext cx="182880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990600" y="4572000"/>
            <a:ext cx="624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Note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axiom.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Informally:</a:t>
            </a:r>
            <a:r>
              <a:rPr kumimoji="1" lang="zh-CN" altLang="en-US" dirty="0"/>
              <a:t> </a:t>
            </a:r>
            <a:r>
              <a:rPr kumimoji="1" lang="en-US" altLang="zh-CN" dirty="0"/>
              <a:t>under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assumption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P,</a:t>
            </a:r>
            <a:r>
              <a:rPr kumimoji="1" lang="zh-CN" altLang="en-US" dirty="0"/>
              <a:t> </a:t>
            </a:r>
            <a:r>
              <a:rPr kumimoji="1" lang="en-US" altLang="zh-CN" dirty="0"/>
              <a:t>P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provable.</a:t>
            </a:r>
            <a:endParaRPr kumimoji="1"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0</TotalTime>
  <Words>2007</Words>
  <Application>WPS 演示</Application>
  <PresentationFormat>全屏显示(4:3)</PresentationFormat>
  <Paragraphs>309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Arial</vt:lpstr>
      <vt:lpstr>宋体</vt:lpstr>
      <vt:lpstr>Wingdings</vt:lpstr>
      <vt:lpstr>Tahoma</vt:lpstr>
      <vt:lpstr>微软雅黑</vt:lpstr>
      <vt:lpstr>Arial Unicode MS</vt:lpstr>
      <vt:lpstr>Calibri</vt:lpstr>
      <vt:lpstr>Blends</vt:lpstr>
      <vt:lpstr>Constructive logic</vt:lpstr>
      <vt:lpstr>Constructive logic</vt:lpstr>
      <vt:lpstr>Motivation</vt:lpstr>
      <vt:lpstr>Motivation</vt:lpstr>
      <vt:lpstr>The syntax</vt:lpstr>
      <vt:lpstr> </vt:lpstr>
      <vt:lpstr>Natural deduction: judgments</vt:lpstr>
      <vt:lpstr>Natural deduction:  Inference rules</vt:lpstr>
      <vt:lpstr>Natural deduction:  Inference rules</vt:lpstr>
      <vt:lpstr>Natural deduction:  Inference rules</vt:lpstr>
      <vt:lpstr>Natural deduction:  Inference rules</vt:lpstr>
      <vt:lpstr>Natural deduction:  Inference rules</vt:lpstr>
      <vt:lpstr>Natural deduction:  Inference rules</vt:lpstr>
      <vt:lpstr>Natural deduction:  Inference rules</vt:lpstr>
      <vt:lpstr>Natural deduction:  Inference rules</vt:lpstr>
      <vt:lpstr>Natural deduction:  Inference rules</vt:lpstr>
      <vt:lpstr>Example</vt:lpstr>
      <vt:lpstr>Example</vt:lpstr>
      <vt:lpstr>Proof engineering</vt:lpstr>
      <vt:lpstr> </vt:lpstr>
      <vt:lpstr>Semantics</vt:lpstr>
      <vt:lpstr>Model is not unique</vt:lpstr>
      <vt:lpstr>Interpretation</vt:lpstr>
      <vt:lpstr>Model for constructive logic</vt:lpstr>
      <vt:lpstr>Heyting algebra</vt:lpstr>
      <vt:lpstr>Example</vt:lpstr>
      <vt:lpstr>Example</vt:lpstr>
      <vt:lpstr>Two notions of validity</vt:lpstr>
      <vt:lpstr>Soundness and completeness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Baojian Hua</dc:creator>
  <cp:lastModifiedBy>159----5974</cp:lastModifiedBy>
  <cp:revision>2460</cp:revision>
  <cp:lastPrinted>2113-01-01T00:00:00Z</cp:lastPrinted>
  <dcterms:created xsi:type="dcterms:W3CDTF">2113-01-01T00:00:00Z</dcterms:created>
  <dcterms:modified xsi:type="dcterms:W3CDTF">2020-11-24T11:03:07Z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2052-11.1.0.10000</vt:lpwstr>
  </property>
</Properties>
</file>