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9"/>
  </p:handoutMasterIdLst>
  <p:sldIdLst>
    <p:sldId id="256" r:id="rId3"/>
    <p:sldId id="327" r:id="rId4"/>
    <p:sldId id="363" r:id="rId5"/>
    <p:sldId id="370" r:id="rId6"/>
    <p:sldId id="364" r:id="rId7"/>
    <p:sldId id="371" r:id="rId8"/>
    <p:sldId id="341" r:id="rId9"/>
    <p:sldId id="372" r:id="rId10"/>
    <p:sldId id="373" r:id="rId11"/>
    <p:sldId id="342" r:id="rId12"/>
    <p:sldId id="343" r:id="rId13"/>
    <p:sldId id="379" r:id="rId14"/>
    <p:sldId id="390" r:id="rId15"/>
    <p:sldId id="374" r:id="rId16"/>
    <p:sldId id="375" r:id="rId17"/>
    <p:sldId id="376" r:id="rId18"/>
    <p:sldId id="377" r:id="rId19"/>
    <p:sldId id="378" r:id="rId20"/>
    <p:sldId id="345" r:id="rId21"/>
    <p:sldId id="346" r:id="rId22"/>
    <p:sldId id="347" r:id="rId23"/>
    <p:sldId id="380" r:id="rId24"/>
    <p:sldId id="381" r:id="rId25"/>
    <p:sldId id="382" r:id="rId26"/>
    <p:sldId id="383" r:id="rId27"/>
    <p:sldId id="384" r:id="rId28"/>
    <p:sldId id="385" r:id="rId29"/>
    <p:sldId id="348" r:id="rId30"/>
    <p:sldId id="349" r:id="rId31"/>
    <p:sldId id="386" r:id="rId32"/>
    <p:sldId id="350" r:id="rId33"/>
    <p:sldId id="353" r:id="rId34"/>
    <p:sldId id="387" r:id="rId35"/>
    <p:sldId id="388" r:id="rId36"/>
    <p:sldId id="389" r:id="rId37"/>
    <p:sldId id="362" r:id="rId38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06"/>
    <p:restoredTop sz="94676"/>
  </p:normalViewPr>
  <p:slideViewPr>
    <p:cSldViewPr>
      <p:cViewPr varScale="1">
        <p:scale>
          <a:sx n="106" d="100"/>
          <a:sy n="106" d="100"/>
        </p:scale>
        <p:origin x="13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Satisfiability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005" y="2018030"/>
            <a:ext cx="7772400" cy="4578985"/>
          </a:xfrm>
        </p:spPr>
        <p:txBody>
          <a:bodyPr/>
          <a:lstStyle/>
          <a:p>
            <a:r>
              <a:rPr kumimoji="1" lang="en-US" altLang="zh-CN" sz="2400" dirty="0"/>
              <a:t>We’ll study a very popular algorithm: DPLL</a:t>
            </a:r>
            <a:endParaRPr kumimoji="1" lang="en-US" altLang="zh-CN" sz="2400" dirty="0"/>
          </a:p>
          <a:p>
            <a:r>
              <a:rPr kumimoji="1" lang="en-US" altLang="zh-CN" sz="2400" dirty="0"/>
              <a:t>The roadmap:</a:t>
            </a:r>
            <a:endParaRPr kumimoji="1" lang="en-US" altLang="zh-CN" sz="2400" dirty="0"/>
          </a:p>
          <a:p>
            <a:pPr lvl="1"/>
            <a:r>
              <a:rPr kumimoji="1" lang="en-US" altLang="zh-CN" sz="2400" dirty="0"/>
              <a:t>Normal form: </a:t>
            </a:r>
            <a:endParaRPr kumimoji="1" lang="en-US" altLang="zh-CN" sz="2400" dirty="0"/>
          </a:p>
          <a:p>
            <a:pPr lvl="2"/>
            <a:r>
              <a:rPr kumimoji="1" lang="en-US" altLang="zh-CN" dirty="0"/>
              <a:t>Key insights: don’t handle arbitrary propositions, but only normalized ones</a:t>
            </a:r>
            <a:endParaRPr kumimoji="1" lang="en-US" altLang="zh-CN" dirty="0"/>
          </a:p>
          <a:p>
            <a:pPr lvl="3"/>
            <a:r>
              <a:rPr kumimoji="1" lang="en-US" altLang="zh-CN" sz="2400" dirty="0"/>
              <a:t>the simpler, the easier</a:t>
            </a:r>
            <a:endParaRPr kumimoji="1" lang="en-US" altLang="zh-CN" sz="2400" dirty="0"/>
          </a:p>
          <a:p>
            <a:pPr lvl="2"/>
            <a:r>
              <a:rPr kumimoji="1" lang="en-US" altLang="zh-CN" dirty="0"/>
              <a:t> Negation normal (NNF), conjunctive normal form (CNF)</a:t>
            </a:r>
            <a:endParaRPr kumimoji="1" lang="en-US" altLang="zh-CN" dirty="0"/>
          </a:p>
          <a:p>
            <a:pPr lvl="1"/>
            <a:r>
              <a:rPr kumimoji="1" lang="en-US" altLang="zh-CN" sz="2400" dirty="0"/>
              <a:t>Resolution</a:t>
            </a:r>
            <a:endParaRPr kumimoji="1" lang="en-US" altLang="zh-CN" sz="2400" dirty="0"/>
          </a:p>
          <a:p>
            <a:pPr lvl="2"/>
            <a:r>
              <a:rPr kumimoji="1" lang="en-US" altLang="zh-CN" dirty="0"/>
              <a:t>Key insight: simplify propositions during </a:t>
            </a:r>
            <a:r>
              <a:rPr kumimoji="1" lang="en-US" altLang="zh-CN" dirty="0" err="1"/>
              <a:t>eval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Negation normal 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5294312" cy="4114800"/>
          </a:xfrm>
        </p:spPr>
        <p:txBody>
          <a:bodyPr/>
          <a:lstStyle/>
          <a:p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CFG for NNF: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Negation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 appears before atomic </a:t>
            </a:r>
            <a:r>
              <a:rPr kumimoji="1" lang="en-US" altLang="zh-CN" dirty="0" err="1"/>
              <a:t>vars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endParaRPr kumimoji="1" lang="zh-CN" altLang="en-US" dirty="0"/>
          </a:p>
          <a:p>
            <a:r>
              <a:rPr kumimoji="1" lang="en-US" altLang="zh-CN" dirty="0"/>
              <a:t>NNF example: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p1 /\ ~p2 \/ p3 \/ ~p4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Non NNF: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p1 /\ ~(p2 \/ p3) \/ ~p4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ele attr="{9BB7AC7B-1BBF-004C-85E0-9F11663AAD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kern="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</a:rPr>
                  <a:t>               | 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b="0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>
                          <a:solidFill>
                            <a:srgbClr val="0432FF"/>
                          </a:solidFill>
                        </a:rPr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>
                          <a:solidFill>
                            <a:srgbClr val="0432FF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kern="0" dirty="0">
                          <a:solidFill>
                            <a:srgbClr val="0432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ker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blipFill rotWithShape="1">
                <a:blip r:embed="rId1"/>
                <a:stretch>
                  <a:fillRect l="-2606" t="-2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 elimination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eliminating implication: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C(p)          = p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C(~p)        = ~p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C(P/\Q)      = C(P) /\ C(Q)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C(P\/Q)      = C(P) \/ C(Q)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C(P-&gt;Q)     = ~C(P) \/ C(Q)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 elimination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C(p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-&gt;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(q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-&gt;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p))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= ~C(p) \/ C(q -&gt;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= ~p \/ (~C(q)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\/ C(p))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= ~p \/ (~q \/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p)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further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turned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into: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~p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\/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\/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~q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</a:t>
            </a:r>
            <a:endParaRPr kumimoji="1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Conversion into NNF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conversion into NNF: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C(p)          = p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C(~p)        = ~p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C(~~P)      = C(P)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C(P/\Q)      = C(P) /\ C(Q)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C(P\/Q)      = C(P) \/ C(Q)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C(~(P/\Q)) = C(~P) \/ C(~Q)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C(~(P\/Q)) = C(~P) /\ C(~Q)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NNF conversion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C(~((p1 /\ ~p2) \/ (p3 \/ ~p4)))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= C(~(p1 /\ ~p2)) /\ C(~(p3 \/ ~p4))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= (C(~p1) \/ C(~(~p2))) /\ (C(~p3) \/ C(~(~p4)))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= (~p1 \/ p2) \/ (~p3 \/ p4)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So intuitively, NNF basically pushes the “~” connective deeper into a given proposition.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Conjunctive normal form(CNF)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5294312" cy="4114800"/>
          </a:xfrm>
        </p:spPr>
        <p:txBody>
          <a:bodyPr/>
          <a:lstStyle/>
          <a:p>
            <a:r>
              <a:rPr kumimoji="1" lang="en-US" altLang="zh-CN" dirty="0"/>
              <a:t>The CFG for CNF right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proposition </a:t>
            </a:r>
            <a:r>
              <a:rPr kumimoji="1" lang="en-US" altLang="zh-CN" dirty="0">
                <a:solidFill>
                  <a:srgbClr val="0432FF"/>
                </a:solidFill>
              </a:rPr>
              <a:t>P</a:t>
            </a:r>
            <a:r>
              <a:rPr kumimoji="1" lang="en-US" altLang="zh-CN" dirty="0"/>
              <a:t> is a conjunction of disjunctive clause </a:t>
            </a:r>
            <a:r>
              <a:rPr kumimoji="1" lang="en-US" altLang="zh-CN" dirty="0">
                <a:solidFill>
                  <a:srgbClr val="0432FF"/>
                </a:solidFill>
              </a:rPr>
              <a:t>D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D</a:t>
            </a:r>
            <a:r>
              <a:rPr kumimoji="1" lang="en-US" altLang="zh-CN" dirty="0"/>
              <a:t> is 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disjunction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atoms</a:t>
            </a:r>
            <a:endParaRPr kumimoji="1" lang="zh-CN" altLang="en-US" dirty="0"/>
          </a:p>
          <a:p>
            <a:r>
              <a:rPr kumimoji="1" lang="en-US" altLang="zh-CN" dirty="0"/>
              <a:t>CNF Example: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(p1 \/ ~p2) /\ (p3 \/ ~p4)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Non CNF: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p1 /\ (~p2 \/ p3) \/ ~p4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ele attr="{9BB7AC7B-1BBF-004C-85E0-9F11663AAD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</a:rPr>
                  <a:t>            P::= D /\ P                    </a:t>
                </a: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</a:rPr>
                  <a:t>           D ::= D \/ A</a:t>
                </a: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      |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b="0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blipFill rotWithShape="1">
                <a:blip r:embed="rId1"/>
                <a:stretch>
                  <a:fillRect t="-2160" r="-64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Conversion into CNF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converting into CNF: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800" dirty="0"/>
              <a:t>C(p)     = p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/>
              <a:t>C(~p)   = ~p</a:t>
            </a:r>
            <a:endParaRPr kumimoji="1" lang="zh-CN" altLang="en-US" sz="2800" dirty="0"/>
          </a:p>
          <a:p>
            <a:pPr marL="0" indent="0">
              <a:buNone/>
            </a:pPr>
            <a:r>
              <a:rPr kumimoji="1" lang="en-US" altLang="zh-CN" sz="2800" dirty="0"/>
              <a:t>C(P/\Q) = C(P) /\ C(Q)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/>
              <a:t>C(P\/Q) = D(C(P), C(Q))</a:t>
            </a: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/>
              <a:t>D(P=P1/\P2, Q)  = D(P1, Q) /\ D(P2, Q)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/>
              <a:t>D(P, Q=Q1/\Q2) = D(P, Q1) /\ D(P, Q2)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/>
              <a:t>D(P, Q)              = P \/ Q</a:t>
            </a:r>
            <a:endParaRPr kumimoji="1" lang="en-US" altLang="zh-CN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CNF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C((~p1 /\ p2) \/ (~p2 /\ p4))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= D(C(~p1 /\ p2), C(~p2 /\ p4))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= D(~p1 /\ p2, ~p2 /\ p4)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= D(~p1, ~p2 /\ p4) /\ D(p2, ~p2 /\ p4)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= (D(~p1, ~p2) /\ D(~p1, p4))  /\ …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= ((~p1\/~p2) /\ (~p1\/p4)) /\ …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Remarks: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en-US" altLang="zh-CN" sz="2400" dirty="0"/>
              <a:t>Think both C(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) and D(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) as compilers;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en-US" altLang="zh-CN" sz="2400" dirty="0"/>
              <a:t>The D(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) function basically pushes the </a:t>
            </a:r>
            <a:r>
              <a:rPr kumimoji="1" lang="en-US" altLang="zh-CN" sz="2400" dirty="0">
                <a:solidFill>
                  <a:srgbClr val="0432FF"/>
                </a:solidFill>
              </a:rPr>
              <a:t>\/</a:t>
            </a:r>
            <a:r>
              <a:rPr kumimoji="1" lang="en-US" altLang="zh-CN" sz="2400" dirty="0"/>
              <a:t> connective deeper into a given proposition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P.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DIMACS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 CNF, each prop is denoted by a positive integer, it’s negation is the corresponding negative number, each clause is ended by 0</a:t>
            </a:r>
            <a:endParaRPr kumimoji="1" lang="en-US" altLang="zh-CN" dirty="0"/>
          </a:p>
          <a:p>
            <a:r>
              <a:rPr kumimoji="1" lang="en-US" altLang="zh-CN" dirty="0"/>
              <a:t>Example: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(~p1\/~p2) /\ (~p1\/p4)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-1 -2 0 -1 4 0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 (SAT)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Satisfiability is a key problem in math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 answer whether or not a proposition can evaluate to true, under some model</a:t>
            </a:r>
            <a:endParaRPr kumimoji="1" lang="en-US" altLang="zh-CN" dirty="0"/>
          </a:p>
          <a:p>
            <a:r>
              <a:rPr kumimoji="1" lang="en-US" altLang="zh-CN" dirty="0"/>
              <a:t>One of the fundamental problems in CS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 theoretical studies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NPC (Cook-Levin, 1971)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 algorithmic improvements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 applications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We’ll discuss some in future lectures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initial but still very popular algorithm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Davis-Putnam (DP) </a:t>
            </a:r>
            <a:r>
              <a:rPr kumimoji="1" lang="en-US" altLang="zh-CN"/>
              <a:t>algorithm, 1960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Davis, </a:t>
            </a:r>
            <a:r>
              <a:rPr kumimoji="1" lang="en-US" altLang="zh-CN" dirty="0" err="1"/>
              <a:t>Logemann</a:t>
            </a:r>
            <a:r>
              <a:rPr kumimoji="1" lang="en-US" altLang="zh-CN" dirty="0"/>
              <a:t>, and Loveland, 1962</a:t>
            </a:r>
            <a:endParaRPr kumimoji="1" lang="en-US" altLang="zh-CN" dirty="0"/>
          </a:p>
          <a:p>
            <a:r>
              <a:rPr kumimoji="1" lang="en-US" altLang="zh-CN" dirty="0"/>
              <a:t>Based on the truth table method, but with key improvements: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Splitting rule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Unit propagation (1-clause) rule</a:t>
            </a:r>
            <a:endParaRPr kumimoji="1" lang="en-US" altLang="zh-CN" dirty="0"/>
          </a:p>
          <a:p>
            <a:pPr lvl="2"/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  <a:endParaRPr kumimoji="1"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(~T\/~p2) /\ (p2\/p4)</a:t>
            </a:r>
            <a:endParaRPr kumimoji="1"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(~F\/~p2) /\ (p2\/p4)</a:t>
            </a:r>
            <a:endParaRPr kumimoji="1" lang="en-US" altLang="zh-CN" dirty="0"/>
          </a:p>
        </p:txBody>
      </p:sp>
      <p:cxnSp>
        <p:nvCxnSpPr>
          <p:cNvPr id="7" name="直线箭头连接符 6"/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  <a:endParaRPr kumimoji="1"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~p2 /\ (p2\/p4)</a:t>
            </a:r>
            <a:endParaRPr kumimoji="1"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  <a:endParaRPr kumimoji="1" lang="en-US" altLang="zh-CN" dirty="0"/>
          </a:p>
        </p:txBody>
      </p:sp>
      <p:cxnSp>
        <p:nvCxnSpPr>
          <p:cNvPr id="7" name="直线箭头连接符 6"/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76400" y="557426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should only be F, in order to make the whole prop. SAT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11" idx="0"/>
          </p:cNvCxnSpPr>
          <p:nvPr/>
        </p:nvCxnSpPr>
        <p:spPr>
          <a:xfrm flipH="1" flipV="1">
            <a:off x="2209800" y="4953000"/>
            <a:ext cx="762000" cy="621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  <a:endParaRPr kumimoji="1"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~F /\ (p2\/p4)</a:t>
            </a:r>
            <a:endParaRPr kumimoji="1"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  <a:endParaRPr kumimoji="1" lang="en-US" altLang="zh-CN" dirty="0"/>
          </a:p>
        </p:txBody>
      </p:sp>
      <p:cxnSp>
        <p:nvCxnSpPr>
          <p:cNvPr id="7" name="直线箭头连接符 6"/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76400" y="557426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 propagate the the value of p2 into other clause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  <a:endParaRPr kumimoji="1"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~F /\ (F \/p4)</a:t>
            </a:r>
            <a:endParaRPr kumimoji="1"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  <a:endParaRPr kumimoji="1" lang="en-US" altLang="zh-CN" dirty="0"/>
          </a:p>
        </p:txBody>
      </p:sp>
      <p:cxnSp>
        <p:nvCxnSpPr>
          <p:cNvPr id="7" name="直线箭头连接符 6"/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76400" y="557426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 propagate the the value of p2 into other clause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  <a:endParaRPr kumimoji="1"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p4</a:t>
            </a:r>
            <a:endParaRPr kumimoji="1"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  <a:endParaRPr kumimoji="1" lang="en-US" altLang="zh-CN" dirty="0"/>
          </a:p>
        </p:txBody>
      </p:sp>
      <p:cxnSp>
        <p:nvCxnSpPr>
          <p:cNvPr id="7" name="直线箭头连接符 6"/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76400" y="5574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Local simplification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  <a:endParaRPr kumimoji="1"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p4</a:t>
            </a:r>
            <a:endParaRPr kumimoji="1"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  <a:endParaRPr kumimoji="1" lang="en-US" altLang="zh-CN" dirty="0"/>
          </a:p>
        </p:txBody>
      </p:sp>
      <p:cxnSp>
        <p:nvCxnSpPr>
          <p:cNvPr id="7" name="直线箭头连接符 6"/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76400" y="5574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Trivial assignment to p4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95350" y="38100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p4 = 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  <a:endParaRPr kumimoji="1"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T</a:t>
            </a:r>
            <a:endParaRPr kumimoji="1"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  <a:endParaRPr kumimoji="1" lang="en-US" altLang="zh-CN" dirty="0"/>
          </a:p>
        </p:txBody>
      </p:sp>
      <p:cxnSp>
        <p:nvCxnSpPr>
          <p:cNvPr id="7" name="直线箭头连接符 6"/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76400" y="52578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The model:</a:t>
            </a:r>
            <a:endParaRPr kumimoji="1" lang="en-US" altLang="zh-CN" sz="2400" dirty="0"/>
          </a:p>
          <a:p>
            <a:r>
              <a:rPr kumimoji="1" lang="en-US" altLang="zh-CN" sz="2400" dirty="0"/>
              <a:t>[p1=T, p2=F, p4=T]</a:t>
            </a:r>
            <a:endParaRPr kumimoji="1"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95350" y="38100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p4 = T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0E5F5388-95C0-4740-B49F-8E33B158CE63}"/>
                  </a:ext>
                </a:extLst>
              </p:cNvPr>
              <p:cNvSpPr txBox="1"/>
              <p:nvPr/>
            </p:nvSpPr>
            <p:spPr>
              <a:xfrm>
                <a:off x="1676400" y="6167735"/>
                <a:ext cx="662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We only need just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sz="2400" dirty="0"/>
                  <a:t> try,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=8 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 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167735"/>
                <a:ext cx="6629400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533" t="-10811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if(P==T)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sat;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if(P==F)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unit prop and simplify P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select_atomic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choose an atomic prop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(P[x|-&gt;T]))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splitting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sat;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(P[x|-&gt;F]);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State-of-the-art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New algorithms: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CDCL</a:t>
            </a:r>
            <a:endParaRPr kumimoji="1" lang="en-US" altLang="zh-CN" dirty="0"/>
          </a:p>
          <a:p>
            <a:r>
              <a:rPr kumimoji="1" lang="en-US" altLang="zh-CN" dirty="0"/>
              <a:t>Many improvements and engineering effort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Careful encoding of the propositions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Backtracking…</a:t>
            </a:r>
            <a:endParaRPr kumimoji="1" lang="en-US" altLang="zh-CN" dirty="0"/>
          </a:p>
          <a:p>
            <a:r>
              <a:rPr kumimoji="1" lang="en-US" altLang="zh-CN" dirty="0"/>
              <a:t>As a result, modern SAT solvers are practical enough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 table: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SAT: for a given proposition P, is there a model that makes P true?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Also called a </a:t>
            </a:r>
            <a:r>
              <a:rPr kumimoji="1" lang="en-US" altLang="zh-CN" dirty="0" err="1"/>
              <a:t>boolean</a:t>
            </a:r>
            <a:r>
              <a:rPr kumimoji="1" lang="en-US" altLang="zh-CN" dirty="0"/>
              <a:t> satisfiability problem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2794000"/>
          <a:ext cx="350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01087" t="-10345" r="-2174" b="-427586"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Modeling and reasoning with SAT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general scheme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429000" y="3352800"/>
            <a:ext cx="2514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SAT solver/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Theorem prover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14400" y="3200400"/>
            <a:ext cx="212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Problem modeling/</a:t>
            </a:r>
            <a:endParaRPr kumimoji="1" lang="en-US" altLang="zh-CN" dirty="0"/>
          </a:p>
          <a:p>
            <a:r>
              <a:rPr kumimoji="1" lang="en-US" altLang="zh-CN" dirty="0"/>
              <a:t>constraints</a:t>
            </a:r>
            <a:endParaRPr kumimoji="1"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1752600" y="3733800"/>
            <a:ext cx="167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72629" y="2971800"/>
            <a:ext cx="212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Solution found!</a:t>
            </a:r>
            <a:endParaRPr kumimoji="1"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5943600" y="3429000"/>
            <a:ext cx="167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72629" y="4325034"/>
            <a:ext cx="212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 solutions</a:t>
            </a:r>
            <a:endParaRPr kumimoji="1" lang="zh-CN" altLang="en-US" dirty="0"/>
          </a:p>
        </p:txBody>
      </p:sp>
      <p:sp>
        <p:nvSpPr>
          <p:cNvPr id="27" name="右箭头 26"/>
          <p:cNvSpPr/>
          <p:nvPr/>
        </p:nvSpPr>
        <p:spPr>
          <a:xfrm>
            <a:off x="5943600" y="4038600"/>
            <a:ext cx="167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609114" y="3364468"/>
            <a:ext cx="80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620000" y="4050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UNSAT</a:t>
            </a:r>
            <a:endParaRPr kumimoji="1"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4495800" y="44958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191000" y="5345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UNKNOWN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505200" y="46598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Memout</a:t>
            </a:r>
            <a:r>
              <a:rPr kumimoji="1" lang="en-US" altLang="zh-CN" dirty="0"/>
              <a:t>/</a:t>
            </a:r>
            <a:endParaRPr kumimoji="1" lang="en-US" altLang="zh-CN" dirty="0"/>
          </a:p>
          <a:p>
            <a:r>
              <a:rPr kumimoji="1" lang="en-US" altLang="zh-CN" dirty="0"/>
              <a:t>timeout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5908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hard part!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4" idx="2"/>
            <a:endCxn id="10" idx="0"/>
          </p:cNvCxnSpPr>
          <p:nvPr/>
        </p:nvCxnSpPr>
        <p:spPr>
          <a:xfrm flipH="1">
            <a:off x="1977231" y="2502932"/>
            <a:ext cx="1489869" cy="69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1: circuit layout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4127500" cy="965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29" y="3276600"/>
            <a:ext cx="4254500" cy="20066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477000" y="563880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 “True”?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1" idx="0"/>
          </p:cNvCxnSpPr>
          <p:nvPr/>
        </p:nvCxnSpPr>
        <p:spPr>
          <a:xfrm flipV="1">
            <a:off x="7710488" y="4279900"/>
            <a:ext cx="989012" cy="135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04800" y="22098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SAT for the following prop: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432FF"/>
                </a:solidFill>
              </a:rPr>
              <a:t>((A /\ B) /\ D) \/ ((A /\ B) /\ ~C)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2: seat arrangement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257800" y="3352800"/>
            <a:ext cx="3686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 people Alice, Bob, Carol, take 3 seats.</a:t>
            </a:r>
            <a:endParaRPr kumimoji="1" lang="en-US" altLang="zh-CN" dirty="0"/>
          </a:p>
          <a:p>
            <a:r>
              <a:rPr kumimoji="1" lang="en-US" altLang="zh-CN" dirty="0"/>
              <a:t>Constraints: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Alice cannot sit near to Carol;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Bob cannot sit right to Alice.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Question: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Is there any solution?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How many solutions in total?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4800" y="1905000"/>
            <a:ext cx="472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Modeling the problem: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Ai: Alice takes seat Ai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Bi: Bob takes seat Bi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Ci: Bob take the seat Ci</a:t>
            </a:r>
            <a:endParaRPr kumimoji="1" lang="en-US" altLang="zh-CN" dirty="0"/>
          </a:p>
          <a:p>
            <a:r>
              <a:rPr kumimoji="1" lang="en-US" altLang="zh-CN" dirty="0"/>
              <a:t>Where 1&lt;=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&lt;=3.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Modeling the constraint: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Alice must take just one seat: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432FF"/>
                </a:solidFill>
              </a:rPr>
              <a:t>(A1/\~A2/\~A3) \/ (~A1/\A2/\~A3) \/ (~A1/\~A2/\A3)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2. Bob (Carol) takes just one seat:</a:t>
            </a:r>
            <a:endParaRPr kumimoji="1" lang="en-US" altLang="zh-CN" dirty="0"/>
          </a:p>
          <a:p>
            <a:r>
              <a:rPr kumimoji="1" lang="en-US" altLang="zh-CN" dirty="0"/>
              <a:t>…</a:t>
            </a:r>
            <a:endParaRPr kumimoji="1" lang="en-US" altLang="zh-CN" dirty="0"/>
          </a:p>
          <a:p>
            <a:r>
              <a:rPr kumimoji="1" lang="en-US" altLang="zh-CN" dirty="0"/>
              <a:t>3. 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seat just taken by 1 person: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432FF"/>
                </a:solidFill>
              </a:rPr>
              <a:t>(A1/\~B1/\~C1) \/ (~A1/\B1/\~C1) \/ (~A1/\~B1/\C1)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4. Alice cannot sit near to Carol: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432FF"/>
                </a:solidFill>
              </a:rPr>
              <a:t>(A1-&gt;~B2)/\(A2-&gt;~B1)/\(A2-&gt;~B3)/\(A3-&gt;~B2)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68500"/>
            <a:ext cx="1079500" cy="1079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1981200"/>
            <a:ext cx="1079500" cy="1079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81200"/>
            <a:ext cx="1079500" cy="107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3: n-queens puzzle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791200" y="3962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Is it possible to put n queens on a n*n board, so that no queen can attack each other?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row;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column;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diagonal.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The above is a 4-queens puzzle.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4800" y="1905000"/>
            <a:ext cx="5257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Modeling the problem: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432FF"/>
                </a:solidFill>
              </a:rPr>
              <a:t>bool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board[n][n]: 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board[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][j]=true, when there is a queen; false, when 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Modeling the constraint: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Every row has </a:t>
            </a:r>
            <a:r>
              <a:rPr kumimoji="1" lang="en-US" altLang="zh-CN" dirty="0">
                <a:solidFill>
                  <a:srgbClr val="0432FF"/>
                </a:solidFill>
              </a:rPr>
              <a:t>exactly</a:t>
            </a:r>
            <a:r>
              <a:rPr kumimoji="1" lang="en-US" altLang="zh-CN" dirty="0"/>
              <a:t> 1 queen: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432FF"/>
                </a:solidFill>
              </a:rPr>
              <a:t>(b[0][0]/\~b[0][1]/\~b[0][2]/\~b[0][3]) \/ (~b[0][0]/\b[0][1]/\~b[0][2]/\~b[0][3]) \/ (~b[0][0]/\~b[0][1]/\b[0][2]/\~b[0][3]) \/ (~b[0][0]/\~b[0][1]/\~b[0][2]/\b[0][3])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…</a:t>
            </a:r>
            <a:endParaRPr kumimoji="1" lang="en-US" altLang="zh-CN" dirty="0"/>
          </a:p>
          <a:p>
            <a:r>
              <a:rPr kumimoji="1" lang="en-US" altLang="zh-CN" dirty="0"/>
              <a:t>2. Each column has </a:t>
            </a:r>
            <a:r>
              <a:rPr kumimoji="1" lang="en-US" altLang="zh-CN" dirty="0">
                <a:solidFill>
                  <a:srgbClr val="0432FF"/>
                </a:solidFill>
              </a:rPr>
              <a:t>exactly</a:t>
            </a:r>
            <a:r>
              <a:rPr kumimoji="1" lang="en-US" altLang="zh-CN" dirty="0"/>
              <a:t> 1 queen:</a:t>
            </a:r>
            <a:endParaRPr kumimoji="1" lang="en-US" altLang="zh-CN" dirty="0"/>
          </a:p>
          <a:p>
            <a:r>
              <a:rPr kumimoji="1" lang="en-US" altLang="zh-CN" dirty="0"/>
              <a:t>// leave as exercise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 Each diagonal has </a:t>
            </a:r>
            <a:r>
              <a:rPr kumimoji="1" lang="en-US" altLang="zh-CN" dirty="0">
                <a:solidFill>
                  <a:srgbClr val="0432FF"/>
                </a:solidFill>
              </a:rPr>
              <a:t>at most </a:t>
            </a:r>
            <a:r>
              <a:rPr kumimoji="1" lang="en-US" altLang="zh-CN" dirty="0"/>
              <a:t>one queen:</a:t>
            </a:r>
            <a:endParaRPr kumimoji="1" lang="en-US" altLang="zh-CN" dirty="0"/>
          </a:p>
          <a:p>
            <a:r>
              <a:rPr kumimoji="1" lang="en-US" altLang="zh-CN" dirty="0"/>
              <a:t>// leave as exercise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05000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3: n-queens puzzle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A9FA7347-97E1-554E-A93F-B9C6F8F9F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The problem is inherently exponential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</a:p>
              <a:p>
                <a:r>
                  <a:rPr kumimoji="1" lang="en-US" altLang="zh-CN" dirty="0"/>
                  <a:t>The formulae for this is still unknown</a:t>
                </a:r>
              </a:p>
              <a:p>
                <a:pPr lvl="1"/>
                <a:r>
                  <a:rPr kumimoji="1" lang="en-US" altLang="zh-CN" dirty="0"/>
                  <a:t>But easier to solve with SAT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 rotWithShape="1">
                <a:blip r:embed="rId1"/>
                <a:stretch>
                  <a:fillRect l="-1007" t="-1846" r="-1342" b="-16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51000"/>
            <a:ext cx="4038600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SAT-based problem solving has a natural deductive flavor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Thus make the problem easier to express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You can compare with more traditional recursion-based or loop-based method</a:t>
            </a:r>
            <a:endParaRPr kumimoji="1" lang="en-US" altLang="zh-CN" dirty="0"/>
          </a:p>
          <a:p>
            <a:r>
              <a:rPr kumimoji="1" lang="en-US" altLang="zh-CN" dirty="0"/>
              <a:t>But encoding problems into SAT may be tedious and error-prone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We’ll discuss more </a:t>
            </a:r>
            <a:r>
              <a:rPr kumimoji="1" lang="en-US" altLang="zh-CN"/>
              <a:t>advanced techniques, </a:t>
            </a:r>
            <a:r>
              <a:rPr kumimoji="1" lang="en-US" altLang="zh-CN" dirty="0"/>
              <a:t>in future lectures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 table: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SAT: for a given proposition P, is there a model that makes P true?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2794000"/>
          <a:ext cx="426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01190" t="-10345" r="-102381" b="-42758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P/\~P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 vs. valid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So, sat is weaker than valid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Valid: in </a:t>
            </a:r>
            <a:r>
              <a:rPr kumimoji="1" lang="en-US" altLang="zh-CN" dirty="0">
                <a:solidFill>
                  <a:srgbClr val="0432FF"/>
                </a:solidFill>
              </a:rPr>
              <a:t>all</a:t>
            </a:r>
            <a:r>
              <a:rPr kumimoji="1" lang="en-US" altLang="zh-CN" dirty="0"/>
              <a:t> model, P is true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Sat: in </a:t>
            </a:r>
            <a:r>
              <a:rPr kumimoji="1" lang="en-US" altLang="zh-CN" dirty="0">
                <a:solidFill>
                  <a:srgbClr val="0432FF"/>
                </a:solidFill>
              </a:rPr>
              <a:t>one</a:t>
            </a:r>
            <a:r>
              <a:rPr kumimoji="1" lang="en-US" altLang="zh-CN" dirty="0"/>
              <a:t> model, P is true</a:t>
            </a:r>
            <a:endParaRPr kumimoji="1" lang="en-US" altLang="zh-CN" dirty="0"/>
          </a:p>
          <a:p>
            <a:r>
              <a:rPr kumimoji="1" lang="en-US" altLang="zh-CN" dirty="0"/>
              <a:t>But there is an important relationship: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Valid(P) &lt;==&gt; </a:t>
            </a:r>
            <a:r>
              <a:rPr kumimoji="1" lang="en-US" altLang="zh-CN" dirty="0" err="1">
                <a:solidFill>
                  <a:srgbClr val="0432FF"/>
                </a:solidFill>
              </a:rPr>
              <a:t>unsat</a:t>
            </a:r>
            <a:r>
              <a:rPr kumimoji="1" lang="en-US" altLang="zh-CN" dirty="0">
                <a:solidFill>
                  <a:srgbClr val="0432FF"/>
                </a:solidFill>
              </a:rPr>
              <a:t>(~P)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So, in order to prove </a:t>
            </a:r>
            <a:r>
              <a:rPr kumimoji="1" lang="en-US" altLang="zh-CN" dirty="0">
                <a:solidFill>
                  <a:srgbClr val="0432FF"/>
                </a:solidFill>
              </a:rPr>
              <a:t>P</a:t>
            </a:r>
            <a:r>
              <a:rPr kumimoji="1" lang="en-US" altLang="zh-CN" dirty="0"/>
              <a:t>, we can show </a:t>
            </a:r>
            <a:r>
              <a:rPr kumimoji="1" lang="en-US" altLang="zh-CN" dirty="0" err="1"/>
              <a:t>unsatisfiability</a:t>
            </a:r>
            <a:r>
              <a:rPr kumimoji="1" lang="en-US" altLang="zh-CN" dirty="0"/>
              <a:t> of </a:t>
            </a:r>
            <a:r>
              <a:rPr kumimoji="1" lang="en-US" altLang="zh-CN" dirty="0">
                <a:solidFill>
                  <a:srgbClr val="0432FF"/>
                </a:solidFill>
              </a:rPr>
              <a:t>~P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 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A8658159-D1B5-514F-A12E-27574B84B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bruteForceSat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for(each row of the truth table for P)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eval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 == T)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return true;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false;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Remarks: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1. This is a brute force algorithm!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2. SAT is decidable!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3. The complexity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 where n is 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  the number of atomic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P. Exponential.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53" t="-615" b="-9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34000" y="304800"/>
          <a:ext cx="350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1087" t="-6897" r="-2174" b="-427586"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 is NP-Complete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Can we do better than the above exponential algorithm?</a:t>
            </a:r>
            <a:endParaRPr kumimoji="1" lang="en-US" altLang="zh-CN" dirty="0"/>
          </a:p>
          <a:p>
            <a:r>
              <a:rPr kumimoji="1" lang="en-US" altLang="zh-CN" dirty="0"/>
              <a:t>Short answer: “unknown”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P=NP?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SAT is 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NPC (Cook-Levin, 1971)</a:t>
            </a:r>
            <a:endParaRPr kumimoji="1" lang="en-US" altLang="zh-CN" dirty="0"/>
          </a:p>
          <a:p>
            <a:r>
              <a:rPr kumimoji="1" lang="en-US" altLang="zh-CN" dirty="0"/>
              <a:t>But there are many algorithmic breakthroughs in recent years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Make many practical SAT 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solvable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Progress</a:t>
            </a:r>
            <a:endParaRPr kumimoji="1"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1905000"/>
          <a:ext cx="5711825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" name="תרשים" r:id="rId1" imgW="5212080" imgH="4216400" progId="Excel.Chart.8">
                  <p:embed/>
                </p:oleObj>
              </mc:Choice>
              <mc:Fallback>
                <p:oleObj name="תרשים" r:id="rId1" imgW="5212080" imgH="421640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5711825" cy="461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Practical algorithms for SAT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7130</Words>
  <Application>WPS 演示</Application>
  <PresentationFormat>全屏显示(4:3)</PresentationFormat>
  <Paragraphs>551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宋体</vt:lpstr>
      <vt:lpstr>Wingdings</vt:lpstr>
      <vt:lpstr>Tahoma</vt:lpstr>
      <vt:lpstr>微软雅黑</vt:lpstr>
      <vt:lpstr>Arial Unicode MS</vt:lpstr>
      <vt:lpstr>Calibri</vt:lpstr>
      <vt:lpstr>Courier New</vt:lpstr>
      <vt:lpstr>Blends</vt:lpstr>
      <vt:lpstr>Excel.Chart.8</vt:lpstr>
      <vt:lpstr>Satisfiability</vt:lpstr>
      <vt:lpstr>Satisfiability (SAT)</vt:lpstr>
      <vt:lpstr>Motivation</vt:lpstr>
      <vt:lpstr>Motivation</vt:lpstr>
      <vt:lpstr>SAT vs. valid</vt:lpstr>
      <vt:lpstr>SAT algorithm</vt:lpstr>
      <vt:lpstr>SAT is NP-Complete</vt:lpstr>
      <vt:lpstr>Progress</vt:lpstr>
      <vt:lpstr> </vt:lpstr>
      <vt:lpstr>Roadmap</vt:lpstr>
      <vt:lpstr>Negation normal form</vt:lpstr>
      <vt:lpstr>Implication elimination</vt:lpstr>
      <vt:lpstr>Implication elimination example</vt:lpstr>
      <vt:lpstr>Conversion into NNF</vt:lpstr>
      <vt:lpstr>NNF conversion example</vt:lpstr>
      <vt:lpstr>Conjunctive normal form(CNF)</vt:lpstr>
      <vt:lpstr>Conversion into CNF</vt:lpstr>
      <vt:lpstr>CNF example</vt:lpstr>
      <vt:lpstr>DIMACS standard</vt:lpstr>
      <vt:lpstr>DPLL algorithm</vt:lpstr>
      <vt:lpstr>DPLL motivation</vt:lpstr>
      <vt:lpstr>DPLL motivation</vt:lpstr>
      <vt:lpstr>DPLL motivation</vt:lpstr>
      <vt:lpstr>DPLL motivation</vt:lpstr>
      <vt:lpstr>DPLL motivation</vt:lpstr>
      <vt:lpstr>DPLL motivation</vt:lpstr>
      <vt:lpstr>DPLL motivation</vt:lpstr>
      <vt:lpstr>DPLL algorithm</vt:lpstr>
      <vt:lpstr>State-of-the-art</vt:lpstr>
      <vt:lpstr> </vt:lpstr>
      <vt:lpstr>The general scheme</vt:lpstr>
      <vt:lpstr>Example 1: circuit layout</vt:lpstr>
      <vt:lpstr>Example 2: seat arrangement</vt:lpstr>
      <vt:lpstr>Example 3: n-queens puzzle</vt:lpstr>
      <vt:lpstr>Example 3: n-queens puzzle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3058</cp:revision>
  <cp:lastPrinted>2113-01-01T00:00:00Z</cp:lastPrinted>
  <dcterms:created xsi:type="dcterms:W3CDTF">2113-01-01T00:00:00Z</dcterms:created>
  <dcterms:modified xsi:type="dcterms:W3CDTF">2020-11-19T11:40:33Z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2052-11.1.0.10000</vt:lpwstr>
  </property>
</Properties>
</file>