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46"/>
  </p:handoutMasterIdLst>
  <p:sldIdLst>
    <p:sldId id="256" r:id="rId3"/>
    <p:sldId id="321" r:id="rId4"/>
    <p:sldId id="363" r:id="rId5"/>
    <p:sldId id="375" r:id="rId6"/>
    <p:sldId id="428" r:id="rId7"/>
    <p:sldId id="323" r:id="rId8"/>
    <p:sldId id="401" r:id="rId9"/>
    <p:sldId id="403" r:id="rId10"/>
    <p:sldId id="408" r:id="rId11"/>
    <p:sldId id="402" r:id="rId12"/>
    <p:sldId id="364" r:id="rId13"/>
    <p:sldId id="404" r:id="rId14"/>
    <p:sldId id="405" r:id="rId15"/>
    <p:sldId id="406" r:id="rId16"/>
    <p:sldId id="409" r:id="rId17"/>
    <p:sldId id="407" r:id="rId18"/>
    <p:sldId id="411" r:id="rId19"/>
    <p:sldId id="410" r:id="rId20"/>
    <p:sldId id="412" r:id="rId21"/>
    <p:sldId id="413" r:id="rId22"/>
    <p:sldId id="378" r:id="rId23"/>
    <p:sldId id="414" r:id="rId24"/>
    <p:sldId id="379" r:id="rId25"/>
    <p:sldId id="415" r:id="rId26"/>
    <p:sldId id="416" r:id="rId27"/>
    <p:sldId id="417" r:id="rId28"/>
    <p:sldId id="429" r:id="rId29"/>
    <p:sldId id="430" r:id="rId30"/>
    <p:sldId id="431" r:id="rId31"/>
    <p:sldId id="418" r:id="rId32"/>
    <p:sldId id="419" r:id="rId33"/>
    <p:sldId id="420" r:id="rId34"/>
    <p:sldId id="421" r:id="rId35"/>
    <p:sldId id="422" r:id="rId36"/>
    <p:sldId id="380" r:id="rId37"/>
    <p:sldId id="398" r:id="rId38"/>
    <p:sldId id="367" r:id="rId39"/>
    <p:sldId id="388" r:id="rId40"/>
    <p:sldId id="423" r:id="rId41"/>
    <p:sldId id="425" r:id="rId42"/>
    <p:sldId id="426" r:id="rId43"/>
    <p:sldId id="427" r:id="rId44"/>
    <p:sldId id="424" r:id="rId45"/>
  </p:sldIdLst>
  <p:sldSz cx="9144000" cy="6858000" type="screen4x3"/>
  <p:notesSz cx="7099300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833"/>
    <p:restoredTop sz="94676"/>
  </p:normalViewPr>
  <p:slideViewPr>
    <p:cSldViewPr>
      <p:cViewPr varScale="1">
        <p:scale>
          <a:sx n="106" d="100"/>
          <a:sy n="106" d="100"/>
        </p:scale>
        <p:origin x="752" y="168"/>
      </p:cViewPr>
      <p:guideLst>
        <p:guide orient="horz" pos="215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12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tags" Target="../tags/tag2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image" Target="../media/image26.png"/><Relationship Id="rId1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2" Type="http://schemas.openxmlformats.org/officeDocument/2006/relationships/image" Target="../media/image26.png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/>
              <a:t>Arithmetics</a:t>
            </a:r>
            <a:endParaRPr lang="en-US" altLang="zh-CN" dirty="0"/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  <a:endParaRPr lang="en-US" altLang="zh-CN" sz="3600" dirty="0"/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  <a:endParaRPr lang="en-US" altLang="zh-CN" sz="2800" dirty="0"/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Fourier-</a:t>
            </a:r>
            <a:r>
              <a:rPr lang="en-US" altLang="zh-CN" dirty="0" err="1"/>
              <a:t>Motzkin</a:t>
            </a:r>
            <a:r>
              <a:rPr lang="en-US" altLang="zh-CN" dirty="0"/>
              <a:t> variable elimination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Key idea: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Repeatedly eliminate variables, until obtain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SAT or UNSAT</a:t>
                </a:r>
                <a:endParaRPr kumimoji="1" lang="en-US" altLang="zh-CN" dirty="0"/>
              </a:p>
              <a:p>
                <a:r>
                  <a:rPr kumimoji="1" lang="en-US" altLang="zh-CN" dirty="0"/>
                  <a:t>On domain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Not as efficient as other algorithms</a:t>
                </a:r>
                <a:endParaRPr kumimoji="1" lang="en-US" altLang="zh-CN" dirty="0"/>
              </a:p>
              <a:p>
                <a:pPr lvl="2"/>
                <a:r>
                  <a:rPr kumimoji="1" lang="en-US" altLang="zh-CN" dirty="0"/>
                  <a:t>Expression explosion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But still practical for small number of variables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内容占位符 1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228600" y="2017713"/>
                <a:ext cx="8726488" cy="3501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4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40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By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adding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the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two equalities, we have </a:t>
                </a:r>
                <a:endParaRPr kumimoji="1" lang="en-US" altLang="zh-CN" sz="2000" dirty="0"/>
              </a:p>
              <a:p>
                <a:pPr marL="0" indent="0" algn="ctr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2x = 1.0</a:t>
                </a:r>
                <a:r>
                  <a:rPr kumimoji="1" lang="en-US" altLang="zh-CN" sz="2000" dirty="0"/>
                  <a:t>, </a:t>
                </a:r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That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is</a:t>
                </a:r>
                <a:endParaRPr kumimoji="1" lang="en-US" altLang="zh-CN" sz="2000" dirty="0"/>
              </a:p>
              <a:p>
                <a:pPr marL="0" indent="0" algn="ctr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x</a:t>
                </a:r>
                <a:r>
                  <a:rPr kumimoji="1" lang="zh-CN" altLang="en-US" sz="20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=</a:t>
                </a:r>
                <a:r>
                  <a:rPr kumimoji="1" lang="zh-CN" altLang="en-US" sz="20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0.5</a:t>
                </a:r>
                <a:r>
                  <a:rPr kumimoji="1" lang="en-US" altLang="zh-CN" sz="2000" dirty="0"/>
                  <a:t>,</a:t>
                </a:r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Hence,</a:t>
                </a:r>
                <a:endParaRPr kumimoji="1" lang="en-US" altLang="zh-CN" sz="2000" dirty="0"/>
              </a:p>
              <a:p>
                <a:pPr marL="0" indent="0" algn="ctr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x = 0.5, y=0.3</a:t>
                </a:r>
                <a:r>
                  <a:rPr kumimoji="1" lang="en-US" altLang="zh-CN" sz="2000" dirty="0"/>
                  <a:t>.</a:t>
                </a:r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This is often called a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Gaussian elimination</a:t>
                </a:r>
                <a:r>
                  <a:rPr kumimoji="1" lang="en-US" altLang="zh-CN" sz="2000" dirty="0"/>
                  <a:t>.</a:t>
                </a:r>
                <a:endParaRPr kumimoji="1" lang="en-US" altLang="zh-CN" sz="2000" dirty="0"/>
              </a:p>
            </p:txBody>
          </p:sp>
        </mc:Choice>
        <mc:Fallback>
          <p:sp>
            <p:nvSpPr>
              <p:cNvPr id="14" name="内容占位符 1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2017713"/>
                <a:ext cx="8726488" cy="3501471"/>
              </a:xfrm>
              <a:prstGeom prst="rect">
                <a:avLst/>
              </a:prstGeom>
              <a:blipFill rotWithShape="1">
                <a:blip r:embed="rId1"/>
                <a:stretch>
                  <a:fillRect t="-9" r="4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inequality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内容占位符 1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228600" y="2017713"/>
                <a:ext cx="8726488" cy="3565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4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40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Key observation: by adding the two inequalities, we can eliminate y:</a:t>
                </a:r>
                <a:endParaRPr kumimoji="1" lang="en-US" altLang="zh-CN" sz="2000" dirty="0"/>
              </a:p>
              <a:p>
                <a:pPr marL="0" indent="0" algn="ctr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2x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1.0</a:t>
                </a:r>
                <a:r>
                  <a:rPr kumimoji="1" lang="en-US" altLang="zh-CN" sz="2000" dirty="0"/>
                  <a:t>, </a:t>
                </a:r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Then, we have:</a:t>
                </a:r>
                <a:endParaRPr kumimoji="1" lang="en-US" altLang="zh-CN" sz="2000" dirty="0"/>
              </a:p>
              <a:p>
                <a:pPr marL="0" indent="0" algn="ctr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0.5</a:t>
                </a:r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Hence, this is SAT!</a:t>
                </a:r>
                <a:endParaRPr kumimoji="1" lang="en-US" altLang="zh-CN" sz="2000" dirty="0"/>
              </a:p>
              <a:p>
                <a:pPr marL="0" indent="0" algn="ctr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x = 0.5, y=0.3</a:t>
                </a:r>
                <a:r>
                  <a:rPr kumimoji="1" lang="en-US" altLang="zh-CN" sz="2000" dirty="0"/>
                  <a:t>.</a:t>
                </a:r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Displayed as the right figure.</a:t>
                </a:r>
                <a:endParaRPr kumimoji="1" lang="en-US" altLang="zh-CN" sz="2000" dirty="0"/>
              </a:p>
            </p:txBody>
          </p:sp>
        </mc:Choice>
        <mc:Fallback>
          <p:sp>
            <p:nvSpPr>
              <p:cNvPr id="14" name="内容占位符 1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2017713"/>
                <a:ext cx="8726488" cy="3565079"/>
              </a:xfrm>
              <a:prstGeom prst="rect">
                <a:avLst/>
              </a:prstGeom>
              <a:blipFill rotWithShape="1">
                <a:blip r:embed="rId1"/>
                <a:stretch>
                  <a:fillRect t="-9" r="4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/>
          <p:cNvCxnSpPr/>
          <p:nvPr/>
        </p:nvCxnSpPr>
        <p:spPr>
          <a:xfrm>
            <a:off x="5562600" y="5715000"/>
            <a:ext cx="3276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 flipV="1">
            <a:off x="6172200" y="3810000"/>
            <a:ext cx="0" cy="2514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5867400" y="4648200"/>
            <a:ext cx="17526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 flipH="1">
            <a:off x="5867400" y="4800600"/>
            <a:ext cx="17526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515100" y="5117847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/>
              <a:t>(0.5, 0.3)</a:t>
            </a:r>
            <a:endParaRPr kumimoji="1" lang="zh-CN" altLang="en-US" sz="1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inequality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内容占位符 1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228600" y="2017713"/>
                <a:ext cx="8726488" cy="3555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0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kumimoji="1" lang="en-US" altLang="zh-CN" sz="2000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−−&gt;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kumimoji="1"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−−&gt;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CN" sz="20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</a:t>
                </a:r>
                <a:endParaRPr kumimoji="1" lang="en-US" altLang="zh-CN" sz="2000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:endParaRPr kumimoji="1" lang="en-US" altLang="zh-CN" sz="20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Simplifying to:</a:t>
                </a:r>
                <a:endParaRPr kumimoji="1" lang="en-US" altLang="zh-CN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≤−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>
                    <a:solidFill>
                      <a:srgbClr val="FF0000"/>
                    </a:solidFill>
                  </a:rPr>
                  <a:t>UNSAT!</a:t>
                </a:r>
                <a:endParaRPr kumimoji="1" lang="en-US" altLang="zh-CN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内容占位符 1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2017713"/>
                <a:ext cx="8726488" cy="3555973"/>
              </a:xfrm>
              <a:prstGeom prst="rect">
                <a:avLst/>
              </a:prstGeom>
              <a:blipFill rotWithShape="1">
                <a:blip r:embed="rId1"/>
                <a:stretch>
                  <a:fillRect t="-9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Algorithm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dirty="0"/>
                  <a:t>1. Normalize to (only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000" dirty="0"/>
                  <a:t>), look for some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000" dirty="0"/>
                  <a:t>, which is of positive and negative occurrences :</a:t>
                </a:r>
                <a:endParaRPr kumimoji="1" lang="en-US" altLang="zh-C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zh-CN" sz="200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)≥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)≥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)≥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)≥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dirty="0"/>
                  <a:t> and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dirty="0"/>
                  <a:t> don’t contain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000" dirty="0"/>
                  <a:t>. Eliminating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000" dirty="0"/>
                  <a:t>, and thus simplifying to:</a:t>
                </a:r>
                <a:endParaRPr kumimoji="1" lang="en-US" altLang="zh-CN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Algorithm, </a:t>
            </a:r>
            <a:r>
              <a:rPr kumimoji="1" lang="en-US" altLang="zh-CN" dirty="0" err="1"/>
              <a:t>cont</a:t>
            </a:r>
            <a:r>
              <a:rPr kumimoji="1" lang="en-US" altLang="zh-CN" dirty="0"/>
              <a:t>’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904683" y="1980883"/>
                <a:ext cx="7772400" cy="4114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0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)+</m:t>
                            </m:r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)≥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)+</m:t>
                            </m:r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)≥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)+</m:t>
                            </m:r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)≥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)+</m:t>
                            </m:r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)≥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)+</m:t>
                            </m:r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)≥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)≥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)≥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>
                  <a:buNone/>
                </a:pPr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Step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2: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 err="1"/>
                  <a:t>goto</a:t>
                </a:r>
                <a:r>
                  <a:rPr kumimoji="1" lang="en-US" altLang="zh-CN" sz="2000" dirty="0"/>
                  <a:t> step 1, and continue to eliminate other variables.</a:t>
                </a:r>
                <a:endParaRPr kumimoji="1" lang="en-US" altLang="zh-CN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4683" y="1980883"/>
                <a:ext cx="7772400" cy="4114800"/>
              </a:xfrm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0" y="2209537"/>
                <a:ext cx="2081467" cy="20910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09537"/>
                <a:ext cx="2081467" cy="2091022"/>
              </a:xfrm>
              <a:prstGeom prst="rect">
                <a:avLst/>
              </a:prstGeom>
              <a:blipFill rotWithShape="1">
                <a:blip r:embed="rId2"/>
                <a:stretch>
                  <a:fillRect t="-18" r="27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箭头 5"/>
          <p:cNvSpPr/>
          <p:nvPr/>
        </p:nvSpPr>
        <p:spPr>
          <a:xfrm>
            <a:off x="381000" y="44958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内容占位符 1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228600" y="2017713"/>
                <a:ext cx="8726488" cy="2218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0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≤−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kumimoji="1" lang="en-US" altLang="zh-CN" sz="2000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−−&gt;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−−&gt;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CN" sz="20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kumimoji="1"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</a:t>
                </a:r>
                <a:endParaRPr kumimoji="1" lang="en-US" altLang="zh-CN" sz="2000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:endParaRPr kumimoji="1" lang="en-US" altLang="zh-CN" sz="20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dirty="0"/>
                  <a:t>UNSAT</a:t>
                </a:r>
                <a:endParaRPr kumimoji="1" lang="en-US" altLang="zh-CN" sz="2000" dirty="0"/>
              </a:p>
            </p:txBody>
          </p:sp>
        </mc:Choice>
        <mc:Fallback>
          <p:sp>
            <p:nvSpPr>
              <p:cNvPr id="14" name="内容占位符 1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2017713"/>
                <a:ext cx="8726488" cy="2218428"/>
              </a:xfrm>
              <a:prstGeom prst="rect">
                <a:avLst/>
              </a:prstGeom>
              <a:blipFill rotWithShape="1">
                <a:blip r:embed="rId1"/>
                <a:stretch>
                  <a:fillRect t="-14" r="4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Complexity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For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CN" dirty="0"/>
                  <a:t> variables and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zh-CN" dirty="0"/>
                  <a:t> constraints: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Each step may introduce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/4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/>
                  <a:t>inequalities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And total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sSup>
                          <m:sSupPr>
                            <m:ctrlPr>
                              <a:rPr kumimoji="1" lang="en-US" altLang="zh-CN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r>
                  <a:rPr kumimoji="1" lang="en-US" altLang="zh-CN" dirty="0"/>
                  <a:t>For large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CN" dirty="0"/>
                  <a:t> or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zh-CN" dirty="0"/>
                  <a:t>, this is inefficient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But still good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small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number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inequalities</a:t>
                </a:r>
                <a:endParaRPr kumimoji="1" lang="en-US" altLang="zh-CN" dirty="0"/>
              </a:p>
              <a:p>
                <a:r>
                  <a:rPr kumimoji="1" lang="en-US" altLang="zh-CN" dirty="0"/>
                  <a:t>We continue to talk about other algorithms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-3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Simplex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Simplex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Simplex is originally developed to solve the linear programming (LP) problems</a:t>
                </a:r>
                <a:endParaRPr kumimoji="1" lang="en-US" altLang="zh-CN" dirty="0"/>
              </a:p>
              <a:p>
                <a:pPr lvl="1"/>
                <a:r>
                  <a:rPr lang="en-US" altLang="zh-CN" dirty="0"/>
                  <a:t>Dantzig, 1947</a:t>
                </a:r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𝐺𝑖𝑣𝑒𝑛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kumimoji="1" lang="en-US" altLang="zh-CN" dirty="0"/>
                  <a:t>, the goal: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max(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)</a:t>
                </a:r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lvl="1"/>
                <a:r>
                  <a:rPr kumimoji="1" lang="en-US" altLang="zh-CN" dirty="0"/>
                  <a:t>When the domain is integer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kumimoji="1" lang="en-US" altLang="zh-CN" dirty="0"/>
                  <a:t>, this is called integer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linear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programming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(ILP)</a:t>
                </a:r>
                <a:endParaRPr kumimoji="1" lang="en-US" altLang="zh-CN" dirty="0"/>
              </a:p>
              <a:p>
                <a:r>
                  <a:rPr kumimoji="1" lang="en-US" altLang="zh-CN" dirty="0"/>
                  <a:t>SMT for LA is a sub-problem of LP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But many solvers, say Z3, supports LP</a:t>
                </a:r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SAT: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P,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satisfiable?</a:t>
            </a:r>
            <a:endParaRPr kumimoji="1" lang="en-US" altLang="zh-CN" dirty="0"/>
          </a:p>
          <a:p>
            <a:r>
              <a:rPr kumimoji="1" lang="en-US" altLang="zh-CN" dirty="0"/>
              <a:t>SAT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propositional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NPC,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practically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efficient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We’ve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DPLL</a:t>
            </a:r>
            <a:endParaRPr kumimoji="1" lang="en-US" altLang="zh-CN" dirty="0"/>
          </a:p>
          <a:p>
            <a:r>
              <a:rPr kumimoji="1" lang="en-US" altLang="zh-CN" dirty="0"/>
              <a:t>SAT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Undecidable!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restrict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subset: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theory</a:t>
            </a:r>
            <a:endParaRPr kumimoji="1" lang="en-US" altLang="zh-CN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Normal forms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We normalize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inequalities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into the following normal form:</a:t>
                </a:r>
                <a:endParaRPr kumimoji="1"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sz="200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1" lang="en-US" altLang="zh-CN" sz="20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sz="20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sz="200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1" lang="en-US" altLang="zh-CN" sz="20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sz="20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kumimoji="1" lang="en-US" altLang="zh-CN" sz="200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kumimoji="1" lang="en-US" altLang="zh-CN" sz="200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are called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basic variables</a:t>
                </a:r>
                <a:r>
                  <a:rPr kumimoji="1" lang="en-US" altLang="zh-CN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 are called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additional variables</a:t>
                </a:r>
                <a:r>
                  <a:rPr kumimoji="1" lang="en-US" altLang="zh-CN" dirty="0"/>
                  <a:t>.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-3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2017713"/>
                <a:ext cx="8726488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The constraints:</a:t>
                </a:r>
                <a:endParaRPr kumimoji="1" lang="en-US" altLang="zh-CN" sz="24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4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400" b="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dirty="0"/>
                  <a:t>are normalized to:</a:t>
                </a:r>
                <a:endParaRPr kumimoji="1" lang="en-US" altLang="zh-CN" sz="24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2017713"/>
                <a:ext cx="8726488" cy="4114800"/>
              </a:xfrm>
              <a:blipFill rotWithShape="1">
                <a:blip r:embed="rId1"/>
                <a:stretch>
                  <a:fillRect t="-8" r="4" b="-14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Tableau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2017713"/>
                <a:ext cx="8726488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The constraints:</a:t>
                </a:r>
                <a:endParaRPr kumimoji="1" lang="en-US" altLang="zh-CN" sz="24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4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400" b="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dirty="0"/>
                  <a:t>are normalized to:</a:t>
                </a:r>
                <a:endParaRPr kumimoji="1" lang="en-US" altLang="zh-CN" sz="24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4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dirty="0"/>
                  <a:t>   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2017713"/>
                <a:ext cx="8726488" cy="4114800"/>
              </a:xfrm>
              <a:blipFill rotWithShape="1">
                <a:blip r:embed="rId1"/>
                <a:stretch>
                  <a:fillRect t="-8" r="4" b="-14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343400" y="4876800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/>
                <a:gridCol w="939800"/>
                <a:gridCol w="939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Trial and fix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3581399"/>
                <a:ext cx="8726488" cy="25511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dirty="0"/>
                  <a:t>We do the 1</a:t>
                </a:r>
                <a:r>
                  <a:rPr lang="en-US" altLang="zh-CN" sz="2000" baseline="30000" dirty="0"/>
                  <a:t>st</a:t>
                </a:r>
                <a:r>
                  <a:rPr lang="en-US" altLang="zh-CN" sz="2000" dirty="0"/>
                  <a:t> trial by setting initially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x=y=0</a:t>
                </a:r>
                <a:r>
                  <a:rPr lang="en-US" altLang="zh-CN" sz="2000" dirty="0"/>
                  <a:t>, and get: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−−&gt;</m:t>
                    </m:r>
                    <m:r>
                      <a:rPr kumimoji="1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kumimoji="1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And have two violations. We first fix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s1</a:t>
                </a:r>
                <a:r>
                  <a:rPr lang="en-US" altLang="zh-CN" sz="2000" dirty="0"/>
                  <a:t>. Perform the pivoting operation: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0432FF"/>
                    </a:solidFill>
                  </a:rPr>
                  <a:t>s1 = </a:t>
                </a:r>
                <a:r>
                  <a:rPr lang="en-US" altLang="zh-CN" sz="2000" dirty="0" err="1">
                    <a:solidFill>
                      <a:srgbClr val="0432FF"/>
                    </a:solidFill>
                  </a:rPr>
                  <a:t>x+y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;  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--&gt; </a:t>
                </a:r>
                <a:r>
                  <a:rPr lang="en-US" altLang="zh-CN" sz="2000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x = s1-y;</a:t>
                </a:r>
                <a:endParaRPr lang="en-US" altLang="zh-CN" sz="2000" dirty="0">
                  <a:solidFill>
                    <a:srgbClr val="0432FF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ym typeface="Wingdings" panose="05000000000000000000" pitchFamily="2" charset="2"/>
                  </a:rPr>
                  <a:t>And substitute </a:t>
                </a:r>
                <a:r>
                  <a:rPr lang="en-US" altLang="zh-CN" sz="2000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x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 into </a:t>
                </a:r>
                <a:r>
                  <a:rPr lang="en-US" altLang="zh-CN" sz="2000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s2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 and </a:t>
                </a:r>
                <a:r>
                  <a:rPr lang="en-US" altLang="zh-CN" sz="2000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s3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, we get:</a:t>
                </a:r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s2 = 2x-y = 2(s1-y)-y = 2s1 – 3y</a:t>
                </a:r>
                <a:endParaRPr lang="en-US" altLang="zh-CN" sz="2000" dirty="0">
                  <a:solidFill>
                    <a:srgbClr val="0432FF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s3 = -x+2y = -(s1-y)+2y = -s1+3y</a:t>
                </a:r>
                <a:endParaRPr lang="zh-CN" altLang="en-US" sz="2000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3581399"/>
                <a:ext cx="8726488" cy="2551113"/>
              </a:xfrm>
              <a:blipFill rotWithShape="1">
                <a:blip r:embed="rId1"/>
                <a:stretch>
                  <a:fillRect t="-772" r="4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28600" y="2017713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/>
                <a:gridCol w="939800"/>
                <a:gridCol w="939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3200400" y="2271086"/>
                <a:ext cx="1057725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271086"/>
                <a:ext cx="1057725" cy="976614"/>
              </a:xfrm>
              <a:prstGeom prst="rect">
                <a:avLst/>
              </a:prstGeom>
              <a:blipFill rotWithShape="1">
                <a:blip r:embed="rId2"/>
                <a:stretch>
                  <a:fillRect t="-33" r="43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/>
          <p:cNvCxnSpPr/>
          <p:nvPr/>
        </p:nvCxnSpPr>
        <p:spPr>
          <a:xfrm flipV="1">
            <a:off x="609600" y="2271086"/>
            <a:ext cx="541338" cy="243514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867400" y="4982851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/>
                <a:gridCol w="939800"/>
                <a:gridCol w="939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Trial and fix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3581399"/>
                <a:ext cx="8726488" cy="25511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dirty="0"/>
                  <a:t>By setting up explicitly the value of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s1</a:t>
                </a:r>
                <a:r>
                  <a:rPr lang="en-US" altLang="zh-CN" sz="2000" dirty="0"/>
                  <a:t>, and get: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−−&gt;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kumimoji="1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And still one violation left. We want to fix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s3</a:t>
                </a:r>
                <a:r>
                  <a:rPr lang="en-US" altLang="zh-CN" sz="2000" dirty="0"/>
                  <a:t>. Perform the pivoting operation: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0432FF"/>
                    </a:solidFill>
                  </a:rPr>
                  <a:t>s3 = -s1+3y;  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--&gt; </a:t>
                </a:r>
                <a:r>
                  <a:rPr lang="en-US" altLang="zh-CN" sz="2000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y = s1/3+s3/3;</a:t>
                </a:r>
                <a:endParaRPr lang="en-US" altLang="zh-CN" sz="2000" dirty="0">
                  <a:solidFill>
                    <a:srgbClr val="0432FF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ym typeface="Wingdings" panose="05000000000000000000" pitchFamily="2" charset="2"/>
                  </a:rPr>
                  <a:t>And substitute </a:t>
                </a:r>
                <a:r>
                  <a:rPr lang="en-US" altLang="zh-CN" sz="2000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y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 into </a:t>
                </a:r>
                <a:r>
                  <a:rPr lang="en-US" altLang="zh-CN" sz="2000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x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 and </a:t>
                </a:r>
                <a:r>
                  <a:rPr lang="en-US" altLang="zh-CN" sz="2000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s2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, we get:</a:t>
                </a:r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x = s1-y = s1-(s1/3+s3/3) = 2/3*s1 -1/3*s3</a:t>
                </a:r>
                <a:endParaRPr lang="en-US" altLang="zh-CN" sz="2000" dirty="0">
                  <a:solidFill>
                    <a:srgbClr val="0432FF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s2 = 2s1-3y = 2s1-3(s1/3+s3/3) = s1-s3</a:t>
                </a:r>
                <a:endParaRPr lang="zh-CN" altLang="en-US" sz="2000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3581399"/>
                <a:ext cx="8726488" cy="2551113"/>
              </a:xfrm>
              <a:blipFill rotWithShape="1">
                <a:blip r:embed="rId1"/>
                <a:stretch>
                  <a:fillRect t="-25" r="4" b="-11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28600" y="2017713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/>
                <a:gridCol w="939800"/>
                <a:gridCol w="939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3200400" y="2271086"/>
                <a:ext cx="1057725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b="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271086"/>
                <a:ext cx="1057725" cy="976614"/>
              </a:xfrm>
              <a:prstGeom prst="rect">
                <a:avLst/>
              </a:prstGeom>
              <a:blipFill rotWithShape="1">
                <a:blip r:embed="rId2"/>
                <a:stretch>
                  <a:fillRect t="-33" r="43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/>
          <p:cNvCxnSpPr/>
          <p:nvPr/>
        </p:nvCxnSpPr>
        <p:spPr>
          <a:xfrm flipV="1">
            <a:off x="609600" y="2271086"/>
            <a:ext cx="1524000" cy="976614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867400" y="4982851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/>
                <a:gridCol w="939800"/>
                <a:gridCol w="939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-1/3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Trial and fix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3697287"/>
                <a:ext cx="8726488" cy="25511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dirty="0"/>
                  <a:t>We have fixed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s3</a:t>
                </a:r>
                <a:r>
                  <a:rPr lang="en-US" altLang="zh-CN" sz="2000" dirty="0"/>
                  <a:t>, and get: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−−&gt;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All constraints are satisfied, hence, we have this model: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0432FF"/>
                    </a:solidFill>
                  </a:rPr>
                  <a:t>[x=1, y=1]</a:t>
                </a:r>
                <a:endParaRPr lang="zh-CN" altLang="en-US" sz="2000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3697287"/>
                <a:ext cx="8726488" cy="2551113"/>
              </a:xfrm>
              <a:blipFill rotWithShape="1">
                <a:blip r:embed="rId1"/>
                <a:stretch>
                  <a:fillRect t="-12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28600" y="2017713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/>
                <a:gridCol w="939800"/>
                <a:gridCol w="939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-1/3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3200400" y="2271086"/>
                <a:ext cx="1057725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b="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271086"/>
                <a:ext cx="1057725" cy="976614"/>
              </a:xfrm>
              <a:prstGeom prst="rect">
                <a:avLst/>
              </a:prstGeom>
              <a:blipFill rotWithShape="1">
                <a:blip r:embed="rId2"/>
                <a:stretch>
                  <a:fillRect t="-33" r="43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Simplex algorithm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simplex(){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tab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constructTableau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for(each additional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violates its constraint){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if(there is a suitable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xj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pivot(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xj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 return UNSAT;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SAT;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zh-CN" altLang="en-US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Another 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904683"/>
                <a:ext cx="8726488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The constraints:</a:t>
                </a:r>
                <a:endParaRPr kumimoji="1" lang="en-US" altLang="zh-CN" sz="24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−→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400" b="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40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904683"/>
                <a:ext cx="8726488" cy="4114800"/>
              </a:xfrm>
              <a:blipFill rotWithShape="1">
                <a:blip r:embed="rId1"/>
                <a:stretch>
                  <a:fillRect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867400" y="4648200"/>
          <a:ext cx="2819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/>
                <a:gridCol w="704850"/>
                <a:gridCol w="704850"/>
                <a:gridCol w="70485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533109" y="5333848"/>
                <a:ext cx="1078437" cy="1340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b="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09" y="5333848"/>
                <a:ext cx="1078437" cy="1340880"/>
              </a:xfrm>
              <a:prstGeom prst="rect">
                <a:avLst/>
              </a:prstGeom>
              <a:blipFill rotWithShape="1">
                <a:blip r:embed="rId3"/>
                <a:stretch>
                  <a:fillRect l="-32" t="-36" r="51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Tableau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4002087"/>
                <a:ext cx="8726488" cy="25511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dirty="0"/>
                  <a:t>Setting up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x=y=z=0</a:t>
                </a:r>
                <a:r>
                  <a:rPr lang="en-US" altLang="zh-CN" sz="2000" dirty="0"/>
                  <a:t>, and get: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zh-CN" sz="2000" b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000" dirty="0"/>
                  <a:t>Perform pivoting operation on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s4</a:t>
                </a:r>
                <a:r>
                  <a:rPr lang="en-US" altLang="zh-CN" sz="2000" dirty="0"/>
                  <a:t> and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z</a:t>
                </a:r>
                <a:r>
                  <a:rPr lang="en-US" altLang="zh-CN" sz="2000" dirty="0"/>
                  <a:t>: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s1=0,s2=1,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s3=-2</a:t>
                </a:r>
                <a:r>
                  <a:rPr lang="en-US" altLang="zh-CN" sz="2000" dirty="0"/>
                  <a:t>,s4=1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Pivoting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s3</a:t>
                </a:r>
                <a:r>
                  <a:rPr lang="en-US" altLang="zh-CN" sz="2000" dirty="0"/>
                  <a:t> and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x</a:t>
                </a:r>
                <a:r>
                  <a:rPr lang="en-US" altLang="zh-CN" sz="2000" dirty="0"/>
                  <a:t>.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4002087"/>
                <a:ext cx="8726488" cy="2551113"/>
              </a:xfrm>
              <a:blipFill rotWithShape="1">
                <a:blip r:embed="rId1"/>
                <a:stretch>
                  <a:fillRect t="-12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28600" y="2017713"/>
          <a:ext cx="2819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/>
                <a:gridCol w="704850"/>
                <a:gridCol w="704850"/>
                <a:gridCol w="70485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3549359" y="2350936"/>
                <a:ext cx="1078437" cy="1340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b="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359" y="2350936"/>
                <a:ext cx="1078437" cy="1340880"/>
              </a:xfrm>
              <a:prstGeom prst="rect">
                <a:avLst/>
              </a:prstGeom>
              <a:blipFill rotWithShape="1">
                <a:blip r:embed="rId2"/>
                <a:stretch>
                  <a:fillRect l="-32" t="-12" r="51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/>
          <p:cNvCxnSpPr/>
          <p:nvPr/>
        </p:nvCxnSpPr>
        <p:spPr>
          <a:xfrm flipV="1">
            <a:off x="533400" y="2350936"/>
            <a:ext cx="1905000" cy="134088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5257800" y="4350543"/>
          <a:ext cx="2819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/>
                <a:gridCol w="704850"/>
                <a:gridCol w="704850"/>
                <a:gridCol w="70485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直线箭头连接符 11"/>
          <p:cNvCxnSpPr/>
          <p:nvPr/>
        </p:nvCxnSpPr>
        <p:spPr>
          <a:xfrm flipV="1">
            <a:off x="5562600" y="4724400"/>
            <a:ext cx="533400" cy="8382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Tableau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4002087"/>
                <a:ext cx="8726488" cy="25511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dirty="0"/>
                  <a:t>Setting up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s3=0,y=0,s4=1</a:t>
                </a:r>
                <a:r>
                  <a:rPr lang="en-US" altLang="zh-CN" sz="2000" dirty="0"/>
                  <a:t>, and get: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en-US" altLang="zh-CN" sz="2000" b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000" dirty="0"/>
                  <a:t>Perform pivoting operation on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s1</a:t>
                </a:r>
                <a:r>
                  <a:rPr lang="en-US" altLang="zh-CN" sz="2000" dirty="0"/>
                  <a:t> and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y</a:t>
                </a:r>
                <a:r>
                  <a:rPr lang="en-US" altLang="zh-CN" sz="2000" dirty="0"/>
                  <a:t>: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But s1 and y are irrelevant. UNSAT!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4002087"/>
                <a:ext cx="8726488" cy="2551113"/>
              </a:xfrm>
              <a:blipFill rotWithShape="1">
                <a:blip r:embed="rId1"/>
                <a:stretch>
                  <a:fillRect t="-12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28600" y="2017713"/>
          <a:ext cx="2819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/>
                <a:gridCol w="704850"/>
                <a:gridCol w="704850"/>
                <a:gridCol w="70485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3549359" y="2350936"/>
                <a:ext cx="1078437" cy="1340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b="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359" y="2350936"/>
                <a:ext cx="1078437" cy="1340880"/>
              </a:xfrm>
              <a:prstGeom prst="rect">
                <a:avLst/>
              </a:prstGeom>
              <a:blipFill rotWithShape="1">
                <a:blip r:embed="rId2"/>
                <a:stretch>
                  <a:fillRect l="-32" t="-12" r="51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/>
          <p:cNvCxnSpPr/>
          <p:nvPr/>
        </p:nvCxnSpPr>
        <p:spPr>
          <a:xfrm flipV="1">
            <a:off x="533400" y="2350936"/>
            <a:ext cx="1104900" cy="21231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5257800" y="4350543"/>
          <a:ext cx="2819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/>
                <a:gridCol w="704850"/>
                <a:gridCol w="704850"/>
                <a:gridCol w="70485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satisfiable?</a:t>
            </a:r>
            <a:endParaRPr kumimoji="1"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7200" y="2743200"/>
          <a:ext cx="8229600" cy="329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19050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Proposition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SAT/UNSAT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theory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355" t="-175862" r="-130496" b="-77931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UNSAT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Equality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355" t="-266667" r="-130496" b="-653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Uninterpreted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functions</a:t>
                      </a:r>
                      <a:endParaRPr lang="en-US" altLang="zh-CN" dirty="0"/>
                    </a:p>
                  </a:txBody>
                  <a:tcPr/>
                </a:tc>
              </a:tr>
              <a:tr h="703326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355" t="-200000" r="-130496" b="-25636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188667" t="-200000" r="-145333" b="-25636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Linear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arithmetic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355" t="-568966" r="-130496" b="-38620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Bit vectors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355" t="-646667" r="-130496" b="-273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UNSAT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Array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355" t="-772414" r="-130496" b="-18275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List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Branch &amp; Bound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ILP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Similar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LP,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restrict domain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E.g.,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zh-CN" altLang="en-US" dirty="0"/>
                  <a:t>    </a:t>
                </a:r>
                <a:r>
                  <a:rPr kumimoji="1" lang="en-US" altLang="zh-CN" dirty="0"/>
                  <a:t>where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x,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y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problem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NPC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But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solved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divide-conquer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manner</a:t>
                </a:r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ILP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sz="2000" dirty="0"/>
                  <a:t>Similar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to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LP,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but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restrict domain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to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kumimoji="1" lang="en-US" altLang="zh-CN" sz="2000" dirty="0"/>
              </a:p>
              <a:p>
                <a:pPr lvl="1"/>
                <a:r>
                  <a:rPr kumimoji="1" lang="en-US" altLang="zh-CN" sz="2000" dirty="0"/>
                  <a:t>E.g.,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zh-CN" altLang="en-US" sz="2000" dirty="0"/>
                  <a:t>    </a:t>
                </a:r>
                <a:r>
                  <a:rPr kumimoji="1" lang="en-US" altLang="zh-CN" sz="2000" dirty="0"/>
                  <a:t>where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x,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y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kumimoji="1" lang="en-US" altLang="zh-CN" sz="2000" dirty="0"/>
              </a:p>
              <a:p>
                <a:r>
                  <a:rPr kumimoji="1" lang="en-US" altLang="zh-CN" sz="2000" dirty="0"/>
                  <a:t>Key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idea:</a:t>
                </a:r>
                <a:endParaRPr kumimoji="1" lang="en-US" altLang="zh-CN" sz="2000" dirty="0"/>
              </a:p>
              <a:p>
                <a:pPr lvl="1"/>
                <a:r>
                  <a:rPr kumimoji="1" lang="en-US" altLang="zh-CN" sz="2000" dirty="0"/>
                  <a:t>Solve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the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problem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for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x,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y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kumimoji="1" lang="en-US" altLang="zh-CN" sz="2000" dirty="0"/>
              </a:p>
              <a:p>
                <a:pPr lvl="2"/>
                <a:r>
                  <a:rPr kumimoji="1" lang="en-US" altLang="zh-CN" sz="1600" dirty="0"/>
                  <a:t>No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solution,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then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UNSAT</a:t>
                </a:r>
                <a:endParaRPr kumimoji="1" lang="en-US" altLang="zh-CN" sz="1600" dirty="0"/>
              </a:p>
              <a:p>
                <a:pPr lvl="2"/>
                <a:r>
                  <a:rPr kumimoji="1" lang="en-US" altLang="zh-CN" sz="1600" dirty="0"/>
                  <a:t>Find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a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solution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[x=r0,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y=r1]</a:t>
                </a:r>
                <a:endParaRPr kumimoji="1" lang="en-US" altLang="zh-CN" sz="1600" dirty="0"/>
              </a:p>
              <a:p>
                <a:pPr lvl="3"/>
                <a:r>
                  <a:rPr kumimoji="1" lang="en-US" altLang="zh-CN" sz="1600" dirty="0"/>
                  <a:t>if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r0,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r1</a:t>
                </a:r>
                <a:r>
                  <a:rPr kumimoji="1" lang="en-US" altLang="zh-CN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kumimoji="1" lang="en-US" altLang="zh-CN" sz="1600" dirty="0"/>
                  <a:t>,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SAT!</a:t>
                </a:r>
                <a:endParaRPr kumimoji="1" lang="en-US" altLang="zh-CN" sz="1600" dirty="0"/>
              </a:p>
              <a:p>
                <a:pPr lvl="3"/>
                <a:r>
                  <a:rPr kumimoji="1" lang="en-US" altLang="zh-CN" sz="1600" dirty="0"/>
                  <a:t>Else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suppose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c0</a:t>
                </a:r>
                <a:r>
                  <a:rPr kumimoji="1" lang="en-US" altLang="zh-CN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kumimoji="1" lang="en-US" altLang="zh-CN" sz="1600" dirty="0"/>
                  <a:t>,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then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we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add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two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branches:</a:t>
                </a:r>
                <a:endParaRPr kumimoji="1" lang="en-US" altLang="zh-CN" sz="1600" dirty="0"/>
              </a:p>
              <a:p>
                <a:pPr lvl="3"/>
                <a:r>
                  <a:rPr kumimoji="1" lang="en-US" altLang="zh-CN" sz="1600" dirty="0">
                    <a:solidFill>
                      <a:srgbClr val="0432FF"/>
                    </a:solidFill>
                  </a:rPr>
                  <a:t>S</a:t>
                </a:r>
                <a:r>
                  <a:rPr kumimoji="1" lang="en-US" altLang="zh-CN" sz="16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en-US" altLang="zh-CN" sz="1600" dirty="0">
                    <a:solidFill>
                      <a:srgbClr val="0432FF"/>
                    </a:solidFill>
                  </a:rPr>
                  <a:t>[x </a:t>
                </a:r>
                <a14:m>
                  <m:oMath xmlns:m="http://schemas.openxmlformats.org/officeDocument/2006/math">
                    <m:r>
                      <a:rPr kumimoji="1" lang="en-US" altLang="zh-CN" sz="16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d>
                      <m:dPr>
                        <m:begChr m:val="⌈"/>
                        <m:endChr m:val="⌉"/>
                        <m:ctrlPr>
                          <a:rPr kumimoji="1" lang="en-US" altLang="zh-CN" sz="16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6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zh-CN" sz="16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en-US" altLang="zh-CN" sz="1600" dirty="0">
                    <a:solidFill>
                      <a:srgbClr val="0432FF"/>
                    </a:solidFill>
                  </a:rPr>
                  <a:t>]</a:t>
                </a:r>
                <a:endParaRPr kumimoji="1" lang="en-US" altLang="zh-CN" sz="1600" dirty="0">
                  <a:solidFill>
                    <a:srgbClr val="0432FF"/>
                  </a:solidFill>
                </a:endParaRPr>
              </a:p>
              <a:p>
                <a:pPr lvl="3"/>
                <a:r>
                  <a:rPr kumimoji="1" lang="en-US" altLang="zh-CN" sz="1600" dirty="0">
                    <a:solidFill>
                      <a:srgbClr val="0432FF"/>
                    </a:solidFill>
                  </a:rPr>
                  <a:t>S</a:t>
                </a:r>
                <a:r>
                  <a:rPr kumimoji="1" lang="en-US" altLang="zh-CN" sz="16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en-US" altLang="zh-CN" sz="1600" dirty="0">
                    <a:solidFill>
                      <a:srgbClr val="0432FF"/>
                    </a:solidFill>
                  </a:rPr>
                  <a:t>[x</a:t>
                </a:r>
                <a:r>
                  <a:rPr kumimoji="1" lang="en-US" altLang="zh-CN" sz="16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d>
                      <m:dPr>
                        <m:begChr m:val="⌊"/>
                        <m:endChr m:val="⌋"/>
                        <m:ctrlPr>
                          <a:rPr kumimoji="1" lang="en-US" altLang="zh-CN" sz="16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6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zh-CN" sz="16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en-US" altLang="zh-CN" sz="1600" dirty="0">
                    <a:solidFill>
                      <a:srgbClr val="0432FF"/>
                    </a:solidFill>
                  </a:rPr>
                  <a:t>]</a:t>
                </a:r>
                <a:endParaRPr kumimoji="1" lang="en-US" altLang="zh-CN" sz="1600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6477000" y="19050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Suppose:</a:t>
            </a:r>
            <a:endParaRPr kumimoji="1" lang="en-US" altLang="zh-CN" dirty="0"/>
          </a:p>
          <a:p>
            <a:r>
              <a:rPr kumimoji="1" lang="en-US" altLang="zh-CN" dirty="0"/>
              <a:t>[</a:t>
            </a:r>
            <a:r>
              <a:rPr kumimoji="1" lang="en-US" altLang="zh-CN" dirty="0">
                <a:solidFill>
                  <a:srgbClr val="FF0000"/>
                </a:solidFill>
              </a:rPr>
              <a:t>x=1.7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y=3.5]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6477000" y="2545320"/>
                <a:ext cx="1685718" cy="1340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545320"/>
                <a:ext cx="1685718" cy="1340880"/>
              </a:xfrm>
              <a:prstGeom prst="rect">
                <a:avLst/>
              </a:prstGeom>
              <a:blipFill rotWithShape="1">
                <a:blip r:embed="rId2"/>
                <a:stretch>
                  <a:fillRect t="-18" r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6477000" y="3840720"/>
                <a:ext cx="1685718" cy="1340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840720"/>
                <a:ext cx="1685718" cy="1340880"/>
              </a:xfrm>
              <a:prstGeom prst="rect">
                <a:avLst/>
              </a:prstGeom>
              <a:blipFill rotWithShape="1">
                <a:blip r:embed="rId3"/>
                <a:stretch>
                  <a:fillRect t="-18" r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Intuition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plane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region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[x=  , …]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vertical line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Divide-conquer</a:t>
            </a:r>
            <a:endParaRPr kumimoji="1" lang="en-US" altLang="zh-CN" dirty="0"/>
          </a:p>
        </p:txBody>
      </p:sp>
      <p:cxnSp>
        <p:nvCxnSpPr>
          <p:cNvPr id="4" name="直线箭头连接符 3"/>
          <p:cNvCxnSpPr/>
          <p:nvPr/>
        </p:nvCxnSpPr>
        <p:spPr>
          <a:xfrm>
            <a:off x="5562600" y="5715000"/>
            <a:ext cx="3276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/>
          <p:cNvCxnSpPr/>
          <p:nvPr/>
        </p:nvCxnSpPr>
        <p:spPr>
          <a:xfrm flipV="1">
            <a:off x="6172200" y="3810000"/>
            <a:ext cx="0" cy="2514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>
            <a:off x="5257800" y="3962400"/>
            <a:ext cx="2362200" cy="21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H="1">
            <a:off x="5867400" y="3962400"/>
            <a:ext cx="2667000" cy="236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V="1">
            <a:off x="5257800" y="4114800"/>
            <a:ext cx="35814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6046364" y="5050471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364" y="5050471"/>
                <a:ext cx="251672" cy="276999"/>
              </a:xfrm>
              <a:prstGeom prst="rect">
                <a:avLst/>
              </a:prstGeom>
              <a:blipFill rotWithShape="1">
                <a:blip r:embed="rId1"/>
                <a:stretch>
                  <a:fillRect l="-210" t="-114" r="-5761" b="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6682528" y="5057001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528" y="5057001"/>
                <a:ext cx="251672" cy="276999"/>
              </a:xfrm>
              <a:prstGeom prst="rect">
                <a:avLst/>
              </a:prstGeom>
              <a:blipFill rotWithShape="1">
                <a:blip r:embed="rId1"/>
                <a:stretch>
                  <a:fillRect l="-168" t="-179" r="-5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7368328" y="5057001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328" y="5057001"/>
                <a:ext cx="251672" cy="276999"/>
              </a:xfrm>
              <a:prstGeom prst="rect">
                <a:avLst/>
              </a:prstGeom>
              <a:blipFill rotWithShape="1">
                <a:blip r:embed="rId1"/>
                <a:stretch>
                  <a:fillRect l="-168" t="-179" r="-5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8001000" y="5029200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5029200"/>
                <a:ext cx="251672" cy="276999"/>
              </a:xfrm>
              <a:prstGeom prst="rect">
                <a:avLst/>
              </a:prstGeom>
              <a:blipFill rotWithShape="1">
                <a:blip r:embed="rId1"/>
                <a:stretch>
                  <a:fillRect r="-5971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6072928" y="4495800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928" y="4495800"/>
                <a:ext cx="251672" cy="276999"/>
              </a:xfrm>
              <a:prstGeom prst="rect">
                <a:avLst/>
              </a:prstGeom>
              <a:blipFill rotWithShape="1">
                <a:blip r:embed="rId1"/>
                <a:stretch>
                  <a:fillRect l="-168" r="-5803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6682528" y="4495800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528" y="4495800"/>
                <a:ext cx="251672" cy="276999"/>
              </a:xfrm>
              <a:prstGeom prst="rect">
                <a:avLst/>
              </a:prstGeom>
              <a:blipFill rotWithShape="1">
                <a:blip r:embed="rId1"/>
                <a:stretch>
                  <a:fillRect l="-168" r="-5803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7368328" y="4495800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328" y="4495800"/>
                <a:ext cx="251672" cy="276999"/>
              </a:xfrm>
              <a:prstGeom prst="rect">
                <a:avLst/>
              </a:prstGeom>
              <a:blipFill rotWithShape="1">
                <a:blip r:embed="rId1"/>
                <a:stretch>
                  <a:fillRect l="-168" r="-5803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7977928" y="4495800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928" y="4495800"/>
                <a:ext cx="251672" cy="276999"/>
              </a:xfrm>
              <a:prstGeom prst="rect">
                <a:avLst/>
              </a:prstGeom>
              <a:blipFill rotWithShape="1">
                <a:blip r:embed="rId1"/>
                <a:stretch>
                  <a:fillRect l="-168" r="-5803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6072928" y="3914001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928" y="3914001"/>
                <a:ext cx="251672" cy="276999"/>
              </a:xfrm>
              <a:prstGeom prst="rect">
                <a:avLst/>
              </a:prstGeom>
              <a:blipFill rotWithShape="1">
                <a:blip r:embed="rId1"/>
                <a:stretch>
                  <a:fillRect l="-168" t="-179" r="-5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6682528" y="3914001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528" y="3914001"/>
                <a:ext cx="251672" cy="276999"/>
              </a:xfrm>
              <a:prstGeom prst="rect">
                <a:avLst/>
              </a:prstGeom>
              <a:blipFill rotWithShape="1">
                <a:blip r:embed="rId1"/>
                <a:stretch>
                  <a:fillRect l="-168" t="-179" r="-5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7368328" y="3886200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328" y="3886200"/>
                <a:ext cx="251672" cy="276999"/>
              </a:xfrm>
              <a:prstGeom prst="rect">
                <a:avLst/>
              </a:prstGeom>
              <a:blipFill rotWithShape="1">
                <a:blip r:embed="rId1"/>
                <a:stretch>
                  <a:fillRect l="-168" r="-5803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8001000" y="3886200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886200"/>
                <a:ext cx="251672" cy="276999"/>
              </a:xfrm>
              <a:prstGeom prst="rect">
                <a:avLst/>
              </a:prstGeom>
              <a:blipFill rotWithShape="1">
                <a:blip r:embed="rId1"/>
                <a:stretch>
                  <a:fillRect r="-5971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7076783" y="4790301"/>
                <a:ext cx="1843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783" y="4790301"/>
                <a:ext cx="184345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186" t="-179" r="-79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5378255" y="3228201"/>
                <a:ext cx="1843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255" y="3228201"/>
                <a:ext cx="184345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239" t="-179" r="-7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线连接符 30"/>
          <p:cNvCxnSpPr/>
          <p:nvPr/>
        </p:nvCxnSpPr>
        <p:spPr>
          <a:xfrm>
            <a:off x="7150470" y="3810000"/>
            <a:ext cx="50430" cy="266382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7368328" y="6324600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H="1">
            <a:off x="6438900" y="6342856"/>
            <a:ext cx="65134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Branch-bound algorithm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branchBound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(S){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res = simplex(S);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if(res==UNSAT)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prune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UNSAT;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if(res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are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integers)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exit(SAT);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deep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c0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select(x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of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value);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branchBound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(S </a:t>
                </a:r>
                <a14:m>
                  <m:oMath xmlns:m="http://schemas.openxmlformats.org/officeDocument/2006/math">
                    <m:r>
                      <a:rPr kumimoji="1" lang="en-US" altLang="zh-CN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[x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≥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kumimoji="1" lang="en-US" altLang="zh-CN" sz="20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1" lang="en-US" altLang="zh-CN" sz="2000" b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  <m:r>
                          <a:rPr kumimoji="1" lang="en-US" altLang="zh-CN" sz="2000" b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])||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backtrack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dirty="0"/>
                  <a:t>             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branchBound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(S </a:t>
                </a:r>
                <a14:m>
                  <m:oMath xmlns:m="http://schemas.openxmlformats.org/officeDocument/2006/math">
                    <m:r>
                      <a:rPr kumimoji="1" lang="en-US" altLang="zh-CN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[x ≤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kumimoji="1" lang="en-US" altLang="zh-CN" sz="20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1" lang="en-US" altLang="zh-CN" sz="2000" b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  <m:r>
                          <a:rPr kumimoji="1" lang="en-US" altLang="zh-CN" sz="2000" b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kumimoji="1" lang="zh-CN" altLang="en-US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Graphically: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decision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702664" y="2133600"/>
            <a:ext cx="1555136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a=1.3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b=4.5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c=-3.8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590800" y="3200400"/>
            <a:ext cx="1555136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a&lt;=1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b=4.5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c=-3.8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998064" y="3200400"/>
            <a:ext cx="1555136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a&gt;=2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b=4.5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c=-3.8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>
            <a:stCxn id="6" idx="4"/>
            <a:endCxn id="15" idx="0"/>
          </p:cNvCxnSpPr>
          <p:nvPr/>
        </p:nvCxnSpPr>
        <p:spPr>
          <a:xfrm>
            <a:off x="4480232" y="2971800"/>
            <a:ext cx="1295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1524000" y="4419600"/>
            <a:ext cx="1555136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a&lt;=1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b&lt;=4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c=-3.8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626464" y="4419600"/>
            <a:ext cx="1555136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a&lt;=1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b&gt;=5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c=-3.8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/>
          <p:nvPr/>
        </p:nvCxnSpPr>
        <p:spPr>
          <a:xfrm flipH="1">
            <a:off x="3368368" y="2971800"/>
            <a:ext cx="1111864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endCxn id="20" idx="0"/>
          </p:cNvCxnSpPr>
          <p:nvPr/>
        </p:nvCxnSpPr>
        <p:spPr>
          <a:xfrm flipH="1">
            <a:off x="2301568" y="4038600"/>
            <a:ext cx="943896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endCxn id="21" idx="0"/>
          </p:cNvCxnSpPr>
          <p:nvPr/>
        </p:nvCxnSpPr>
        <p:spPr>
          <a:xfrm>
            <a:off x="3245464" y="4038600"/>
            <a:ext cx="1158568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LA theory applications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#1: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optimization</a:t>
            </a:r>
            <a:endParaRPr kumimoji="1" lang="zh-CN" altLang="en-US" dirty="0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381000" y="2057400"/>
            <a:ext cx="4267200" cy="1905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A){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&lt;10;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A[j];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内容占位符 4"/>
          <p:cNvSpPr txBox="1"/>
          <p:nvPr/>
        </p:nvSpPr>
        <p:spPr bwMode="auto">
          <a:xfrm>
            <a:off x="5105400" y="2057400"/>
            <a:ext cx="381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feasible,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must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guarantee that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A[j]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 constant.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example,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is:</a:t>
            </a:r>
            <a:endParaRPr lang="en-US" altLang="zh-CN" sz="2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j+i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=j</a:t>
            </a:r>
            <a:r>
              <a:rPr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/\</a:t>
            </a:r>
            <a:endParaRPr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&gt;=1</a:t>
            </a:r>
            <a:r>
              <a:rPr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/\</a:t>
            </a:r>
            <a:endParaRPr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&lt;10</a:t>
            </a:r>
            <a:endParaRPr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must be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UNSAT!</a:t>
            </a:r>
            <a:endParaRPr lang="en-US" altLang="zh-CN" sz="2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内容占位符 4"/>
          <p:cNvSpPr txBox="1"/>
          <p:nvPr/>
        </p:nvSpPr>
        <p:spPr bwMode="auto">
          <a:xfrm>
            <a:off x="381000" y="4191000"/>
            <a:ext cx="4572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invariant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hoisting:</a:t>
            </a:r>
            <a:endParaRPr lang="en-US" altLang="zh-CN" sz="2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A){</a:t>
            </a:r>
            <a:endParaRPr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CN" altLang="en-US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A[j];</a:t>
            </a:r>
            <a:endParaRPr lang="en-US" altLang="zh-CN" sz="20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</a:t>
            </a:r>
            <a:r>
              <a:rPr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&lt;10;</a:t>
            </a:r>
            <a:r>
              <a:rPr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endParaRPr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j+i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#2: n-queens puzzle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791200" y="3962400"/>
            <a:ext cx="3276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Is it possible to put n queens on a n*n board, so that no queen can attack each other?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Not on the same row;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Not on the same column;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Not on the same diagonal.</a:t>
            </a: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r>
              <a:rPr kumimoji="1" lang="en-US" altLang="zh-CN" dirty="0"/>
              <a:t>The above is a 4-queens puzzle.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304800" y="1905000"/>
                <a:ext cx="5257800" cy="3992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Modeling the problem:</a:t>
                </a:r>
                <a:endParaRPr kumimoji="1" lang="en-US" altLang="zh-CN" dirty="0"/>
              </a:p>
              <a:p>
                <a:r>
                  <a:rPr kumimoji="1" lang="en-US" altLang="zh-CN" dirty="0" err="1">
                    <a:solidFill>
                      <a:srgbClr val="0432FF"/>
                    </a:solidFill>
                  </a:rPr>
                  <a:t>int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board[n][n]: </a:t>
                </a:r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r>
                  <a:rPr kumimoji="1" lang="en-US" altLang="zh-CN" dirty="0"/>
                  <a:t>board[</a:t>
                </a:r>
                <a:r>
                  <a:rPr kumimoji="1" lang="en-US" altLang="zh-CN" dirty="0" err="1"/>
                  <a:t>i</a:t>
                </a:r>
                <a:r>
                  <a:rPr kumimoji="1" lang="en-US" altLang="zh-CN" dirty="0"/>
                  <a:t>][j]=1,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 a queen; =0, there is not.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Modeling the constraints:</a:t>
                </a:r>
                <a:endParaRPr kumimoji="1" lang="en-US" altLang="zh-CN" dirty="0"/>
              </a:p>
              <a:p>
                <a:pPr marL="342900" indent="-342900">
                  <a:buAutoNum type="arabicPeriod"/>
                </a:pPr>
                <a:r>
                  <a:rPr kumimoji="1" lang="en-US" altLang="zh-CN" dirty="0"/>
                  <a:t>Every row has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exactly</a:t>
                </a:r>
                <a:r>
                  <a:rPr kumimoji="1" lang="en-US" altLang="zh-CN" dirty="0"/>
                  <a:t> 1 queen:</a:t>
                </a:r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board</m:t>
                          </m:r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][</m:t>
                          </m:r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]=</m:t>
                          </m:r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r>
                  <a:rPr kumimoji="1" lang="en-US" altLang="zh-CN" dirty="0"/>
                  <a:t>2. Each column has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exactly</a:t>
                </a:r>
                <a:r>
                  <a:rPr kumimoji="1" lang="en-US" altLang="zh-CN" dirty="0"/>
                  <a:t> 1 queen:</a:t>
                </a:r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board</m:t>
                          </m:r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][</m:t>
                          </m:r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]=</m:t>
                          </m:r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kumimoji="1" lang="en-US" altLang="zh-CN" dirty="0"/>
              </a:p>
              <a:p>
                <a:r>
                  <a:rPr kumimoji="1" lang="en-US" altLang="zh-CN" dirty="0"/>
                  <a:t>3. Each diagonal has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at most </a:t>
                </a:r>
                <a:r>
                  <a:rPr kumimoji="1" lang="en-US" altLang="zh-CN" dirty="0"/>
                  <a:t>one queen:</a:t>
                </a:r>
                <a:endParaRPr kumimoji="1" lang="en-US" altLang="zh-CN" dirty="0"/>
              </a:p>
              <a:p>
                <a:r>
                  <a:rPr kumimoji="1" lang="en-US" altLang="zh-CN" dirty="0"/>
                  <a:t>// leave as exercise</a:t>
                </a:r>
                <a:endParaRPr kumimoji="1" lang="en-US" altLang="zh-CN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905000"/>
                <a:ext cx="5257800" cy="3992375"/>
              </a:xfrm>
              <a:prstGeom prst="rect">
                <a:avLst/>
              </a:prstGeom>
              <a:blipFill rotWithShape="1">
                <a:blip r:embed="rId1"/>
                <a:stretch>
                  <a:fillRect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905000"/>
            <a:ext cx="19812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#3: subset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sum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5547360" y="1874520"/>
                <a:ext cx="3276600" cy="4679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Problem: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given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set</a:t>
                </a:r>
                <a:endParaRPr kumimoji="1" lang="en-US" altLang="zh-CN" sz="2400" dirty="0"/>
              </a:p>
              <a:p>
                <a:pPr algn="ctr"/>
                <a:r>
                  <a:rPr kumimoji="1" lang="en-US" altLang="zh-CN" sz="2400" dirty="0">
                    <a:solidFill>
                      <a:srgbClr val="0432FF"/>
                    </a:solidFill>
                  </a:rPr>
                  <a:t>S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=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{x1,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…,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 err="1">
                    <a:solidFill>
                      <a:srgbClr val="0432FF"/>
                    </a:solidFill>
                  </a:rPr>
                  <a:t>xn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}</a:t>
                </a:r>
                <a:endParaRPr kumimoji="1" lang="en-US" altLang="zh-CN" sz="2400" dirty="0">
                  <a:solidFill>
                    <a:srgbClr val="0432FF"/>
                  </a:solidFill>
                </a:endParaRPr>
              </a:p>
              <a:p>
                <a:r>
                  <a:rPr kumimoji="1" lang="en-US" altLang="zh-CN" sz="2400" dirty="0"/>
                  <a:t>Is it possible to select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subset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T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S</a:t>
                </a:r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such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that</a:t>
                </a:r>
                <a:endParaRPr kumimoji="1" lang="en-US" altLang="zh-CN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zh-CN" sz="2400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nary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zh-CN" sz="2400" dirty="0">
                  <a:solidFill>
                    <a:srgbClr val="0432FF"/>
                  </a:solidFill>
                </a:endParaRPr>
              </a:p>
              <a:p>
                <a:endParaRPr kumimoji="1" lang="en-US" altLang="zh-CN" sz="2400" dirty="0"/>
              </a:p>
              <a:p>
                <a:r>
                  <a:rPr kumimoji="1" lang="en-US" altLang="zh-CN" sz="2400" dirty="0"/>
                  <a:t>Example:</a:t>
                </a:r>
                <a:endParaRPr kumimoji="1" lang="en-US" altLang="zh-CN" sz="2400" dirty="0"/>
              </a:p>
              <a:p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S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=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{</a:t>
                </a:r>
                <a:r>
                  <a:rPr lang="en-US" altLang="zh-CN" sz="2400" dirty="0">
                    <a:solidFill>
                      <a:srgbClr val="0432FF"/>
                    </a:solidFill>
                  </a:rPr>
                  <a:t>-7, -3, -2, 5, 8}</a:t>
                </a:r>
                <a:r>
                  <a:rPr lang="en-US" altLang="zh-CN" sz="2400" dirty="0"/>
                  <a:t>,</a:t>
                </a:r>
                <a:endParaRPr lang="en-US" altLang="zh-CN" sz="2400" dirty="0"/>
              </a:p>
              <a:p>
                <a:r>
                  <a:rPr kumimoji="1" lang="en-US" altLang="zh-CN" sz="2400" dirty="0"/>
                  <a:t>We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have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solution</a:t>
                </a:r>
                <a:endParaRPr kumimoji="1" lang="en-US" altLang="zh-CN" sz="2400" dirty="0"/>
              </a:p>
              <a:p>
                <a:pPr algn="ctr"/>
                <a:r>
                  <a:rPr kumimoji="1" lang="en-US" altLang="zh-CN" sz="2400" dirty="0">
                    <a:solidFill>
                      <a:srgbClr val="0432FF"/>
                    </a:solidFill>
                  </a:rPr>
                  <a:t>T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=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{-3,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-2,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5}</a:t>
                </a:r>
                <a:r>
                  <a:rPr kumimoji="1" lang="en-US" altLang="zh-CN" sz="2400" dirty="0"/>
                  <a:t>.</a:t>
                </a:r>
                <a:endParaRPr kumimoji="1" lang="en-US" altLang="zh-CN" sz="2400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360" y="1874520"/>
                <a:ext cx="3276600" cy="4679871"/>
              </a:xfrm>
              <a:prstGeom prst="rect">
                <a:avLst/>
              </a:prstGeom>
              <a:blipFill rotWithShape="1">
                <a:blip r:embed="rId1"/>
                <a:stretch>
                  <a:fillRect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304800" y="1905000"/>
                <a:ext cx="5257800" cy="3573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Modeling the problem:</a:t>
                </a:r>
                <a:endParaRPr kumimoji="1" lang="en-US" altLang="zh-CN" sz="2400" dirty="0"/>
              </a:p>
              <a:p>
                <a:r>
                  <a:rPr kumimoji="1" lang="en-US" altLang="zh-CN" sz="2400" dirty="0" err="1">
                    <a:solidFill>
                      <a:srgbClr val="0432FF"/>
                    </a:solidFill>
                  </a:rPr>
                  <a:t>int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selected[n]: </a:t>
                </a:r>
                <a:endParaRPr kumimoji="1" lang="en-US" altLang="zh-CN" sz="2400" dirty="0">
                  <a:solidFill>
                    <a:srgbClr val="0432FF"/>
                  </a:solidFill>
                </a:endParaRPr>
              </a:p>
              <a:p>
                <a:r>
                  <a:rPr kumimoji="1" lang="en-US" altLang="zh-CN" sz="2400" dirty="0"/>
                  <a:t>selected[</a:t>
                </a:r>
                <a:r>
                  <a:rPr kumimoji="1" lang="en-US" altLang="zh-CN" sz="2400" dirty="0" err="1"/>
                  <a:t>i</a:t>
                </a:r>
                <a:r>
                  <a:rPr kumimoji="1" lang="en-US" altLang="zh-CN" sz="2400" dirty="0"/>
                  <a:t>]=1,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item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selected;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otherwise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0.</a:t>
                </a:r>
                <a:r>
                  <a:rPr kumimoji="1" lang="zh-CN" altLang="en-US" sz="2400" dirty="0"/>
                  <a:t> </a:t>
                </a:r>
                <a:endParaRPr kumimoji="1" lang="en-US" altLang="zh-CN" sz="2400" dirty="0"/>
              </a:p>
              <a:p>
                <a:endParaRPr kumimoji="1" lang="en-US" altLang="zh-CN" sz="2400" dirty="0"/>
              </a:p>
              <a:p>
                <a:r>
                  <a:rPr kumimoji="1" lang="en-US" altLang="zh-CN" sz="2400" dirty="0"/>
                  <a:t>Modeling the constraints:</a:t>
                </a:r>
                <a:endParaRPr kumimoji="1" lang="en-US" altLang="zh-CN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kumimoji="1" lang="en-US" altLang="zh-CN" sz="240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selected</m:t>
                          </m:r>
                          <m:r>
                            <m:rPr>
                              <m:nor/>
                            </m:rPr>
                            <a:rPr kumimoji="1" lang="en-US" altLang="zh-CN" sz="240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kumimoji="1" lang="en-US" altLang="zh-CN" sz="240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kumimoji="1" lang="en-US" altLang="zh-CN" sz="240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kumimoji="1" lang="zh-CN" altLang="en-US" sz="240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kumimoji="1" lang="en-US" altLang="zh-CN" sz="240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kumimoji="1" lang="en-US" altLang="zh-CN" sz="240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kumimoji="1" lang="en-US" altLang="zh-CN" sz="240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kumimoji="1" lang="en-US" altLang="zh-CN" sz="240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]=</m:t>
                          </m:r>
                          <m:r>
                            <m:rPr>
                              <m:nor/>
                            </m:rPr>
                            <a:rPr kumimoji="1" lang="en-US" altLang="zh-CN" sz="240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</m:oMath>
                  </m:oMathPara>
                </a14:m>
                <a:endParaRPr kumimoji="1" lang="en-US" altLang="zh-CN" sz="2400" dirty="0">
                  <a:solidFill>
                    <a:srgbClr val="0432FF"/>
                  </a:solidFill>
                </a:endParaRPr>
              </a:p>
              <a:p>
                <a:endParaRPr kumimoji="1" lang="en-US" altLang="zh-CN" sz="2400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905000"/>
                <a:ext cx="5257800" cy="3573863"/>
              </a:xfrm>
              <a:prstGeom prst="rect">
                <a:avLst/>
              </a:prstGeom>
              <a:blipFill rotWithShape="1">
                <a:blip r:embed="rId2"/>
                <a:stretch>
                  <a:fillRect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Satisfiability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modulo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(SMT)</a:t>
            </a:r>
            <a:endParaRPr kumimoji="1"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55453" y="2466516"/>
            <a:ext cx="1924967" cy="1924967"/>
            <a:chOff x="1452" y="2115996"/>
            <a:chExt cx="1924967" cy="1924967"/>
          </a:xfrm>
          <a:scene3d>
            <a:camera prst="orthographicFront"/>
            <a:lightRig rig="flat" dir="t"/>
          </a:scene3d>
        </p:grpSpPr>
        <p:sp>
          <p:nvSpPr>
            <p:cNvPr id="20" name="椭圆 19"/>
            <p:cNvSpPr/>
            <p:nvPr/>
          </p:nvSpPr>
          <p:spPr>
            <a:xfrm>
              <a:off x="1452" y="2115996"/>
              <a:ext cx="1924967" cy="1924967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椭圆 4"/>
            <p:cNvSpPr txBox="1"/>
            <p:nvPr/>
          </p:nvSpPr>
          <p:spPr>
            <a:xfrm>
              <a:off x="283357" y="2397901"/>
              <a:ext cx="1361157" cy="136115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400" kern="1200" dirty="0"/>
                <a:t>SAT</a:t>
              </a:r>
              <a:endParaRPr lang="en-US" sz="3400" kern="12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336728" y="2870759"/>
            <a:ext cx="1116481" cy="1116481"/>
            <a:chOff x="2082727" y="2520239"/>
            <a:chExt cx="1116481" cy="1116481"/>
          </a:xfrm>
          <a:scene3d>
            <a:camera prst="orthographicFront"/>
            <a:lightRig rig="flat" dir="t"/>
          </a:scene3d>
        </p:grpSpPr>
        <p:sp>
          <p:nvSpPr>
            <p:cNvPr id="18" name="加号 17"/>
            <p:cNvSpPr/>
            <p:nvPr/>
          </p:nvSpPr>
          <p:spPr>
            <a:xfrm>
              <a:off x="2082727" y="2520239"/>
              <a:ext cx="1116481" cy="1116481"/>
            </a:xfrm>
            <a:prstGeom prst="mathPlus">
              <a:avLst/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加号 6"/>
            <p:cNvSpPr txBox="1"/>
            <p:nvPr/>
          </p:nvSpPr>
          <p:spPr>
            <a:xfrm>
              <a:off x="2230717" y="2947181"/>
              <a:ext cx="820501" cy="262597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609517" y="2466516"/>
            <a:ext cx="1924967" cy="1924967"/>
            <a:chOff x="3355516" y="2115996"/>
            <a:chExt cx="1924967" cy="1924967"/>
          </a:xfrm>
          <a:scene3d>
            <a:camera prst="orthographicFront"/>
            <a:lightRig rig="flat" dir="t"/>
          </a:scene3d>
        </p:grpSpPr>
        <p:sp>
          <p:nvSpPr>
            <p:cNvPr id="16" name="椭圆 15"/>
            <p:cNvSpPr/>
            <p:nvPr/>
          </p:nvSpPr>
          <p:spPr>
            <a:xfrm>
              <a:off x="3355516" y="2115996"/>
              <a:ext cx="1924967" cy="1924967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2340759"/>
                <a:satOff val="-2912"/>
                <a:lumOff val="686"/>
                <a:alphaOff val="0"/>
              </a:schemeClr>
            </a:fillRef>
            <a:effectRef idx="2">
              <a:schemeClr val="accent2">
                <a:hueOff val="2340759"/>
                <a:satOff val="-2912"/>
                <a:lumOff val="68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椭圆 8"/>
            <p:cNvSpPr txBox="1"/>
            <p:nvPr/>
          </p:nvSpPr>
          <p:spPr>
            <a:xfrm>
              <a:off x="3637421" y="2397901"/>
              <a:ext cx="1361157" cy="136115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Theory</a:t>
              </a:r>
              <a:endParaRPr lang="en-US" sz="2800" kern="1200" dirty="0"/>
            </a:p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Solvers</a:t>
              </a:r>
              <a:endParaRPr lang="en-US" sz="2800" kern="12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90792" y="2870759"/>
            <a:ext cx="1116481" cy="1116481"/>
            <a:chOff x="5436791" y="2520239"/>
            <a:chExt cx="1116481" cy="1116481"/>
          </a:xfrm>
          <a:scene3d>
            <a:camera prst="orthographicFront"/>
            <a:lightRig rig="flat" dir="t"/>
          </a:scene3d>
        </p:grpSpPr>
        <p:sp>
          <p:nvSpPr>
            <p:cNvPr id="14" name="等于 13"/>
            <p:cNvSpPr/>
            <p:nvPr/>
          </p:nvSpPr>
          <p:spPr>
            <a:xfrm>
              <a:off x="5436791" y="2520239"/>
              <a:ext cx="1116481" cy="1116481"/>
            </a:xfrm>
            <a:prstGeom prst="mathEqual">
              <a:avLst/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4681519"/>
                <a:satOff val="-5832"/>
                <a:lumOff val="1373"/>
                <a:alphaOff val="0"/>
              </a:schemeClr>
            </a:fillRef>
            <a:effectRef idx="2">
              <a:schemeClr val="accent2">
                <a:hueOff val="4681519"/>
                <a:satOff val="-5832"/>
                <a:lumOff val="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等于 10"/>
            <p:cNvSpPr txBox="1"/>
            <p:nvPr/>
          </p:nvSpPr>
          <p:spPr>
            <a:xfrm>
              <a:off x="5584781" y="2750234"/>
              <a:ext cx="820501" cy="656491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963580" y="2466516"/>
            <a:ext cx="1924967" cy="1924967"/>
            <a:chOff x="6709579" y="2115996"/>
            <a:chExt cx="1924967" cy="1924967"/>
          </a:xfrm>
          <a:scene3d>
            <a:camera prst="orthographicFront"/>
            <a:lightRig rig="flat" dir="t"/>
          </a:scene3d>
        </p:grpSpPr>
        <p:sp>
          <p:nvSpPr>
            <p:cNvPr id="12" name="椭圆 11"/>
            <p:cNvSpPr/>
            <p:nvPr/>
          </p:nvSpPr>
          <p:spPr>
            <a:xfrm>
              <a:off x="6709579" y="2115996"/>
              <a:ext cx="1924967" cy="1924967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4681519"/>
                <a:satOff val="-5832"/>
                <a:lumOff val="1373"/>
                <a:alphaOff val="0"/>
              </a:schemeClr>
            </a:fillRef>
            <a:effectRef idx="2">
              <a:schemeClr val="accent2">
                <a:hueOff val="4681519"/>
                <a:satOff val="-5832"/>
                <a:lumOff val="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椭圆 12"/>
            <p:cNvSpPr txBox="1"/>
            <p:nvPr/>
          </p:nvSpPr>
          <p:spPr>
            <a:xfrm>
              <a:off x="6991484" y="2397901"/>
              <a:ext cx="1361157" cy="136115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400" kern="1200" dirty="0"/>
                <a:t>SMT</a:t>
              </a:r>
              <a:endParaRPr lang="en-US" sz="3400" kern="1200" dirty="0"/>
            </a:p>
          </p:txBody>
        </p:sp>
      </p:grpSp>
      <p:sp>
        <p:nvSpPr>
          <p:cNvPr id="22" name="Text Placeholder 2"/>
          <p:cNvSpPr txBox="1"/>
          <p:nvPr/>
        </p:nvSpPr>
        <p:spPr>
          <a:xfrm>
            <a:off x="3407397" y="4625775"/>
            <a:ext cx="2986088" cy="2003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810" indent="-384810" defTabSz="914400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1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 panose="05050102010706020507"/>
              </a:rPr>
              <a:t>Equality + UF</a:t>
            </a:r>
            <a:endParaRPr lang="en-US" sz="3100" dirty="0">
              <a:solidFill>
                <a:prstClr val="black"/>
              </a:solidFill>
              <a:sym typeface="Symbol" panose="05050102010706020507"/>
            </a:endParaRPr>
          </a:p>
          <a:p>
            <a:pPr marL="384810" indent="-384810" defTabSz="914400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1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 panose="05050102010706020507"/>
              </a:rPr>
              <a:t>Arithmetic</a:t>
            </a:r>
            <a:endParaRPr lang="en-US" sz="3100" dirty="0">
              <a:solidFill>
                <a:prstClr val="black"/>
              </a:solidFill>
              <a:sym typeface="Symbol" panose="05050102010706020507"/>
            </a:endParaRPr>
          </a:p>
          <a:p>
            <a:pPr marL="384810" indent="-384810" defTabSz="914400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1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 panose="05050102010706020507"/>
              </a:rPr>
              <a:t>Bit-vectors</a:t>
            </a:r>
            <a:endParaRPr lang="en-US" sz="3100" dirty="0">
              <a:solidFill>
                <a:prstClr val="black"/>
              </a:solidFill>
              <a:sym typeface="Symbol" panose="05050102010706020507"/>
            </a:endParaRPr>
          </a:p>
          <a:p>
            <a:pPr marL="384810" indent="-384810" defTabSz="914400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1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 panose="05050102010706020507"/>
              </a:rPr>
              <a:t>…</a:t>
            </a:r>
            <a:endParaRPr lang="en-US" sz="33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#4: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scheduling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547360" y="1874520"/>
            <a:ext cx="3276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Problem: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given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tasks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with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start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finish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time:</a:t>
            </a:r>
            <a:endParaRPr kumimoji="1" lang="en-US" altLang="zh-CN" sz="2000" dirty="0"/>
          </a:p>
          <a:p>
            <a:pPr algn="ctr"/>
            <a:r>
              <a:rPr kumimoji="1" lang="en-US" altLang="zh-CN" sz="2000" dirty="0">
                <a:solidFill>
                  <a:srgbClr val="0432FF"/>
                </a:solidFill>
              </a:rPr>
              <a:t>S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=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{s1,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…,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sn</a:t>
            </a:r>
            <a:r>
              <a:rPr kumimoji="1" lang="en-US" altLang="zh-CN" sz="2000" dirty="0">
                <a:solidFill>
                  <a:srgbClr val="0432FF"/>
                </a:solidFill>
              </a:rPr>
              <a:t>}</a:t>
            </a:r>
            <a:endParaRPr kumimoji="1" lang="en-US" altLang="zh-CN" sz="2000" dirty="0">
              <a:solidFill>
                <a:srgbClr val="0432FF"/>
              </a:solidFill>
            </a:endParaRPr>
          </a:p>
          <a:p>
            <a:pPr algn="ctr"/>
            <a:r>
              <a:rPr kumimoji="1" lang="en-US" altLang="zh-CN" sz="2000" dirty="0">
                <a:solidFill>
                  <a:srgbClr val="0432FF"/>
                </a:solidFill>
              </a:rPr>
              <a:t>F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=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{f1,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…,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fn</a:t>
            </a:r>
            <a:r>
              <a:rPr kumimoji="1" lang="en-US" altLang="zh-CN" sz="2000" dirty="0">
                <a:solidFill>
                  <a:srgbClr val="0432FF"/>
                </a:solidFill>
              </a:rPr>
              <a:t>}</a:t>
            </a:r>
            <a:endParaRPr kumimoji="1" lang="en-US" altLang="zh-CN" sz="2000" dirty="0">
              <a:solidFill>
                <a:srgbClr val="0432FF"/>
              </a:solidFill>
            </a:endParaRPr>
          </a:p>
          <a:p>
            <a:r>
              <a:rPr kumimoji="1" lang="en-US" altLang="zh-CN" sz="2000" dirty="0"/>
              <a:t>How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arrange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them,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that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maximum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number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tasks.</a:t>
            </a:r>
            <a:r>
              <a:rPr kumimoji="1" lang="zh-CN" altLang="en-US" sz="2000" dirty="0"/>
              <a:t> 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Example:</a:t>
            </a:r>
            <a:endParaRPr kumimoji="1" lang="en-US" altLang="zh-CN" sz="2000" dirty="0"/>
          </a:p>
          <a:p>
            <a:pPr algn="ctr"/>
            <a:r>
              <a:rPr kumimoji="1" lang="en-US" altLang="zh-CN" sz="2000" dirty="0">
                <a:solidFill>
                  <a:srgbClr val="0432FF"/>
                </a:solidFill>
              </a:rPr>
              <a:t>S={</a:t>
            </a:r>
            <a:r>
              <a:rPr kumimoji="1" lang="en-US" altLang="zh-CN" sz="2000" dirty="0">
                <a:solidFill>
                  <a:srgbClr val="FF0000"/>
                </a:solidFill>
              </a:rPr>
              <a:t>1</a:t>
            </a:r>
            <a:r>
              <a:rPr kumimoji="1" lang="en-US" altLang="zh-CN" sz="2000" dirty="0">
                <a:solidFill>
                  <a:srgbClr val="0432FF"/>
                </a:solidFill>
              </a:rPr>
              <a:t>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3</a:t>
            </a:r>
            <a:r>
              <a:rPr kumimoji="1" lang="en-US" altLang="zh-CN" sz="2000" dirty="0">
                <a:solidFill>
                  <a:srgbClr val="0432FF"/>
                </a:solidFill>
              </a:rPr>
              <a:t>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0,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5</a:t>
            </a:r>
            <a:r>
              <a:rPr kumimoji="1" lang="en-US" altLang="zh-CN" sz="2000" dirty="0">
                <a:solidFill>
                  <a:srgbClr val="0432FF"/>
                </a:solidFill>
              </a:rPr>
              <a:t>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8</a:t>
            </a:r>
            <a:r>
              <a:rPr kumimoji="1" lang="en-US" altLang="zh-CN" sz="2000" dirty="0">
                <a:solidFill>
                  <a:srgbClr val="0432FF"/>
                </a:solidFill>
              </a:rPr>
              <a:t>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5}</a:t>
            </a:r>
            <a:endParaRPr kumimoji="1" lang="en-US" altLang="zh-CN" sz="2000" dirty="0">
              <a:solidFill>
                <a:srgbClr val="0432FF"/>
              </a:solidFill>
            </a:endParaRPr>
          </a:p>
          <a:p>
            <a:pPr algn="ctr"/>
            <a:r>
              <a:rPr kumimoji="1" lang="en-US" altLang="zh-CN" sz="2000" dirty="0">
                <a:solidFill>
                  <a:srgbClr val="0432FF"/>
                </a:solidFill>
              </a:rPr>
              <a:t>F={</a:t>
            </a:r>
            <a:r>
              <a:rPr kumimoji="1" lang="en-US" altLang="zh-CN" sz="2000" dirty="0">
                <a:solidFill>
                  <a:srgbClr val="FF0000"/>
                </a:solidFill>
              </a:rPr>
              <a:t>2</a:t>
            </a:r>
            <a:r>
              <a:rPr kumimoji="1" lang="en-US" altLang="zh-CN" sz="2000" dirty="0">
                <a:solidFill>
                  <a:srgbClr val="0432FF"/>
                </a:solidFill>
              </a:rPr>
              <a:t>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4</a:t>
            </a:r>
            <a:r>
              <a:rPr kumimoji="1" lang="en-US" altLang="zh-CN" sz="2000" dirty="0">
                <a:solidFill>
                  <a:srgbClr val="0432FF"/>
                </a:solidFill>
              </a:rPr>
              <a:t>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6,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7</a:t>
            </a:r>
            <a:r>
              <a:rPr kumimoji="1" lang="en-US" altLang="zh-CN" sz="2000" dirty="0">
                <a:solidFill>
                  <a:srgbClr val="0432FF"/>
                </a:solidFill>
              </a:rPr>
              <a:t>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9</a:t>
            </a:r>
            <a:r>
              <a:rPr kumimoji="1" lang="en-US" altLang="zh-CN" sz="2000" dirty="0">
                <a:solidFill>
                  <a:srgbClr val="0432FF"/>
                </a:solidFill>
              </a:rPr>
              <a:t>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9}</a:t>
            </a:r>
            <a:endParaRPr kumimoji="1" lang="en-US" altLang="zh-CN" sz="2000" dirty="0">
              <a:solidFill>
                <a:srgbClr val="0432FF"/>
              </a:solidFill>
            </a:endParaRPr>
          </a:p>
          <a:p>
            <a:endParaRPr kumimoji="1" lang="en-US" altLang="zh-CN" sz="2000" dirty="0"/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Max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=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4.</a:t>
            </a:r>
            <a:endParaRPr kumimoji="1" lang="en-US" altLang="zh-CN" sz="2000" dirty="0">
              <a:solidFill>
                <a:srgbClr val="0432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304800" y="1905000"/>
                <a:ext cx="5257800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Modeling the problem:</a:t>
                </a:r>
                <a:endParaRPr kumimoji="1" lang="en-US" altLang="zh-CN" sz="2400" dirty="0"/>
              </a:p>
              <a:p>
                <a:r>
                  <a:rPr kumimoji="1" lang="en-US" altLang="zh-CN" sz="2400" dirty="0" err="1">
                    <a:solidFill>
                      <a:srgbClr val="0432FF"/>
                    </a:solidFill>
                  </a:rPr>
                  <a:t>int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selected[n]: </a:t>
                </a:r>
                <a:endParaRPr kumimoji="1" lang="en-US" altLang="zh-CN" sz="2400" dirty="0">
                  <a:solidFill>
                    <a:srgbClr val="0432FF"/>
                  </a:solidFill>
                </a:endParaRPr>
              </a:p>
              <a:p>
                <a:r>
                  <a:rPr kumimoji="1" lang="en-US" altLang="zh-CN" sz="2400" dirty="0"/>
                  <a:t>selected[</a:t>
                </a:r>
                <a:r>
                  <a:rPr kumimoji="1" lang="en-US" altLang="zh-CN" sz="2400" dirty="0" err="1"/>
                  <a:t>i</a:t>
                </a:r>
                <a:r>
                  <a:rPr kumimoji="1" lang="en-US" altLang="zh-CN" sz="2400" dirty="0"/>
                  <a:t>]=1,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task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selected;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otherwise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0.</a:t>
                </a:r>
                <a:r>
                  <a:rPr kumimoji="1" lang="zh-CN" altLang="en-US" sz="2400" dirty="0"/>
                  <a:t> </a:t>
                </a:r>
                <a:endParaRPr kumimoji="1" lang="en-US" altLang="zh-CN" sz="2400" dirty="0"/>
              </a:p>
              <a:p>
                <a:endParaRPr kumimoji="1" lang="en-US" altLang="zh-CN" sz="2400" dirty="0"/>
              </a:p>
              <a:p>
                <a:r>
                  <a:rPr kumimoji="1" lang="en-US" altLang="zh-CN" sz="2400" dirty="0"/>
                  <a:t>Modeling the constraints:</a:t>
                </a:r>
                <a:endParaRPr kumimoji="1" lang="en-US" altLang="zh-CN" sz="2400" dirty="0"/>
              </a:p>
              <a:p>
                <a:pPr algn="ctr"/>
                <a:r>
                  <a:rPr kumimoji="1" lang="en-US" altLang="zh-CN" sz="2400" dirty="0">
                    <a:solidFill>
                      <a:srgbClr val="0432FF"/>
                    </a:solidFill>
                  </a:rPr>
                  <a:t>selected[</a:t>
                </a:r>
                <a:r>
                  <a:rPr kumimoji="1" lang="en-US" altLang="zh-CN" sz="2400" dirty="0" err="1">
                    <a:solidFill>
                      <a:srgbClr val="0432FF"/>
                    </a:solidFill>
                  </a:rPr>
                  <a:t>i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]+selected[j]&lt;=1</a:t>
                </a:r>
                <a:endParaRPr kumimoji="1" lang="en-US" altLang="zh-CN" sz="2400" dirty="0">
                  <a:solidFill>
                    <a:srgbClr val="0432FF"/>
                  </a:solidFill>
                </a:endParaRPr>
              </a:p>
              <a:p>
                <a:pPr algn="ctr"/>
                <a:r>
                  <a:rPr kumimoji="1" lang="en-US" altLang="zh-CN" sz="2400" dirty="0"/>
                  <a:t>If task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j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overlaps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with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task </a:t>
                </a:r>
                <a:r>
                  <a:rPr kumimoji="1" lang="en-US" altLang="zh-CN" sz="2400" dirty="0" err="1"/>
                  <a:t>i</a:t>
                </a:r>
                <a:r>
                  <a:rPr kumimoji="1" lang="en-US" altLang="zh-CN" sz="2400" dirty="0"/>
                  <a:t>.</a:t>
                </a:r>
                <a:endParaRPr kumimoji="1" lang="en-US" altLang="zh-CN" sz="2400" dirty="0"/>
              </a:p>
              <a:p>
                <a:pPr algn="ctr"/>
                <a:endParaRPr kumimoji="1" lang="en-US" altLang="zh-CN" sz="2400" dirty="0"/>
              </a:p>
              <a:p>
                <a:r>
                  <a:rPr kumimoji="1" lang="en-US" altLang="zh-CN" sz="2400" dirty="0"/>
                  <a:t>Goal: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max(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zh-CN" sz="24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selected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</a:rPr>
                  <a:t>)</a:t>
                </a:r>
                <a:endParaRPr kumimoji="1" lang="en-US" altLang="zh-CN" sz="2400" dirty="0">
                  <a:solidFill>
                    <a:srgbClr val="0432FF"/>
                  </a:solidFill>
                </a:endParaRPr>
              </a:p>
              <a:p>
                <a:endParaRPr kumimoji="1" lang="en-US" altLang="zh-CN" sz="2400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905000"/>
                <a:ext cx="5257800" cy="4154984"/>
              </a:xfrm>
              <a:prstGeom prst="rect">
                <a:avLst/>
              </a:prstGeom>
              <a:blipFill rotWithShape="1">
                <a:blip r:embed="rId1"/>
                <a:stretch>
                  <a:fillRect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#5: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assignment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724400" y="1874520"/>
            <a:ext cx="40995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Problem: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for</a:t>
            </a:r>
            <a:r>
              <a:rPr kumimoji="1" lang="zh-CN" altLang="en-US" sz="2000" dirty="0"/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persons </a:t>
            </a:r>
            <a:r>
              <a:rPr kumimoji="1" lang="en-US" altLang="zh-CN" sz="2000" dirty="0">
                <a:solidFill>
                  <a:srgbClr val="0432FF"/>
                </a:solidFill>
              </a:rPr>
              <a:t>p1, …,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pn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tasks </a:t>
            </a:r>
            <a:r>
              <a:rPr kumimoji="1" lang="en-US" altLang="zh-CN" sz="2000" dirty="0">
                <a:solidFill>
                  <a:srgbClr val="0432FF"/>
                </a:solidFill>
              </a:rPr>
              <a:t>t1, …,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tn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with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specific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profit, when person </a:t>
            </a:r>
            <a:r>
              <a:rPr kumimoji="1" lang="en-US" altLang="zh-CN" sz="2000" dirty="0">
                <a:solidFill>
                  <a:srgbClr val="0432FF"/>
                </a:solidFill>
              </a:rPr>
              <a:t>pi</a:t>
            </a:r>
            <a:r>
              <a:rPr kumimoji="1" lang="en-US" altLang="zh-CN" sz="2000" dirty="0"/>
              <a:t> does task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tj</a:t>
            </a:r>
            <a:r>
              <a:rPr kumimoji="1" lang="en-US" altLang="zh-CN" sz="2000" dirty="0"/>
              <a:t>: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How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assign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tasks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persons,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maximize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profit.</a:t>
            </a:r>
            <a:endParaRPr kumimoji="1" lang="en-US" altLang="zh-CN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304800" y="1905000"/>
                <a:ext cx="419100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Modeling the problem:</a:t>
                </a:r>
                <a:endParaRPr kumimoji="1" lang="en-US" altLang="zh-CN" sz="2400" dirty="0"/>
              </a:p>
              <a:p>
                <a:r>
                  <a:rPr kumimoji="1" lang="en-US" altLang="zh-CN" sz="2400" dirty="0" err="1">
                    <a:solidFill>
                      <a:srgbClr val="0432FF"/>
                    </a:solidFill>
                  </a:rPr>
                  <a:t>int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assign[n][n]: </a:t>
                </a:r>
                <a:endParaRPr kumimoji="1" lang="en-US" altLang="zh-CN" sz="2400" dirty="0">
                  <a:solidFill>
                    <a:srgbClr val="0432FF"/>
                  </a:solidFill>
                </a:endParaRPr>
              </a:p>
              <a:p>
                <a:r>
                  <a:rPr kumimoji="1" lang="en-US" altLang="zh-CN" sz="2400" dirty="0"/>
                  <a:t>assign[</a:t>
                </a:r>
                <a:r>
                  <a:rPr kumimoji="1" lang="en-US" altLang="zh-CN" sz="2400" dirty="0" err="1"/>
                  <a:t>i</a:t>
                </a:r>
                <a:r>
                  <a:rPr kumimoji="1" lang="en-US" altLang="zh-CN" sz="2400" dirty="0"/>
                  <a:t>][j]=1,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task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j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assigned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to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person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 err="1"/>
                  <a:t>i</a:t>
                </a:r>
                <a:r>
                  <a:rPr kumimoji="1" lang="en-US" altLang="zh-CN" sz="2400" dirty="0"/>
                  <a:t>;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otherwise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0.</a:t>
                </a:r>
                <a:r>
                  <a:rPr kumimoji="1" lang="zh-CN" altLang="en-US" sz="2400" dirty="0"/>
                  <a:t> </a:t>
                </a:r>
                <a:endParaRPr kumimoji="1" lang="en-US" altLang="zh-CN" sz="2400" dirty="0"/>
              </a:p>
              <a:p>
                <a:endParaRPr kumimoji="1" lang="en-US" altLang="zh-CN" sz="2400" dirty="0"/>
              </a:p>
              <a:p>
                <a:r>
                  <a:rPr kumimoji="1" lang="en-US" altLang="zh-CN" sz="2400" dirty="0"/>
                  <a:t>Modeling the constraints:</a:t>
                </a:r>
                <a:endParaRPr kumimoji="1" lang="en-US" altLang="zh-CN" sz="2400" dirty="0"/>
              </a:p>
              <a:p>
                <a:pPr marL="457200" indent="-457200">
                  <a:buAutoNum type="arabicPeriod"/>
                </a:pPr>
                <a:r>
                  <a:rPr kumimoji="1" lang="en-US" altLang="zh-CN" sz="2400" dirty="0"/>
                  <a:t>Each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row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has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just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one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1;</a:t>
                </a:r>
                <a:endParaRPr kumimoji="1" lang="en-US" altLang="zh-CN" sz="2400" dirty="0"/>
              </a:p>
              <a:p>
                <a:pPr marL="457200" indent="-457200">
                  <a:buAutoNum type="arabicPeriod"/>
                </a:pPr>
                <a:r>
                  <a:rPr kumimoji="1" lang="en-US" altLang="zh-CN" sz="2400" dirty="0"/>
                  <a:t>Each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column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has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just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one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1.</a:t>
                </a:r>
                <a:endParaRPr kumimoji="1" lang="en-US" altLang="zh-CN" sz="2400" dirty="0"/>
              </a:p>
              <a:p>
                <a:pPr algn="ctr"/>
                <a:endParaRPr kumimoji="1" lang="en-US" altLang="zh-CN" sz="2400" dirty="0"/>
              </a:p>
              <a:p>
                <a:r>
                  <a:rPr kumimoji="1" lang="en-US" altLang="zh-CN" sz="2400" dirty="0"/>
                  <a:t>Goal: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max(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zh-CN" sz="24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profit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</a:rPr>
                  <a:t>)</a:t>
                </a:r>
                <a:endParaRPr kumimoji="1" lang="en-US" altLang="zh-CN" sz="2400" dirty="0">
                  <a:solidFill>
                    <a:srgbClr val="0432FF"/>
                  </a:solidFill>
                </a:endParaRPr>
              </a:p>
              <a:p>
                <a:endParaRPr kumimoji="1" lang="en-US" altLang="zh-CN" sz="2400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905000"/>
                <a:ext cx="4191000" cy="4893647"/>
              </a:xfrm>
              <a:prstGeom prst="rect">
                <a:avLst/>
              </a:prstGeom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047456" y="3393440"/>
          <a:ext cx="3124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050"/>
                <a:gridCol w="781050"/>
                <a:gridCol w="781050"/>
                <a:gridCol w="78105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c1n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cn1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cnn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#6:</a:t>
            </a:r>
            <a:r>
              <a:rPr kumimoji="1" lang="zh-CN" altLang="en-US" dirty="0"/>
              <a:t> </a:t>
            </a:r>
            <a:r>
              <a:rPr kumimoji="1" lang="en-US" altLang="zh-CN" dirty="0"/>
              <a:t>0-1</a:t>
            </a:r>
            <a:r>
              <a:rPr kumimoji="1" lang="zh-CN" altLang="en-US" dirty="0"/>
              <a:t> </a:t>
            </a:r>
            <a:r>
              <a:rPr kumimoji="1" lang="en-US" altLang="zh-CN" dirty="0"/>
              <a:t>knapsack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724400" y="1874520"/>
            <a:ext cx="4099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Problem: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given</a:t>
            </a:r>
            <a:r>
              <a:rPr kumimoji="1" lang="zh-CN" altLang="en-US" sz="2000" dirty="0"/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items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with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weight</a:t>
            </a:r>
            <a:r>
              <a:rPr kumimoji="1" lang="zh-CN" altLang="en-US" sz="2000" dirty="0"/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W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value</a:t>
            </a:r>
            <a:r>
              <a:rPr kumimoji="1" lang="zh-CN" altLang="en-US" sz="2000" dirty="0"/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V</a:t>
            </a:r>
            <a:r>
              <a:rPr kumimoji="1" lang="en-US" altLang="zh-CN" sz="2000" dirty="0"/>
              <a:t>: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For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knapsack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maximal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weight</a:t>
            </a:r>
            <a:r>
              <a:rPr kumimoji="1" lang="zh-CN" altLang="en-US" sz="2000" dirty="0"/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W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how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select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items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maximize</a:t>
            </a:r>
            <a:r>
              <a:rPr kumimoji="1" lang="zh-CN" altLang="en-US" sz="2000" dirty="0"/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V</a:t>
            </a:r>
            <a:r>
              <a:rPr kumimoji="1" lang="en-US" altLang="zh-CN" sz="2000" dirty="0"/>
              <a:t>.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304800" y="1905000"/>
                <a:ext cx="4191000" cy="4155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Modeling the problem:</a:t>
                </a:r>
                <a:endParaRPr kumimoji="1" lang="en-US" altLang="zh-CN" sz="2400" dirty="0"/>
              </a:p>
              <a:p>
                <a:r>
                  <a:rPr kumimoji="1" lang="en-US" altLang="zh-CN" sz="2400" dirty="0" err="1">
                    <a:solidFill>
                      <a:srgbClr val="0432FF"/>
                    </a:solidFill>
                  </a:rPr>
                  <a:t>int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selected[n]: </a:t>
                </a:r>
                <a:endParaRPr kumimoji="1" lang="en-US" altLang="zh-CN" sz="2400" dirty="0">
                  <a:solidFill>
                    <a:srgbClr val="0432FF"/>
                  </a:solidFill>
                </a:endParaRPr>
              </a:p>
              <a:p>
                <a:r>
                  <a:rPr kumimoji="1" lang="en-US" altLang="zh-CN" sz="2400" dirty="0"/>
                  <a:t>selected[</a:t>
                </a:r>
                <a:r>
                  <a:rPr kumimoji="1" lang="en-US" altLang="zh-CN" sz="2400" dirty="0" err="1"/>
                  <a:t>i</a:t>
                </a:r>
                <a:r>
                  <a:rPr kumimoji="1" lang="en-US" altLang="zh-CN" sz="2400" dirty="0"/>
                  <a:t>]=1,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item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selected;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otherwise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0.</a:t>
                </a:r>
                <a:r>
                  <a:rPr kumimoji="1" lang="zh-CN" altLang="en-US" sz="2400" dirty="0"/>
                  <a:t> </a:t>
                </a:r>
                <a:endParaRPr kumimoji="1" lang="en-US" altLang="zh-CN" sz="2400" dirty="0"/>
              </a:p>
              <a:p>
                <a:endParaRPr kumimoji="1" lang="en-US" altLang="zh-CN" sz="2400" dirty="0"/>
              </a:p>
              <a:p>
                <a:r>
                  <a:rPr kumimoji="1" lang="en-US" altLang="zh-CN" sz="2400" dirty="0"/>
                  <a:t>Modeling the constraints:</a:t>
                </a:r>
                <a:endParaRPr kumimoji="1" lang="en-US" altLang="zh-CN" sz="2400" dirty="0"/>
              </a:p>
              <a:p>
                <a:pPr marL="457200" indent="-457200">
                  <a:buAutoNum type="arabicPeriod"/>
                </a:pPr>
                <a:r>
                  <a:rPr kumimoji="1" lang="en-US" altLang="zh-CN" sz="2400" dirty="0"/>
                  <a:t>W[</a:t>
                </a:r>
                <a:r>
                  <a:rPr kumimoji="1" lang="en-US" altLang="zh-CN" sz="2400" dirty="0" err="1"/>
                  <a:t>i</a:t>
                </a:r>
                <a:r>
                  <a:rPr kumimoji="1" lang="en-US" altLang="zh-CN" sz="2400" dirty="0"/>
                  <a:t>]</a:t>
                </a:r>
                <a:r>
                  <a:rPr kumimoji="1" lang="zh-CN" altLang="en-US" sz="2400" dirty="0"/>
                  <a:t>*</a:t>
                </a:r>
                <a:r>
                  <a:rPr kumimoji="1" lang="en-US" altLang="zh-CN" sz="2400" dirty="0"/>
                  <a:t>selected[</a:t>
                </a:r>
                <a:r>
                  <a:rPr kumimoji="1" lang="en-US" altLang="zh-CN" sz="2400" dirty="0" err="1"/>
                  <a:t>i</a:t>
                </a:r>
                <a:r>
                  <a:rPr kumimoji="1" lang="en-US" altLang="zh-CN" sz="2400" dirty="0"/>
                  <a:t>]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&lt;=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W;</a:t>
                </a:r>
                <a:endParaRPr kumimoji="1" lang="en-US" altLang="zh-CN" sz="2400" dirty="0"/>
              </a:p>
              <a:p>
                <a:pPr algn="ctr"/>
                <a:endParaRPr kumimoji="1" lang="en-US" altLang="zh-CN" sz="2400" dirty="0"/>
              </a:p>
              <a:p>
                <a:r>
                  <a:rPr kumimoji="1" lang="en-US" altLang="zh-CN" sz="2400" dirty="0"/>
                  <a:t>Goal: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max(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zh-CN" sz="24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kumimoji="1" lang="zh-CN" altLang="en-US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selected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nary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</a:rPr>
                  <a:t>])</a:t>
                </a:r>
                <a:endParaRPr kumimoji="1" lang="en-US" altLang="zh-CN" sz="2400" dirty="0">
                  <a:solidFill>
                    <a:srgbClr val="0432FF"/>
                  </a:solidFill>
                </a:endParaRPr>
              </a:p>
              <a:p>
                <a:endParaRPr kumimoji="1" lang="en-US" altLang="zh-CN" sz="2400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905000"/>
                <a:ext cx="4191000" cy="4155240"/>
              </a:xfrm>
              <a:prstGeom prst="rect">
                <a:avLst/>
              </a:prstGeom>
              <a:blipFill rotWithShape="1">
                <a:blip r:embed="rId1"/>
                <a:stretch>
                  <a:fillRect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047456" y="2683797"/>
          <a:ext cx="28514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18"/>
                <a:gridCol w="781050"/>
                <a:gridCol w="781050"/>
                <a:gridCol w="78105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/>
              <a:t>an</a:t>
            </a:r>
            <a:r>
              <a:rPr kumimoji="1" lang="zh-CN" altLang="en-US"/>
              <a:t> </a:t>
            </a:r>
            <a:r>
              <a:rPr kumimoji="1" lang="en-US" altLang="zh-CN" dirty="0"/>
              <a:t>algorithmic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oriented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way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Greedy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dynamic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  <a:endParaRPr kumimoji="1" lang="en-US" altLang="zh-CN" dirty="0"/>
          </a:p>
          <a:p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encoding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them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SMT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easy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write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constraints,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tools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problems!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Linear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arithmetic: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syntax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Linear arithmetic: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A ::= x | c | c*x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A+E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E=E | E&lt;=E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E&lt;E</a:t>
                </a:r>
                <a:r>
                  <a:rPr kumimoji="1" lang="zh-CN" altLang="en-US" sz="2400" dirty="0"/>
                  <a:t>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2400" dirty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kumimoji="1" lang="zh-CN" altLang="en-US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5029200" y="1916668"/>
            <a:ext cx="309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cxnSp>
        <p:nvCxnSpPr>
          <p:cNvPr id="6" name="直线箭头连接符 5"/>
          <p:cNvCxnSpPr>
            <a:stCxn id="4" idx="1"/>
          </p:cNvCxnSpPr>
          <p:nvPr/>
        </p:nvCxnSpPr>
        <p:spPr>
          <a:xfrm flipH="1">
            <a:off x="2209800" y="2101334"/>
            <a:ext cx="28194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029200" y="2602468"/>
            <a:ext cx="307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constants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7" idx="1"/>
          </p:cNvCxnSpPr>
          <p:nvPr/>
        </p:nvCxnSpPr>
        <p:spPr>
          <a:xfrm flipH="1" flipV="1">
            <a:off x="2667000" y="2362200"/>
            <a:ext cx="2362200" cy="42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029200" y="2285999"/>
            <a:ext cx="392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Constant multiply variable. Linear?</a:t>
            </a:r>
            <a:endParaRPr kumimoji="1" lang="en-US" altLang="zh-CN" dirty="0"/>
          </a:p>
        </p:txBody>
      </p:sp>
      <p:sp>
        <p:nvSpPr>
          <p:cNvPr id="17" name="文本框 16"/>
          <p:cNvSpPr txBox="1"/>
          <p:nvPr/>
        </p:nvSpPr>
        <p:spPr>
          <a:xfrm>
            <a:off x="5029200" y="3048000"/>
            <a:ext cx="391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Only addition</a:t>
            </a:r>
            <a:endParaRPr kumimoji="1" lang="zh-CN" altLang="en-US" dirty="0"/>
          </a:p>
        </p:txBody>
      </p:sp>
      <p:cxnSp>
        <p:nvCxnSpPr>
          <p:cNvPr id="18" name="直线箭头连接符 17"/>
          <p:cNvCxnSpPr>
            <a:stCxn id="17" idx="1"/>
          </p:cNvCxnSpPr>
          <p:nvPr/>
        </p:nvCxnSpPr>
        <p:spPr>
          <a:xfrm flipH="1" flipV="1">
            <a:off x="2438400" y="2787134"/>
            <a:ext cx="2590800" cy="44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 flipV="1">
            <a:off x="3429000" y="2285999"/>
            <a:ext cx="1639888" cy="8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105400" y="3537466"/>
            <a:ext cx="391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Only =, &lt;=, &lt;</a:t>
            </a:r>
            <a:endParaRPr kumimoji="1" lang="zh-CN" altLang="en-US" dirty="0"/>
          </a:p>
        </p:txBody>
      </p:sp>
      <p:cxnSp>
        <p:nvCxnSpPr>
          <p:cNvPr id="21" name="直线箭头连接符 20"/>
          <p:cNvCxnSpPr>
            <a:stCxn id="20" idx="1"/>
          </p:cNvCxnSpPr>
          <p:nvPr/>
        </p:nvCxnSpPr>
        <p:spPr>
          <a:xfrm flipH="1" flipV="1">
            <a:off x="2514600" y="3276600"/>
            <a:ext cx="2590800" cy="44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1182688" y="4414745"/>
                <a:ext cx="6361112" cy="1605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Examples (note that we use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{</a:t>
                </a:r>
                <a:r>
                  <a:rPr kumimoji="1" lang="en-US" altLang="zh-CN" dirty="0"/>
                  <a:t> to represent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/>
                  <a:t>):</a:t>
                </a:r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r>
                        <a:rPr kumimoji="1" lang="en-US" altLang="zh-CN" b="0" i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   =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==&gt;            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   </a:t>
                </a:r>
                <a:r>
                  <a:rPr kumimoji="1"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===&gt;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)∗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688" y="4414745"/>
                <a:ext cx="6361112" cy="1605055"/>
              </a:xfrm>
              <a:prstGeom prst="rect">
                <a:avLst/>
              </a:prstGeom>
              <a:blipFill rotWithShape="1">
                <a:blip r:embed="rId2"/>
                <a:stretch>
                  <a:fillRect l="-5" t="-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4" grpId="0"/>
      <p:bldP spid="17" grpId="0"/>
      <p:bldP spid="20" grpId="0"/>
      <p:bldP spid="2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Linear arithmetic: 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1187033" y="1905000"/>
                <a:ext cx="1860967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033" y="1905000"/>
                <a:ext cx="1860967" cy="710194"/>
              </a:xfrm>
              <a:prstGeom prst="rect">
                <a:avLst/>
              </a:prstGeom>
              <a:blipFill rotWithShape="1">
                <a:blip r:embed="rId1"/>
                <a:stretch>
                  <a:fillRect l="-12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180975" y="3137634"/>
            <a:ext cx="4114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Z3 code: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x, y = Reals(‘x y’)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solve(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== 0.8,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x-y == 0.2)</a:t>
            </a:r>
            <a:endParaRPr kumimoji="1" lang="zh-CN" altLang="en-US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5031414" y="1914740"/>
                <a:ext cx="1860967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414" y="1914740"/>
                <a:ext cx="1860967" cy="710194"/>
              </a:xfrm>
              <a:prstGeom prst="rect">
                <a:avLst/>
              </a:prstGeom>
              <a:blipFill rotWithShape="1">
                <a:blip r:embed="rId2"/>
                <a:stretch>
                  <a:fillRect l="-17" t="-30" r="5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4828941" y="3137594"/>
            <a:ext cx="4114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Z3 code: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x, y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Ints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(‘x y’)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solve(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&lt; 5,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x-y &gt; 3)</a:t>
            </a:r>
            <a:endParaRPr kumimoji="1" lang="zh-CN" altLang="en-US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Complexity results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A ::= x | c | c*x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A+E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E=E | E&lt;=E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E&lt;E</a:t>
                </a:r>
                <a:r>
                  <a:rPr kumimoji="1" lang="zh-CN" altLang="en-US" sz="2400" dirty="0"/>
                  <a:t>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2400" dirty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kumimoji="1" lang="zh-CN" altLang="en-US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152400" y="4343400"/>
                <a:ext cx="6361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On domain rational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kumimoji="1" lang="en-US" altLang="zh-CN" sz="2400" dirty="0"/>
                  <a:t>): polynomial </a:t>
                </a:r>
                <a:endParaRPr kumimoji="1" lang="en-US" altLang="zh-CN" sz="2400" dirty="0"/>
              </a:p>
              <a:p>
                <a:r>
                  <a:rPr kumimoji="1" lang="en-US" altLang="zh-CN" sz="2400" dirty="0"/>
                  <a:t>On domain integer (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kumimoji="1" lang="en-US" altLang="zh-CN" sz="2400" dirty="0"/>
                  <a:t>): NPC</a:t>
                </a:r>
                <a:endParaRPr kumimoji="1" lang="en-US" altLang="zh-CN" sz="2400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343400"/>
                <a:ext cx="6361112" cy="830997"/>
              </a:xfrm>
              <a:prstGeom prst="rect">
                <a:avLst/>
              </a:prstGeom>
              <a:blipFill rotWithShape="1">
                <a:blip r:embed="rId2"/>
                <a:stretch>
                  <a:fillRect r="5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38200" y="5257800"/>
          <a:ext cx="70866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234440"/>
                <a:gridCol w="1417320"/>
                <a:gridCol w="1417320"/>
                <a:gridCol w="14173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Algorithms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Fourier-</a:t>
                      </a:r>
                      <a:r>
                        <a:rPr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Motzkin</a:t>
                      </a:r>
                      <a:endParaRPr lang="en-US" altLang="zh-CN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Simplex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B&amp;B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Omega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domain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lang="en-US" altLang="zh-CN" i="1" dirty="0"/>
              <a:t>Fourier-</a:t>
            </a:r>
            <a:r>
              <a:rPr lang="en-US" altLang="zh-CN" i="1" dirty="0" err="1"/>
              <a:t>Motzkin</a:t>
            </a:r>
            <a:r>
              <a:rPr lang="en-US" altLang="zh-CN" i="1" dirty="0"/>
              <a:t> variable elimination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90aaa57d-c8bf-4a1c-8c6f-bb9aa30c532e}"/>
</p:tagLst>
</file>

<file path=ppt/tags/tag2.xml><?xml version="1.0" encoding="utf-8"?>
<p:tagLst xmlns:p="http://schemas.openxmlformats.org/presentationml/2006/main">
  <p:tag name="KSO_WM_UNIT_TABLE_BEAUTIFY" val="smartTable{5a87e17c-00f8-4c14-8a95-182a4d7432b3}"/>
</p:tagLst>
</file>

<file path=ppt/tags/tag3.xml><?xml version="1.0" encoding="utf-8"?>
<p:tagLst xmlns:p="http://schemas.openxmlformats.org/presentationml/2006/main">
  <p:tag name="KSO_WM_UNIT_TABLE_BEAUTIFY" val="smartTable{22c59506-1ff1-417f-bf60-86e9436b2647}"/>
</p:tagLst>
</file>

<file path=ppt/tags/tag4.xml><?xml version="1.0" encoding="utf-8"?>
<p:tagLst xmlns:p="http://schemas.openxmlformats.org/presentationml/2006/main">
  <p:tag name="KSO_WM_UNIT_TABLE_BEAUTIFY" val="smartTable{15952944-bbb3-46db-a620-8d1453bac393}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9505</Words>
  <Application>WPS 演示</Application>
  <PresentationFormat>全屏显示(4:3)</PresentationFormat>
  <Paragraphs>948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4" baseType="lpstr">
      <vt:lpstr>Arial</vt:lpstr>
      <vt:lpstr>宋体</vt:lpstr>
      <vt:lpstr>Wingdings</vt:lpstr>
      <vt:lpstr>Tahoma</vt:lpstr>
      <vt:lpstr>Symbol</vt:lpstr>
      <vt:lpstr>Cambria Math</vt:lpstr>
      <vt:lpstr>Courier New</vt:lpstr>
      <vt:lpstr>微软雅黑</vt:lpstr>
      <vt:lpstr>Arial Unicode MS</vt:lpstr>
      <vt:lpstr>Calibri</vt:lpstr>
      <vt:lpstr>Blends</vt:lpstr>
      <vt:lpstr>Linear Arithmetics</vt:lpstr>
      <vt:lpstr>Motivation: SAT</vt:lpstr>
      <vt:lpstr>Motivation: theory</vt:lpstr>
      <vt:lpstr>Satisfiability modulo theory (SMT)</vt:lpstr>
      <vt:lpstr> </vt:lpstr>
      <vt:lpstr>Linear arithmetic: the syntax</vt:lpstr>
      <vt:lpstr>Linear arithmetic: example</vt:lpstr>
      <vt:lpstr>Complexity results</vt:lpstr>
      <vt:lpstr> </vt:lpstr>
      <vt:lpstr>Fourier-Motzkin variable elimination</vt:lpstr>
      <vt:lpstr>Motivation: solving equality</vt:lpstr>
      <vt:lpstr>Motivation: solving inequality</vt:lpstr>
      <vt:lpstr>Motivation: solving inequality</vt:lpstr>
      <vt:lpstr>Algorithm</vt:lpstr>
      <vt:lpstr>Algorithm, cont’</vt:lpstr>
      <vt:lpstr>Example</vt:lpstr>
      <vt:lpstr>Complexity</vt:lpstr>
      <vt:lpstr> </vt:lpstr>
      <vt:lpstr>Simplex</vt:lpstr>
      <vt:lpstr>Normal forms</vt:lpstr>
      <vt:lpstr>Example</vt:lpstr>
      <vt:lpstr>Tableau</vt:lpstr>
      <vt:lpstr>Trial and fix</vt:lpstr>
      <vt:lpstr>Trial and fix</vt:lpstr>
      <vt:lpstr>Trial and fix</vt:lpstr>
      <vt:lpstr>Simplex algorithm</vt:lpstr>
      <vt:lpstr>Another Example</vt:lpstr>
      <vt:lpstr>Tableau</vt:lpstr>
      <vt:lpstr>Tableau</vt:lpstr>
      <vt:lpstr> </vt:lpstr>
      <vt:lpstr>ILP</vt:lpstr>
      <vt:lpstr>ILP</vt:lpstr>
      <vt:lpstr>Intuition</vt:lpstr>
      <vt:lpstr>Branch-bound algorithm</vt:lpstr>
      <vt:lpstr>Graphically: a decision tree</vt:lpstr>
      <vt:lpstr> </vt:lpstr>
      <vt:lpstr>#1: Compiler optimization</vt:lpstr>
      <vt:lpstr>#2: n-queens puzzle</vt:lpstr>
      <vt:lpstr>#3: subset sum problem</vt:lpstr>
      <vt:lpstr>#4: task scheduling</vt:lpstr>
      <vt:lpstr>#5: task assignment</vt:lpstr>
      <vt:lpstr>#6: 0-1 knapsack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159----5974</cp:lastModifiedBy>
  <cp:revision>3883</cp:revision>
  <cp:lastPrinted>2113-01-01T00:00:00Z</cp:lastPrinted>
  <dcterms:created xsi:type="dcterms:W3CDTF">2113-01-01T00:00:00Z</dcterms:created>
  <dcterms:modified xsi:type="dcterms:W3CDTF">2021-03-13T07:49:40Z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2052-11.1.0.10356</vt:lpwstr>
  </property>
  <property fmtid="{D5CDD505-2E9C-101B-9397-08002B2CF9AE}" pid="4" name="ICV">
    <vt:lpwstr>DEC34CEB6C6843BCA2F6605643E19C45</vt:lpwstr>
  </property>
</Properties>
</file>