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1"/>
  </p:handoutMasterIdLst>
  <p:sldIdLst>
    <p:sldId id="256" r:id="rId3"/>
    <p:sldId id="363" r:id="rId4"/>
    <p:sldId id="375" r:id="rId5"/>
    <p:sldId id="321" r:id="rId6"/>
    <p:sldId id="428" r:id="rId7"/>
    <p:sldId id="429" r:id="rId8"/>
    <p:sldId id="323" r:id="rId9"/>
    <p:sldId id="430" r:id="rId10"/>
    <p:sldId id="431" r:id="rId11"/>
    <p:sldId id="432" r:id="rId12"/>
    <p:sldId id="435" r:id="rId13"/>
    <p:sldId id="434" r:id="rId14"/>
    <p:sldId id="433" r:id="rId15"/>
    <p:sldId id="408" r:id="rId16"/>
    <p:sldId id="402" r:id="rId17"/>
    <p:sldId id="439" r:id="rId18"/>
    <p:sldId id="436" r:id="rId19"/>
    <p:sldId id="437" r:id="rId20"/>
    <p:sldId id="438" r:id="rId21"/>
    <p:sldId id="440" r:id="rId22"/>
    <p:sldId id="364" r:id="rId23"/>
    <p:sldId id="441" r:id="rId24"/>
    <p:sldId id="404" r:id="rId25"/>
    <p:sldId id="405" r:id="rId26"/>
    <p:sldId id="406" r:id="rId27"/>
    <p:sldId id="398" r:id="rId28"/>
    <p:sldId id="367" r:id="rId29"/>
    <p:sldId id="424" r:id="rId3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57"/>
    <p:restoredTop sz="94676"/>
  </p:normalViewPr>
  <p:slideViewPr>
    <p:cSldViewPr>
      <p:cViewPr varScale="1">
        <p:scale>
          <a:sx n="106" d="100"/>
          <a:sy n="106" d="100"/>
        </p:scale>
        <p:origin x="944" y="168"/>
      </p:cViewPr>
      <p:guideLst>
        <p:guide orient="horz" pos="21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17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important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realize: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mirrored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domains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1800" dirty="0">
                    <a:solidFill>
                      <a:srgbClr val="0432FF"/>
                    </a:solidFill>
                  </a:rPr>
                  <a:t>mod</a:t>
                </a:r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  <a:p>
                <a:pPr lvl="1"/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operands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Mapped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Z.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BitVecs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(‘x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y’,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1024)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Z3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[x=0,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y=0]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473825" y="4300220"/>
            <a:ext cx="2362200" cy="1925320"/>
            <a:chOff x="10080" y="5280"/>
            <a:chExt cx="3720" cy="3032"/>
          </a:xfrm>
        </p:grpSpPr>
        <p:sp>
          <p:nvSpPr>
            <p:cNvPr id="4" name="椭圆 3"/>
            <p:cNvSpPr/>
            <p:nvPr/>
          </p:nvSpPr>
          <p:spPr>
            <a:xfrm>
              <a:off x="10080" y="5280"/>
              <a:ext cx="1200" cy="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BV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2600" y="5312"/>
              <a:ext cx="1200" cy="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Z</a:t>
              </a:r>
              <a:endParaRPr kumimoji="1" lang="zh-CN" altLang="en-US" dirty="0"/>
            </a:p>
          </p:txBody>
        </p:sp>
        <p:cxnSp>
          <p:nvCxnSpPr>
            <p:cNvPr id="6" name="直线箭头连接符 5"/>
            <p:cNvCxnSpPr>
              <a:endCxn id="5" idx="2"/>
            </p:cNvCxnSpPr>
            <p:nvPr/>
          </p:nvCxnSpPr>
          <p:spPr>
            <a:xfrm>
              <a:off x="11280" y="6780"/>
              <a:ext cx="1320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239000" y="381000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1"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3810000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Comparison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language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(promotion)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</a:t>
            </a:r>
            <a:r>
              <a:rPr lang="zh-CN" altLang="en-US" i="1" dirty="0"/>
              <a:t> </a:t>
            </a:r>
            <a:r>
              <a:rPr lang="en-US" altLang="zh-CN" i="1" dirty="0"/>
              <a:t>for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a=1/\b=2/\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a&amp;b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satisfiable?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Intuitively,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kumimoji="1" lang="zh-CN" alt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&lt;−&gt;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&lt;−&gt;</m:t>
                        </m:r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¬</m:t>
                        </m:r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&amp;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&lt;−&gt;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0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26160" y="2667000"/>
          <a:ext cx="42854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64"/>
                <a:gridCol w="1071364"/>
                <a:gridCol w="1071364"/>
                <a:gridCol w="1071364"/>
              </a:tblGrid>
              <a:tr h="4572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176" t="-13889" r="-300000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381" t="-13889" r="-203571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303571" t="-13889" r="-2381" b="-30556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6160" y="3200400"/>
          <a:ext cx="42854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64"/>
                <a:gridCol w="1071364"/>
                <a:gridCol w="1071364"/>
                <a:gridCol w="1071364"/>
              </a:tblGrid>
              <a:tr h="40259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176" t="-11111" r="-300000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2381" t="-11111" r="-203571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3571" t="-11111" r="-2381" b="-30556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26874" y="3733800"/>
          <a:ext cx="42854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64"/>
                <a:gridCol w="1071364"/>
                <a:gridCol w="1071364"/>
                <a:gridCol w="1071364"/>
              </a:tblGrid>
              <a:tr h="4572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1176" t="-11111" r="-300000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102381" t="-11111" r="-203571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303571" t="-11111" r="-2381" b="-30556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06816" y="26083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4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34200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4478655"/>
          </a:xfrm>
        </p:spPr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endParaRPr kumimoji="1" lang="en-US" altLang="zh-CN" dirty="0"/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bit-blasting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{};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bitBlast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(x=y)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(P1/\P2)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{c0=…,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=…}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(x=y)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(P1/\P2)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(P2)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y&amp;z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{x0=y0/\z0,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x1=y1/\z1,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/\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y|z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{x0=y0\/z0,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x1=y1\/z1,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\/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(x=~y)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{x0=~y0,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x1=~y1,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y+z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c0=F/\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r0=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(x0,y0,c0)/\c1=(x0/\y0)\/(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(x0,y0)/\c0)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r1=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(x1,y1,c1)/\c2=(x1/\y1)\/(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(x1,y1)/\c1)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90" y="4148551"/>
            <a:ext cx="4871510" cy="263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743200"/>
          <a:ext cx="8229600" cy="329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1905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SAT/UNSAT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175862" r="-130496" b="-7793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66667" r="-130496" b="-65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Uninterpreted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functions</a:t>
                      </a:r>
                      <a:endParaRPr lang="en-US" altLang="zh-CN" dirty="0"/>
                    </a:p>
                  </a:txBody>
                  <a:tcPr/>
                </a:tc>
              </a:tr>
              <a:tr h="70332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00000" r="-130496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88667" t="-200000" r="-145333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arithmetic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568966" r="-130496" b="-38620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vectors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646667" r="-130496" b="-27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772414" r="-130496" b="-1827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other arithmetic or comparison operations,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 can transform them to the existing ones: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(x=y-z)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(x=y+(-z))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(x=y*z)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(x=y+…+y)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(x=y/z) = z!=0/\d*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z+r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=x/\r&lt;z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14" name="内容占位符 13"/>
          <p:cNvSpPr txBox="1">
            <a:spLocks noGrp="1"/>
          </p:cNvSpPr>
          <p:nvPr>
            <p:ph idx="1"/>
          </p:nvPr>
        </p:nvSpPr>
        <p:spPr>
          <a:xfrm>
            <a:off x="228600" y="2017713"/>
            <a:ext cx="8726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blasting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constants.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C0=T,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C1=F,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Cn=F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D0=F,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D1=T,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E0=T,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E1=F,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13"/>
          <p:cNvSpPr txBox="1"/>
          <p:nvPr/>
        </p:nvSpPr>
        <p:spPr bwMode="auto">
          <a:xfrm>
            <a:off x="217487" y="4370963"/>
            <a:ext cx="872648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pass,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a0=C0,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a1=C1,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an=Cn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b0=D0,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b1=D1,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a&amp;b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c0=a0/\b0,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c1=a1/\b1,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=an/\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c0=E0,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c1=E1,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Incremental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Blasting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constraint</a:t>
            </a:r>
            <a:r>
              <a:rPr lang="zh-CN" altLang="en-US" dirty="0"/>
              <a:t> </a:t>
            </a:r>
            <a:r>
              <a:rPr lang="en-US" altLang="zh-CN" dirty="0"/>
              <a:t>complexity:</a:t>
            </a:r>
            <a:endParaRPr lang="en-US" altLang="zh-CN" dirty="0"/>
          </a:p>
          <a:p>
            <a:pPr lvl="1"/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y&amp;z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=y0/\z0, y1/\z1, …,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/>
              <a:t>2*n props, n conjunctions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1" y="3657601"/>
            <a:ext cx="5779769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660" y="5791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432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y*z =</a:t>
            </a:r>
            <a:endParaRPr kumimoji="1" lang="en-US" altLang="zh-CN" sz="2800" b="1" dirty="0">
              <a:solidFill>
                <a:srgbClr val="0432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76400" y="5911410"/>
                <a:ext cx="1793810" cy="413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+…+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y</m:t>
                          </m:r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11410"/>
                <a:ext cx="1793810" cy="413190"/>
              </a:xfrm>
              <a:prstGeom prst="rect">
                <a:avLst/>
              </a:prstGeom>
              <a:blipFill rotWithShape="1">
                <a:blip r:embed="rId2"/>
                <a:stretch>
                  <a:fillRect t="-47" r="32" b="-3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438400" y="6446696"/>
            <a:ext cx="6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 consider:</a:t>
            </a:r>
            <a:endParaRPr lang="en-US" altLang="zh-CN" dirty="0"/>
          </a:p>
          <a:p>
            <a:pPr lvl="1"/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a*b=c/\b*a!=c/\y=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x&amp;z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/\y!=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x&amp;z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+mn-cs"/>
              </a:rPr>
              <a:t>Direct encoding of the formula generate more than 10000 </a:t>
            </a:r>
            <a:r>
              <a:rPr lang="en-US" altLang="zh-CN" dirty="0" err="1">
                <a:cs typeface="+mn-cs"/>
              </a:rPr>
              <a:t>vars</a:t>
            </a:r>
            <a:r>
              <a:rPr lang="en-US" altLang="zh-CN" dirty="0">
                <a:cs typeface="+mn-cs"/>
              </a:rPr>
              <a:t>, problematic for current SAT solvers</a:t>
            </a:r>
            <a:endParaRPr lang="en-US" altLang="zh-CN" dirty="0">
              <a:cs typeface="+mn-cs"/>
            </a:endParaRPr>
          </a:p>
          <a:p>
            <a:pPr lvl="1"/>
            <a:r>
              <a:rPr lang="en-US" altLang="zh-CN" dirty="0">
                <a:cs typeface="+mn-cs"/>
              </a:rPr>
              <a:t>What’s the problem here? How to fix?</a:t>
            </a:r>
            <a:endParaRPr lang="zh-CN" altLang="en-US" dirty="0"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Algorithm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95400" y="26670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“easier” part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057400" y="2057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5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057400" y="3505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57400" y="49530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86000" y="501396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88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finished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62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“hard” part</a:t>
            </a:r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200400" y="4419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肘形连接符 16"/>
          <p:cNvCxnSpPr>
            <a:stCxn id="13" idx="0"/>
          </p:cNvCxnSpPr>
          <p:nvPr/>
        </p:nvCxnSpPr>
        <p:spPr>
          <a:xfrm rot="16200000" flipV="1">
            <a:off x="3478083" y="2677983"/>
            <a:ext cx="397134" cy="2476500"/>
          </a:xfrm>
          <a:prstGeom prst="bent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14800" y="2057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a*b=c/\b*a!=c/\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x&amp;z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/\y!=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x&amp;z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766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57899" y="2895600"/>
            <a:ext cx="285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This is called an incremental algorithm. Essentially a lazy strategy.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Bit-vectors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Fermat‘s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Solver()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c’,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0xffffffffffff0000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solver.check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/>
              <p:cNvSpPr txBox="1"/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has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solutions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𝟑</m:t>
                    </m:r>
                    <m:r>
                      <a:rPr lang="en-US" altLang="zh-CN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Proposed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Fermat,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1637.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Proved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Wiles,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1995.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Question: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don’t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just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use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integers?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reals</a:t>
            </a:r>
            <a:endParaRPr kumimoji="1" lang="en-US" altLang="zh-CN" dirty="0"/>
          </a:p>
          <a:p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/>
              <a:t>lectures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5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5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5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5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5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5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notorious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(fixed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2006).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high,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low+high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mid-1,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mid+1,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86400" y="3429000"/>
                <a:ext cx="312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]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31242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”Integers”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“reals”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–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&gt;0</a:t>
            </a:r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  <a:sym typeface="Wingdings" panose="05000000000000000000" pitchFamily="2" charset="2"/>
              </a:rPr>
              <a:t>&lt;--&gt;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zh-CN" altLang="en-US" dirty="0">
                <a:solidFill>
                  <a:srgbClr val="0432FF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sym typeface="Wingdings" panose="05000000000000000000" pitchFamily="2" charset="2"/>
              </a:rPr>
              <a:t>x&gt;y</a:t>
            </a:r>
            <a:r>
              <a:rPr kumimoji="1" lang="zh-CN" altLang="en-US" dirty="0">
                <a:solidFill>
                  <a:srgbClr val="0432FF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is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true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in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math,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but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not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in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CS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E.g.,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sym typeface="Wingdings" panose="05000000000000000000" pitchFamily="2" charset="2"/>
              </a:rPr>
              <a:t>200+100</a:t>
            </a:r>
            <a:r>
              <a:rPr kumimoji="1" lang="zh-CN" altLang="en-US" dirty="0">
                <a:solidFill>
                  <a:srgbClr val="0432FF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sym typeface="Wingdings" panose="05000000000000000000" pitchFamily="2" charset="2"/>
              </a:rPr>
              <a:t>!=</a:t>
            </a:r>
            <a:r>
              <a:rPr kumimoji="1" lang="zh-CN" altLang="en-US" dirty="0">
                <a:solidFill>
                  <a:srgbClr val="0432FF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sym typeface="Wingdings" panose="05000000000000000000" pitchFamily="2" charset="2"/>
              </a:rPr>
              <a:t>300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may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be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true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/>
              <a:t>representations</a:t>
            </a:r>
            <a:r>
              <a:rPr kumimoji="1" lang="zh-CN" altLang="en-US"/>
              <a:t> </a:t>
            </a:r>
            <a:r>
              <a:rPr kumimoji="1" lang="en-US" altLang="zh-CN" dirty="0"/>
              <a:t>and properties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 in CS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anose="05000000000000000000" pitchFamily="2" charset="2"/>
                  </a:rPr>
                  <a:t> is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the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most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significant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bit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significant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26160" y="3200400"/>
          <a:ext cx="42854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64"/>
                <a:gridCol w="1071364"/>
                <a:gridCol w="1071364"/>
                <a:gridCol w="1071364"/>
              </a:tblGrid>
              <a:tr h="4572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176" t="-11111" r="-300000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381" t="-11111" r="-203571" b="-30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303571" t="-11111" r="-2381" b="-30556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o ::= + | - | </a:t>
                </a:r>
                <a:r>
                  <a:rPr kumimoji="1" lang="zh-CN" altLang="en-US" sz="2400" dirty="0"/>
                  <a:t>*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/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&lt;&lt;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&gt;&gt;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&amp;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xor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~E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29200" y="2602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1447800" y="2438400"/>
            <a:ext cx="35814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  <a:endParaRPr kumimoji="1"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000" dirty="0"/>
                  <a:t>UNSAT!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82688" y="5613737"/>
            <a:ext cx="636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Examples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Z3:</a:t>
            </a:r>
            <a:endParaRPr kumimoji="1" lang="en-US" altLang="zh-CN" sz="2000" dirty="0"/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y’,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solve(x==1,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y==3,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209800" y="393138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x|y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~x[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b: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3400" y="5537537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&lt;11001000&gt;U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&lt;11001000&gt;S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-56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5962</Words>
  <Application>WPS 演示</Application>
  <PresentationFormat>全屏显示(4:3)</PresentationFormat>
  <Paragraphs>355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Tahoma</vt:lpstr>
      <vt:lpstr>Symbol</vt:lpstr>
      <vt:lpstr>Courier New</vt:lpstr>
      <vt:lpstr>Cambria Math</vt:lpstr>
      <vt:lpstr>微软雅黑</vt:lpstr>
      <vt:lpstr>Arial Unicode MS</vt:lpstr>
      <vt:lpstr>Calibri</vt:lpstr>
      <vt:lpstr>Blends</vt:lpstr>
      <vt:lpstr>Bit Vectors</vt:lpstr>
      <vt:lpstr>Motivation: theory</vt:lpstr>
      <vt:lpstr>Satisfiability modulo theory (SMT)</vt:lpstr>
      <vt:lpstr>Motivation</vt:lpstr>
      <vt:lpstr>Bit vector</vt:lpstr>
      <vt:lpstr>Bit vector, cont’</vt:lpstr>
      <vt:lpstr>Bit vectors: the syntax</vt:lpstr>
      <vt:lpstr>Semantics: bitwise operations</vt:lpstr>
      <vt:lpstr>Semantics: arithmetic operations</vt:lpstr>
      <vt:lpstr>Semantics: arithmetic operations</vt:lpstr>
      <vt:lpstr>Semantics: arithmetic operations</vt:lpstr>
      <vt:lpstr>Semantics: arithmetic operations</vt:lpstr>
      <vt:lpstr>Semantics: arithmetic operations</vt:lpstr>
      <vt:lpstr> </vt:lpstr>
      <vt:lpstr>Motivation</vt:lpstr>
      <vt:lpstr>Motivation</vt:lpstr>
      <vt:lpstr>Bit-blasting algorithm</vt:lpstr>
      <vt:lpstr>Bit-blasting algorithm, cont’</vt:lpstr>
      <vt:lpstr>Bit-blasting algorithm, cont’</vt:lpstr>
      <vt:lpstr>Bit-blasting algorithm, cont’</vt:lpstr>
      <vt:lpstr>Example</vt:lpstr>
      <vt:lpstr> </vt:lpstr>
      <vt:lpstr>Motivation: the complexity</vt:lpstr>
      <vt:lpstr>Motivation</vt:lpstr>
      <vt:lpstr>Incremental Algorithm</vt:lpstr>
      <vt:lpstr> </vt:lpstr>
      <vt:lpstr>#1: Fermat‘s last theorem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4137</cp:revision>
  <cp:lastPrinted>2113-01-01T00:00:00Z</cp:lastPrinted>
  <dcterms:created xsi:type="dcterms:W3CDTF">2113-01-01T00:00:00Z</dcterms:created>
  <dcterms:modified xsi:type="dcterms:W3CDTF">2021-03-09T14:08:55Z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2052-11.1.0.10356</vt:lpwstr>
  </property>
  <property fmtid="{D5CDD505-2E9C-101B-9397-08002B2CF9AE}" pid="4" name="ICV">
    <vt:lpwstr>AD853A1554EA4FFBB1C4931BBE0AB584</vt:lpwstr>
  </property>
</Properties>
</file>