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8"/>
  </p:handoutMasterIdLst>
  <p:sldIdLst>
    <p:sldId id="256" r:id="rId3"/>
    <p:sldId id="363" r:id="rId4"/>
    <p:sldId id="375" r:id="rId5"/>
    <p:sldId id="321" r:id="rId6"/>
    <p:sldId id="455" r:id="rId7"/>
    <p:sldId id="323" r:id="rId8"/>
    <p:sldId id="442" r:id="rId9"/>
    <p:sldId id="430" r:id="rId10"/>
    <p:sldId id="443" r:id="rId11"/>
    <p:sldId id="431" r:id="rId12"/>
    <p:sldId id="439" r:id="rId13"/>
    <p:sldId id="444" r:id="rId14"/>
    <p:sldId id="445" r:id="rId15"/>
    <p:sldId id="446" r:id="rId16"/>
    <p:sldId id="447" r:id="rId17"/>
    <p:sldId id="448" r:id="rId18"/>
    <p:sldId id="452" r:id="rId19"/>
    <p:sldId id="436" r:id="rId20"/>
    <p:sldId id="449" r:id="rId21"/>
    <p:sldId id="450" r:id="rId22"/>
    <p:sldId id="451" r:id="rId23"/>
    <p:sldId id="441" r:id="rId24"/>
    <p:sldId id="453" r:id="rId25"/>
    <p:sldId id="454" r:id="rId26"/>
    <p:sldId id="424" r:id="rId27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2"/>
    <p:restoredTop sz="94696"/>
  </p:normalViewPr>
  <p:slideViewPr>
    <p:cSldViewPr>
      <p:cViewPr varScale="1">
        <p:scale>
          <a:sx n="105" d="100"/>
          <a:sy n="105" d="100"/>
        </p:scale>
        <p:origin x="9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Arrays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functions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Transform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operations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en-US" altLang="zh-CN" dirty="0"/>
          </a:p>
        </p:txBody>
      </p:sp>
      <p:sp>
        <p:nvSpPr>
          <p:cNvPr id="6" name="椭圆 5"/>
          <p:cNvSpPr/>
          <p:nvPr/>
        </p:nvSpPr>
        <p:spPr>
          <a:xfrm>
            <a:off x="5867400" y="3352800"/>
            <a:ext cx="1295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620000" y="3372853"/>
            <a:ext cx="1143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w.o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array</a:t>
            </a:r>
            <a:endParaRPr kumimoji="1" lang="en-US" altLang="zh-CN" dirty="0"/>
          </a:p>
        </p:txBody>
      </p:sp>
      <p:cxnSp>
        <p:nvCxnSpPr>
          <p:cNvPr id="8" name="直线箭头连接符 7"/>
          <p:cNvCxnSpPr>
            <a:endCxn id="7" idx="2"/>
          </p:cNvCxnSpPr>
          <p:nvPr/>
        </p:nvCxnSpPr>
        <p:spPr>
          <a:xfrm>
            <a:off x="7162800" y="4305300"/>
            <a:ext cx="457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28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select: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introduce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</a:t>
                </a:r>
                <a:r>
                  <a:rPr kumimoji="1" lang="zh-CN" altLang="en-US" dirty="0"/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zh-CN" baseline="-25000" dirty="0"/>
              </a:p>
              <a:p>
                <a:pPr marL="0" indent="0">
                  <a:buNone/>
                </a:pP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index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becomes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∧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becomes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aseline="-25000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transformed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EUF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update: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introduce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along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Notice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transformed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further!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equivalent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b="-13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becomes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b="-7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becomes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[0]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Generally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speaking,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arithmetic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multiplication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undecidable</a:t>
                </a:r>
                <a:r>
                  <a:rPr kumimoji="1" lang="en-US" altLang="zh-CN" dirty="0"/>
                  <a:t>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 rotWithShape="1">
                <a:blip r:embed="rId1"/>
                <a:stretch>
                  <a:fillRect l="-1794" t="-1846" b="-8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restricted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I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*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I+I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x[I]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store(x,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…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029200" y="37454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arrays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2667000" y="2919662"/>
            <a:ext cx="2362200" cy="10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8E457D90-69F2-3D40-A940-186003987434}"/>
                  </a:ext>
                </a:extLst>
              </p:cNvPr>
              <p:cNvSpPr txBox="1"/>
              <p:nvPr/>
            </p:nvSpPr>
            <p:spPr>
              <a:xfrm>
                <a:off x="1182688" y="4543961"/>
                <a:ext cx="63611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Examples:</a:t>
                </a:r>
              </a:p>
              <a:p>
                <a:pPr algn="ctr"/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=j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]!=a[j]</a:t>
                </a:r>
                <a:endParaRPr kumimoji="1" lang="en-US" altLang="zh-CN" sz="2000" dirty="0"/>
              </a:p>
              <a:p>
                <a:r>
                  <a:rPr kumimoji="1" lang="en-US" altLang="zh-CN" sz="2000" dirty="0"/>
                  <a:t>But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not:</a:t>
                </a:r>
              </a:p>
              <a:p>
                <a:pPr algn="ctr"/>
                <a:r>
                  <a:rPr kumimoji="1" lang="en-US" altLang="zh-CN" sz="20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=j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kumimoji="1" lang="en-US" altLang="zh-CN" sz="20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]!=a[j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j]</a:t>
                </a:r>
                <a:endParaRPr kumimoji="1"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4543961"/>
                <a:ext cx="6361112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797" t="-190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017168" y="33644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10" idx="1"/>
          </p:cNvCxnSpPr>
          <p:nvPr/>
        </p:nvCxnSpPr>
        <p:spPr>
          <a:xfrm flipH="1" flipV="1">
            <a:off x="3048000" y="2864567"/>
            <a:ext cx="1969168" cy="68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17168" y="29834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restricted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 flipH="1" flipV="1">
            <a:off x="1447800" y="2438400"/>
            <a:ext cx="3621090" cy="79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1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41CF2059-08E8-2145-B4EF-91DE8E849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must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form: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∀𝑗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where: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G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G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G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I=I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I!=I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property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fragment.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CC16791B-F536-4D4D-BBF1-0011DE701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Given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property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form,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convert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 equivalent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EUF formulae.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EUF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proposition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EUF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arrayReduction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write: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∃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x.P1(x)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P1(y);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fresh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P3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∀x.P2(x)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P2(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)/\.../\P2(k);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P4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read in P3: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P4;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53" t="-615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#1: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eliminating</a:t>
                </a:r>
                <a:r>
                  <a:rPr kumimoji="1" lang="zh-CN" altLang="en-US"/>
                  <a:t> </a:t>
                </a:r>
                <a:r>
                  <a:rPr kumimoji="1" lang="en-US" altLang="zh-CN"/>
                  <a:t>array </a:t>
                </a:r>
                <a:r>
                  <a:rPr kumimoji="1" lang="en-US" altLang="zh-CN" dirty="0"/>
                  <a:t>store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above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UNSAT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r="-1142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2743200"/>
          <a:ext cx="8229600" cy="329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19050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SAT/UNSAT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175862" r="-130496" b="-77931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Equality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266667" r="-130496" b="-65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Uninterpreted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functions</a:t>
                      </a:r>
                      <a:endParaRPr lang="en-US" altLang="zh-CN" dirty="0"/>
                    </a:p>
                  </a:txBody>
                  <a:tcPr/>
                </a:tc>
              </a:tr>
              <a:tr h="703326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200000" r="-130496" b="-2563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88667" t="-200000" r="-145333" b="-2563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arithmetic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568966" r="-130496" b="-38620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Bit vectors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646667" r="-130496" b="-27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772414" r="-130496" b="-1827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#3: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elimination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(only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index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)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Simplify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#4: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elimination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easy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 above formulae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UNSAT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valid.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Theory</a:t>
            </a:r>
            <a:r>
              <a:rPr lang="zh-CN" altLang="en-US" i="1" dirty="0"/>
              <a:t> </a:t>
            </a:r>
            <a:r>
              <a:rPr lang="en-US" altLang="zh-CN" i="1" dirty="0"/>
              <a:t>of</a:t>
            </a:r>
            <a:r>
              <a:rPr lang="zh-CN" altLang="en-US" i="1" dirty="0"/>
              <a:t> </a:t>
            </a:r>
            <a:r>
              <a:rPr lang="en-US" altLang="zh-CN" i="1" dirty="0"/>
              <a:t>Hash</a:t>
            </a:r>
            <a:r>
              <a:rPr lang="zh-CN" altLang="en-US" i="1" dirty="0"/>
              <a:t> </a:t>
            </a:r>
            <a:r>
              <a:rPr lang="en-US" altLang="zh-CN" i="1" dirty="0"/>
              <a:t>Tables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store(A,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suggests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design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theory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key difference is the “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type: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lookup(hash,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update(hash,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lookup(hash,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update(hash,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temp),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a’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a’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update(update(a,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lookup(a,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j),j,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prove: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lookup(a’,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)==lookup(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a,j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/\ lookup(a’, j)==lookup(a,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EUF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/>
              <a:t>table,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/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  <a:endParaRPr lang="en-US" sz="34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/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/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/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7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7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/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  <a:endParaRPr lang="en-US" sz="2800" kern="1200" dirty="0"/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  <a:endParaRPr lang="en-US" sz="28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/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7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7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/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/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7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7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  <a:endParaRPr lang="en-US" sz="3400" kern="1200" dirty="0"/>
            </a:p>
          </p:txBody>
        </p:sp>
      </p:grpSp>
      <p:sp>
        <p:nvSpPr>
          <p:cNvPr id="22" name="Text Placeholder 2"/>
          <p:cNvSpPr txBox="1"/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Equality + UF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Arithmetic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Bit-vectors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 want 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reason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about the properties about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arrays (ubiquitous):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swap(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j){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temp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A[j];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A[j]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temp;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think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functional: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A’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side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effect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explicit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this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program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A’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store(store(A,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A[j]),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want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prove: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A’[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]==A[j]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A’[j]==A[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53" t="-615" b="-18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 programming matters: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A’, A’’;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A’ = store(A,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A[j]);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A’’ = store(A’, j, 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A’’;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some languages, this is called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Always easy to reason about functional programs.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E[E]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store(E,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…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029200" y="33402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2209800" y="2466524"/>
            <a:ext cx="2819400" cy="105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8E457D90-69F2-3D40-A940-186003987434}"/>
                  </a:ext>
                </a:extLst>
              </p:cNvPr>
              <p:cNvSpPr txBox="1"/>
              <p:nvPr/>
            </p:nvSpPr>
            <p:spPr>
              <a:xfrm>
                <a:off x="1182688" y="4114800"/>
                <a:ext cx="6361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Examples:</a:t>
                </a:r>
              </a:p>
              <a:p>
                <a:pPr algn="ctr"/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=j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]!=A[j]</a:t>
                </a:r>
                <a:endParaRPr kumimoji="1" lang="en-US" altLang="zh-CN" sz="2000" dirty="0"/>
              </a:p>
              <a:p>
                <a:r>
                  <a:rPr kumimoji="1" lang="en-US" altLang="zh-CN" sz="2000" dirty="0"/>
                  <a:t>UNSAT!</a:t>
                </a: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4114800"/>
                <a:ext cx="6361112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97" t="-3750" b="-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182688" y="5181600"/>
            <a:ext cx="6361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Examples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Z3:</a:t>
            </a:r>
            <a:endParaRPr kumimoji="1" lang="en-US" altLang="zh-CN" sz="2000" dirty="0"/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Array('A',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IntSort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IntSort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j')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==j, 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]!=A[j])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7168" y="2966425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(select)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10" idx="1"/>
          </p:cNvCxnSpPr>
          <p:nvPr/>
        </p:nvCxnSpPr>
        <p:spPr>
          <a:xfrm flipH="1" flipV="1">
            <a:off x="3048000" y="2466524"/>
            <a:ext cx="1969168" cy="68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17168" y="255033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(update)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 flipH="1" flipV="1">
            <a:off x="3962400" y="2381545"/>
            <a:ext cx="1106489" cy="41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16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again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Z3’s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representation: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Array(‘A’,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IntSort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IntSort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j’)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Store(Store(A,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A[j]),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prove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solving):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solve(Not(And(A1[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]==A[j],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A1[j]==A[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𝐼𝑛𝑑𝑒𝑥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2BCE71E8-5397-824F-97D3-3BF900DADCA0}"/>
                  </a:ext>
                </a:extLst>
              </p:cNvPr>
              <p:cNvSpPr txBox="1"/>
              <p:nvPr/>
            </p:nvSpPr>
            <p:spPr>
              <a:xfrm>
                <a:off x="2037139" y="1905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39" y="19050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ele attr="{B8809EDF-7F6C-5E49-9E88-413F24395A4A}"/>
                  </a:ext>
                </a:extLst>
              </p:cNvPr>
              <p:cNvSpPr txBox="1"/>
              <p:nvPr/>
            </p:nvSpPr>
            <p:spPr>
              <a:xfrm>
                <a:off x="5177589" y="1905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89" y="19050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1828800" y="36418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3505200" y="38125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812540"/>
                <a:ext cx="2819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674017" y="34432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𝑅𝐴𝑊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344320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784976" y="3200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32004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828800" y="4946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505200" y="51170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117068"/>
                <a:ext cx="28194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74017" y="47477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𝑅𝐴𝑊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4747736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784976" y="4504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4504928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>
            <a:endCxn id="23" idx="1"/>
          </p:cNvCxnSpPr>
          <p:nvPr/>
        </p:nvCxnSpPr>
        <p:spPr>
          <a:xfrm flipV="1">
            <a:off x="1828800" y="6227802"/>
            <a:ext cx="4845217" cy="14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505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412468"/>
                <a:ext cx="281940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74017" y="604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𝐸𝑥𝑡𝑒𝑛𝑠𝑖𝑜𝑛𝑎𝑙𝑖𝑡𝑦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6043136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90" r="-413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784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5800328"/>
                <a:ext cx="18288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Decision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procedure:</a:t>
            </a:r>
            <a:endParaRPr kumimoji="1" lang="en-US" altLang="zh-CN" i="1" dirty="0"/>
          </a:p>
          <a:p>
            <a:pPr marL="0" indent="0" algn="ctr">
              <a:buNone/>
            </a:pPr>
            <a:r>
              <a:rPr kumimoji="1" lang="en-US" altLang="zh-CN" i="1" dirty="0"/>
              <a:t>Array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Elimination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2408</Words>
  <Application>WPS 演示</Application>
  <PresentationFormat>全屏显示(4:3)</PresentationFormat>
  <Paragraphs>251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Tahoma</vt:lpstr>
      <vt:lpstr>Symbol</vt:lpstr>
      <vt:lpstr>Courier New</vt:lpstr>
      <vt:lpstr>微软雅黑</vt:lpstr>
      <vt:lpstr>Arial Unicode MS</vt:lpstr>
      <vt:lpstr>Calibri</vt:lpstr>
      <vt:lpstr>Blends</vt:lpstr>
      <vt:lpstr>Arrays</vt:lpstr>
      <vt:lpstr>Motivation: theory</vt:lpstr>
      <vt:lpstr>Satisfiability modulo theory (SMT)</vt:lpstr>
      <vt:lpstr>Motivation</vt:lpstr>
      <vt:lpstr>Motivation</vt:lpstr>
      <vt:lpstr>Arrays: the syntax</vt:lpstr>
      <vt:lpstr>Example again</vt:lpstr>
      <vt:lpstr>Inference rules for arrays</vt:lpstr>
      <vt:lpstr> </vt:lpstr>
      <vt:lpstr>How to design a decision procedure for arrays?</vt:lpstr>
      <vt:lpstr>Array select</vt:lpstr>
      <vt:lpstr>Array select example</vt:lpstr>
      <vt:lpstr>Array update</vt:lpstr>
      <vt:lpstr>Array update example</vt:lpstr>
      <vt:lpstr>Problems</vt:lpstr>
      <vt:lpstr>Arrays: the restricted syntax</vt:lpstr>
      <vt:lpstr>Array property</vt:lpstr>
      <vt:lpstr>Array reduction algorithm</vt:lpstr>
      <vt:lpstr>Array reduction example</vt:lpstr>
      <vt:lpstr>Array reduction example</vt:lpstr>
      <vt:lpstr>Array reduction example</vt:lpstr>
      <vt:lpstr> </vt:lpstr>
      <vt:lpstr>The interfaces are similar</vt:lpstr>
      <vt:lpstr>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4544</cp:revision>
  <cp:lastPrinted>2113-01-01T00:00:00Z</cp:lastPrinted>
  <dcterms:created xsi:type="dcterms:W3CDTF">2113-01-01T00:00:00Z</dcterms:created>
  <dcterms:modified xsi:type="dcterms:W3CDTF">2021-01-09T07:17:37Z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2052-11.1.0.10024</vt:lpwstr>
  </property>
</Properties>
</file>