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5"/>
  </p:handoutMasterIdLst>
  <p:sldIdLst>
    <p:sldId id="256" r:id="rId3"/>
    <p:sldId id="455" r:id="rId4"/>
    <p:sldId id="456" r:id="rId5"/>
    <p:sldId id="457" r:id="rId6"/>
    <p:sldId id="483" r:id="rId7"/>
    <p:sldId id="484" r:id="rId8"/>
    <p:sldId id="485" r:id="rId9"/>
    <p:sldId id="486" r:id="rId10"/>
    <p:sldId id="487" r:id="rId11"/>
    <p:sldId id="488" r:id="rId12"/>
    <p:sldId id="458" r:id="rId13"/>
    <p:sldId id="424" r:id="rId14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/>
    <p:restoredTop sz="94696"/>
  </p:normalViewPr>
  <p:slideViewPr>
    <p:cSldViewPr>
      <p:cViewPr varScale="1">
        <p:scale>
          <a:sx n="105" d="100"/>
          <a:sy n="105" d="100"/>
        </p:scale>
        <p:origin x="23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DPLL(T)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  <a:blipFill rotWithShape="1">
                <a:blip r:embed="rId1"/>
                <a:stretch>
                  <a:fillRect l="-1567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447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endCxn id="4" idx="0"/>
          </p:cNvCxnSpPr>
          <p:nvPr/>
        </p:nvCxnSpPr>
        <p:spPr>
          <a:xfrm>
            <a:off x="2362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483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0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133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2590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28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523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28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533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</p:cNvCxnSpPr>
          <p:nvPr/>
        </p:nvCxnSpPr>
        <p:spPr>
          <a:xfrm flipH="1">
            <a:off x="1828799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895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2268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082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3124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81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内容占位符 2">
                <a:extLst>
                  <a:ext uri="{FF2B5EF4-FFF2-40B4-BE49-F238E27FC236}">
                    <ele attr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90798" y="2448793"/>
                <a:ext cx="6477002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~C)</a:t>
                </a:r>
              </a:p>
              <a:p>
                <a:pPr marL="0" indent="0">
                  <a:buNone/>
                </a:pP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~C)</a:t>
                </a:r>
              </a:p>
            </p:txBody>
          </p:sp>
        </mc:Choice>
        <mc:Fallback>
          <p:sp>
            <p:nvSpPr>
              <p:cNvPr id="2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2448560"/>
                <a:ext cx="6477000" cy="722630"/>
              </a:xfrm>
              <a:prstGeom prst="rect">
                <a:avLst/>
              </a:prstGeom>
              <a:blipFill rotWithShape="1">
                <a:blip r:embed="rId2"/>
                <a:stretch>
                  <a:fillRect t="-6061" b="-109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" name="内容占位符 2"/>
          <p:cNvSpPr txBox="1"/>
          <p:nvPr/>
        </p:nvSpPr>
        <p:spPr bwMode="auto">
          <a:xfrm>
            <a:off x="3312694" y="3170276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UNSAT!</a:t>
            </a:r>
            <a:endParaRPr kumimoji="1" lang="en-US" altLang="zh-CN" sz="20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内容占位符 2"/>
          <p:cNvSpPr txBox="1"/>
          <p:nvPr/>
        </p:nvSpPr>
        <p:spPr bwMode="auto">
          <a:xfrm>
            <a:off x="4905375" y="3851927"/>
            <a:ext cx="4038600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terminates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0" grpId="0" build="p"/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432FF"/>
                </a:solidFill>
              </a:rPr>
              <a:t>offline</a:t>
            </a:r>
            <a:endParaRPr kumimoji="1" lang="en-US" altLang="zh-CN" i="1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black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practice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slow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developed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finishes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we’ll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We’ve learned…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BEA3992-C8F2-2844-808F-3ED1AC5B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Nelson-</a:t>
                </a:r>
                <a:r>
                  <a:rPr kumimoji="1" lang="en-US" altLang="zh-CN" dirty="0" err="1"/>
                  <a:t>Oppen</a:t>
                </a:r>
                <a:r>
                  <a:rPr kumimoji="1" lang="en-US" altLang="zh-CN" dirty="0"/>
                  <a:t> procedure for deciding the satisfiability of a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conjunction</a:t>
                </a:r>
                <a:r>
                  <a:rPr kumimoji="1" lang="en-US" altLang="zh-CN" dirty="0"/>
                  <a:t> of formulae from theories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(x1 &gt; x2)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(f(x1) == f(x2))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…</a:t>
                </a:r>
              </a:p>
              <a:p>
                <a:r>
                  <a:rPr kumimoji="1" lang="en-US" altLang="zh-CN" dirty="0"/>
                  <a:t>But what about general formulae, say: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(x=2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x=3)…</a:t>
                </a:r>
              </a:p>
              <a:p>
                <a:r>
                  <a:rPr kumimoji="1" lang="en-US" altLang="zh-CN" dirty="0"/>
                  <a:t>This can be solved by the DPLL(T) framework!</a:t>
                </a:r>
              </a:p>
              <a:p>
                <a:pPr lvl="1"/>
                <a:r>
                  <a:rPr kumimoji="1" lang="en-US" altLang="zh-CN" dirty="0"/>
                  <a:t>Today’s topic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 b="-19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We’ve discussed the general DPLL algorithm for SAT: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Based on the truth table assignment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Resolution + propagation</a:t>
            </a:r>
            <a:endParaRPr kumimoji="1" lang="en-US" altLang="zh-CN" dirty="0"/>
          </a:p>
          <a:p>
            <a:r>
              <a:rPr kumimoji="1" lang="en-US" altLang="zh-CN" dirty="0"/>
              <a:t>SAT solver 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 a black box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Input a formulae, output 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UNSAT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key idea for DPLL(T) is to combine SAT solvers and theory solvers</a:t>
            </a:r>
            <a:endParaRPr kumimoji="1" lang="en-US" altLang="zh-CN" dirty="0"/>
          </a:p>
          <a:p>
            <a:r>
              <a:rPr kumimoji="1" lang="en-US" altLang="zh-CN" dirty="0"/>
              <a:t>Thus, the SAT solvers is parameterized by the theory solvers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Hence the name DPLL(T)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With theory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en-US" altLang="zh-CN" dirty="0"/>
              <a:t> the parameters</a:t>
            </a:r>
            <a:endParaRPr kumimoji="1" lang="en-US" altLang="zh-CN" dirty="0"/>
          </a:p>
          <a:p>
            <a:r>
              <a:rPr kumimoji="1" lang="en-US" altLang="zh-CN" dirty="0"/>
              <a:t>Can process FOL formulae 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 quantifications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5000" y="26670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endCxn id="4" idx="0"/>
          </p:cNvCxnSpPr>
          <p:nvPr/>
        </p:nvCxnSpPr>
        <p:spPr>
          <a:xfrm>
            <a:off x="2819400" y="2133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941095" y="35890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57400" y="1872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590800" y="3048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048000" y="30802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8200" y="2133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Propositional skeleton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abstraction)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H="1" flipV="1">
            <a:off x="2971800" y="2378787"/>
            <a:ext cx="1676400" cy="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85801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981200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886200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990600" y="40708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8" idx="2"/>
          </p:cNvCxnSpPr>
          <p:nvPr/>
        </p:nvCxnSpPr>
        <p:spPr>
          <a:xfrm flipH="1">
            <a:off x="2286000" y="40708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3352800" y="40632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2726156" y="40685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1540042" y="40568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3581399" y="40785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238500" y="49823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800600" y="30874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Propositional concreate</a:t>
            </a:r>
            <a:endParaRPr kumimoji="1" lang="en-US" altLang="zh-CN" dirty="0"/>
          </a:p>
          <a:p>
            <a:r>
              <a:rPr kumimoji="1" lang="en-US" altLang="zh-CN" dirty="0"/>
              <a:t>(Boolean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refinement)</a:t>
            </a:r>
            <a:endParaRPr kumimoji="1" lang="zh-CN" altLang="en-US" dirty="0"/>
          </a:p>
        </p:txBody>
      </p:sp>
      <p:cxnSp>
        <p:nvCxnSpPr>
          <p:cNvPr id="43" name="直线箭头连接符 42"/>
          <p:cNvCxnSpPr/>
          <p:nvPr/>
        </p:nvCxnSpPr>
        <p:spPr>
          <a:xfrm flipH="1" flipV="1">
            <a:off x="3124200" y="3332656"/>
            <a:ext cx="1676400" cy="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3396" y="2057400"/>
                <a:ext cx="4154404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dpllt(P){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abstract(P);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while(true){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dpll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if(res==UNSAT)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UNSAT;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refine(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if(res==SAT)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        </m:t>
                    </m:r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  <m:r>
                      <a:rPr kumimoji="1" lang="zh-CN" altLang="en-US" sz="20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3396" y="2057400"/>
                <a:ext cx="4154404" cy="4114800"/>
              </a:xfrm>
              <a:blipFill rotWithShape="1">
                <a:blip r:embed="rId1"/>
                <a:stretch>
                  <a:fillRect l="-1220" t="-61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447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endCxn id="4" idx="0"/>
          </p:cNvCxnSpPr>
          <p:nvPr/>
        </p:nvCxnSpPr>
        <p:spPr>
          <a:xfrm>
            <a:off x="2362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483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0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133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2590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3179345" y="2211350"/>
            <a:ext cx="2724650" cy="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28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523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28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533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</p:cNvCxnSpPr>
          <p:nvPr/>
        </p:nvCxnSpPr>
        <p:spPr>
          <a:xfrm flipH="1">
            <a:off x="1828799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895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2268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082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3124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81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 flipH="1">
            <a:off x="2560472" y="2558126"/>
            <a:ext cx="2724650" cy="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262061" y="3120006"/>
            <a:ext cx="2367462" cy="21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2651460" y="3567317"/>
            <a:ext cx="2978063" cy="85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H="1" flipV="1">
            <a:off x="3333249" y="4129334"/>
            <a:ext cx="2296274" cy="67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 animBg="1"/>
      <p:bldP spid="12" grpId="0" animBg="1"/>
      <p:bldP spid="13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((x=2)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  <a:blipFill rotWithShape="1">
                <a:blip r:embed="rId1"/>
                <a:stretch>
                  <a:fillRect l="-1567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447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endCxn id="4" idx="0"/>
          </p:cNvCxnSpPr>
          <p:nvPr/>
        </p:nvCxnSpPr>
        <p:spPr>
          <a:xfrm>
            <a:off x="2362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483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0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133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2590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28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523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28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533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</p:cNvCxnSpPr>
          <p:nvPr/>
        </p:nvCxnSpPr>
        <p:spPr>
          <a:xfrm flipH="1">
            <a:off x="1828799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895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2268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082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3124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81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内容占位符 2">
                <a:extLst>
                  <a:ext uri="{FF2B5EF4-FFF2-40B4-BE49-F238E27FC236}">
                    <ele attr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90799" y="2448793"/>
                <a:ext cx="403860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</a:p>
            </p:txBody>
          </p:sp>
        </mc:Choice>
        <mc:Fallback>
          <p:sp>
            <p:nvSpPr>
              <p:cNvPr id="2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799" y="2448793"/>
                <a:ext cx="4038600" cy="413266"/>
              </a:xfrm>
              <a:prstGeom prst="rect">
                <a:avLst/>
              </a:prstGeom>
              <a:blipFill rotWithShape="1">
                <a:blip r:embed="rId2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内容占位符 2">
                <a:extLst>
                  <a:ext uri="{FF2B5EF4-FFF2-40B4-BE49-F238E27FC236}">
                    <ele attr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blipFill rotWithShape="1">
                <a:blip r:embed="rId3"/>
                <a:stretch>
                  <a:fillRect t="-909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内容占位符 2">
                <a:extLst>
                  <a:ext uri="{FF2B5EF4-FFF2-40B4-BE49-F238E27FC236}">
                    <ele attr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~(x=3)</a:t>
                </a:r>
              </a:p>
            </p:txBody>
          </p:sp>
        </mc:Choice>
        <mc:Fallback>
          <p:sp>
            <p:nvSpPr>
              <p:cNvPr id="2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blipFill rotWithShape="1">
                <a:blip r:embed="rId4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" name="内容占位符 2"/>
          <p:cNvSpPr txBox="1"/>
          <p:nvPr/>
        </p:nvSpPr>
        <p:spPr bwMode="auto">
          <a:xfrm>
            <a:off x="3416965" y="3916274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内容占位符 2">
                <a:extLst>
                  <a:ext uri="{FF2B5EF4-FFF2-40B4-BE49-F238E27FC236}">
                    <ele attr="{53D6711D-9D1A-C04B-832E-D19C7035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blipFill rotWithShape="1">
                <a:blip r:embed="rId5"/>
                <a:stretch>
                  <a:fillRect t="-5882" b="-20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" name="曲线连接符 21"/>
          <p:cNvCxnSpPr/>
          <p:nvPr/>
        </p:nvCxnSpPr>
        <p:spPr>
          <a:xfrm rot="5400000" flipH="1">
            <a:off x="4038737" y="3098272"/>
            <a:ext cx="2273689" cy="1130966"/>
          </a:xfrm>
          <a:prstGeom prst="curvedConnector5">
            <a:avLst>
              <a:gd name="adj1" fmla="val -10054"/>
              <a:gd name="adj2" fmla="val -174646"/>
              <a:gd name="adj3" fmla="val 102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build="p"/>
      <p:bldP spid="27" grpId="0" build="p"/>
      <p:bldP spid="29" grpId="0" build="p"/>
      <p:bldP spid="30" grpId="0" build="p"/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  <a:blipFill rotWithShape="1">
                <a:blip r:embed="rId1"/>
                <a:stretch>
                  <a:fillRect l="-1567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447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endCxn id="4" idx="0"/>
          </p:cNvCxnSpPr>
          <p:nvPr/>
        </p:nvCxnSpPr>
        <p:spPr>
          <a:xfrm>
            <a:off x="2362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483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0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133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2590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28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523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28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533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</p:cNvCxnSpPr>
          <p:nvPr/>
        </p:nvCxnSpPr>
        <p:spPr>
          <a:xfrm flipH="1">
            <a:off x="1828799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895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2268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082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3124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81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内容占位符 2">
                <a:extLst>
                  <a:ext uri="{FF2B5EF4-FFF2-40B4-BE49-F238E27FC236}">
                    <ele attr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90798" y="2448793"/>
                <a:ext cx="4810627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C)/\(~A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</a:p>
            </p:txBody>
          </p:sp>
        </mc:Choice>
        <mc:Fallback>
          <p:sp>
            <p:nvSpPr>
              <p:cNvPr id="2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798" y="2448793"/>
                <a:ext cx="4810627" cy="413266"/>
              </a:xfrm>
              <a:prstGeom prst="rect">
                <a:avLst/>
              </a:prstGeom>
              <a:blipFill rotWithShape="1">
                <a:blip r:embed="rId2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内容占位符 2">
                <a:extLst>
                  <a:ext uri="{FF2B5EF4-FFF2-40B4-BE49-F238E27FC236}">
                    <ele attr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blipFill rotWithShape="1">
                <a:blip r:embed="rId3"/>
                <a:stretch>
                  <a:fillRect t="-909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内容占位符 2">
                <a:extLst>
                  <a:ext uri="{FF2B5EF4-FFF2-40B4-BE49-F238E27FC236}">
                    <ele attr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</a:t>
                </a:r>
              </a:p>
            </p:txBody>
          </p:sp>
        </mc:Choice>
        <mc:Fallback>
          <p:sp>
            <p:nvSpPr>
              <p:cNvPr id="2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blipFill rotWithShape="1">
                <a:blip r:embed="rId4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" name="内容占位符 2"/>
          <p:cNvSpPr txBox="1"/>
          <p:nvPr/>
        </p:nvSpPr>
        <p:spPr bwMode="auto">
          <a:xfrm>
            <a:off x="3416965" y="3916274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内容占位符 2">
                <a:extLst>
                  <a:ext uri="{FF2B5EF4-FFF2-40B4-BE49-F238E27FC236}">
                    <ele attr="{53D6711D-9D1A-C04B-832E-D19C7035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blipFill rotWithShape="1">
                <a:blip r:embed="rId5"/>
                <a:stretch>
                  <a:fillRect t="-5882" b="-20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曲线连接符 25"/>
          <p:cNvCxnSpPr/>
          <p:nvPr/>
        </p:nvCxnSpPr>
        <p:spPr>
          <a:xfrm rot="5400000" flipH="1" flipV="1">
            <a:off x="4839660" y="2932743"/>
            <a:ext cx="2055483" cy="1523998"/>
          </a:xfrm>
          <a:prstGeom prst="curvedConnector3">
            <a:avLst>
              <a:gd name="adj1" fmla="val -126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29" grpId="0" build="p"/>
      <p:bldP spid="30" grpId="0" build="p"/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  <a:blipFill rotWithShape="1">
                <a:blip r:embed="rId1"/>
                <a:stretch>
                  <a:fillRect l="-1567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447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endCxn id="4" idx="0"/>
          </p:cNvCxnSpPr>
          <p:nvPr/>
        </p:nvCxnSpPr>
        <p:spPr>
          <a:xfrm>
            <a:off x="2362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483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0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133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2590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28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523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28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533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</p:cNvCxnSpPr>
          <p:nvPr/>
        </p:nvCxnSpPr>
        <p:spPr>
          <a:xfrm flipH="1">
            <a:off x="1828799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895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2268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082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3124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81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内容占位符 2">
                <a:extLst>
                  <a:ext uri="{FF2B5EF4-FFF2-40B4-BE49-F238E27FC236}">
                    <ele attr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90798" y="2448793"/>
                <a:ext cx="6477002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C)/\(~A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~C)</a:t>
                </a:r>
              </a:p>
            </p:txBody>
          </p:sp>
        </mc:Choice>
        <mc:Fallback>
          <p:sp>
            <p:nvSpPr>
              <p:cNvPr id="2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798" y="2448793"/>
                <a:ext cx="6477002" cy="413266"/>
              </a:xfrm>
              <a:prstGeom prst="rect">
                <a:avLst/>
              </a:prstGeom>
              <a:blipFill rotWithShape="1">
                <a:blip r:embed="rId2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内容占位符 2">
                <a:extLst>
                  <a:ext uri="{FF2B5EF4-FFF2-40B4-BE49-F238E27FC236}">
                    <ele attr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blipFill rotWithShape="1">
                <a:blip r:embed="rId3"/>
                <a:stretch>
                  <a:fillRect t="-909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内容占位符 2">
                <a:extLst>
                  <a:ext uri="{FF2B5EF4-FFF2-40B4-BE49-F238E27FC236}">
                    <ele attr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</a:t>
                </a:r>
              </a:p>
            </p:txBody>
          </p:sp>
        </mc:Choice>
        <mc:Fallback>
          <p:sp>
            <p:nvSpPr>
              <p:cNvPr id="2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blipFill rotWithShape="1">
                <a:blip r:embed="rId4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" name="内容占位符 2"/>
          <p:cNvSpPr txBox="1"/>
          <p:nvPr/>
        </p:nvSpPr>
        <p:spPr bwMode="auto">
          <a:xfrm>
            <a:off x="3416965" y="3916274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内容占位符 2">
                <a:extLst>
                  <a:ext uri="{FF2B5EF4-FFF2-40B4-BE49-F238E27FC236}">
                    <ele attr="{53D6711D-9D1A-C04B-832E-D19C7035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blipFill rotWithShape="1">
                <a:blip r:embed="rId5"/>
                <a:stretch>
                  <a:fillRect t="-5882" b="-20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曲线连接符 25"/>
          <p:cNvCxnSpPr/>
          <p:nvPr/>
        </p:nvCxnSpPr>
        <p:spPr>
          <a:xfrm rot="5400000" flipH="1" flipV="1">
            <a:off x="4839660" y="2932743"/>
            <a:ext cx="2055483" cy="1523998"/>
          </a:xfrm>
          <a:prstGeom prst="curvedConnector3">
            <a:avLst>
              <a:gd name="adj1" fmla="val -126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29" grpId="0" build="p"/>
      <p:bldP spid="30" grpId="0" build="p"/>
      <p:bldP spid="3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1513</Words>
  <Application>WPS 演示</Application>
  <PresentationFormat>全屏显示(4:3)</PresentationFormat>
  <Paragraphs>206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Tahoma</vt:lpstr>
      <vt:lpstr>Courier New</vt:lpstr>
      <vt:lpstr>微软雅黑</vt:lpstr>
      <vt:lpstr>Arial Unicode MS</vt:lpstr>
      <vt:lpstr>Calibri</vt:lpstr>
      <vt:lpstr>Blends</vt:lpstr>
      <vt:lpstr>DPLL(T)</vt:lpstr>
      <vt:lpstr>We’ve learned…</vt:lpstr>
      <vt:lpstr>DPLL recap</vt:lpstr>
      <vt:lpstr>DPLL(T)</vt:lpstr>
      <vt:lpstr>Architecture</vt:lpstr>
      <vt:lpstr>DPLL(T) algorithm</vt:lpstr>
      <vt:lpstr>DPLL(T) example</vt:lpstr>
      <vt:lpstr>DPLL(T) example</vt:lpstr>
      <vt:lpstr>DPLL(T) example</vt:lpstr>
      <vt:lpstr>DPLL(T) example</vt:lpstr>
      <vt:lpstr>Properties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4868</cp:revision>
  <cp:lastPrinted>2113-01-01T00:00:00Z</cp:lastPrinted>
  <dcterms:created xsi:type="dcterms:W3CDTF">2113-01-01T00:00:00Z</dcterms:created>
  <dcterms:modified xsi:type="dcterms:W3CDTF">2020-12-24T07:18:39Z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2052-11.1.0.10024</vt:lpwstr>
  </property>
</Properties>
</file>