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9"/>
  </p:handoutMasterIdLst>
  <p:sldIdLst>
    <p:sldId id="256" r:id="rId3"/>
    <p:sldId id="455" r:id="rId4"/>
    <p:sldId id="473" r:id="rId5"/>
    <p:sldId id="474" r:id="rId6"/>
    <p:sldId id="456" r:id="rId7"/>
    <p:sldId id="490" r:id="rId8"/>
    <p:sldId id="485" r:id="rId9"/>
    <p:sldId id="457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94" r:id="rId20"/>
    <p:sldId id="495" r:id="rId21"/>
    <p:sldId id="496" r:id="rId22"/>
    <p:sldId id="497" r:id="rId23"/>
    <p:sldId id="498" r:id="rId24"/>
    <p:sldId id="486" r:id="rId25"/>
    <p:sldId id="487" r:id="rId26"/>
    <p:sldId id="475" r:id="rId27"/>
    <p:sldId id="458" r:id="rId28"/>
    <p:sldId id="488" r:id="rId29"/>
    <p:sldId id="489" r:id="rId30"/>
    <p:sldId id="459" r:id="rId31"/>
    <p:sldId id="491" r:id="rId32"/>
    <p:sldId id="460" r:id="rId33"/>
    <p:sldId id="461" r:id="rId34"/>
    <p:sldId id="492" r:id="rId35"/>
    <p:sldId id="493" r:id="rId36"/>
    <p:sldId id="463" r:id="rId37"/>
    <p:sldId id="424" r:id="rId3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7"/>
    <p:restoredTop sz="94676"/>
  </p:normalViewPr>
  <p:slideViewPr>
    <p:cSldViewPr>
      <p:cViewPr varScale="1">
        <p:scale>
          <a:sx n="106" d="100"/>
          <a:sy n="106" d="100"/>
        </p:scale>
        <p:origin x="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线箭头连接符 6"/>
          <p:cNvCxnSpPr/>
          <p:nvPr/>
        </p:nvCxnSpPr>
        <p:spPr>
          <a:xfrm flipV="1">
            <a:off x="7291386" y="4333240"/>
            <a:ext cx="328614" cy="6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19799" y="499246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ASTs.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checked,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#3: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13019" y="4665485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04163" y="5641607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351219" y="5641607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6195470" y="5105000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6952722" y="5068087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46963" y="5197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0563" y="5145084"/>
            <a:ext cx="18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73875" y="6107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46" y="525780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/\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4631" y="5638800"/>
            <a:ext cx="486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obligation!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#4: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Z3),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satisfiability: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286" y="5348978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/\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#5: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8286" y="5348978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/\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0"/>
          </p:cNvCxnSpPr>
          <p:nvPr/>
        </p:nvCxnSpPr>
        <p:spPr>
          <a:xfrm flipV="1">
            <a:off x="5334000" y="3499366"/>
            <a:ext cx="0" cy="7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76800" y="3130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5638800" y="333083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858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concrete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766384" y="362424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156783" y="4120634"/>
            <a:ext cx="178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the path conditions accumulate: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9400" y="3135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71800" y="3516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9000" y="3897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0" y="4278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/\y==0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1400" y="4608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b1/\b2/\.../\~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66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b1/\b2/\.../\~bn-1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1800" y="53099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b1/\~b2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14274" y="56869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e12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/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/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5192" y="2888543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258" y="3816153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11165" y="3796100"/>
            <a:ext cx="1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~e1/\~e12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/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/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035597" y="39740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~e1/\e12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32929" y="36802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e1/\~e11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罐形 9"/>
          <p:cNvSpPr/>
          <p:nvPr/>
        </p:nvSpPr>
        <p:spPr>
          <a:xfrm>
            <a:off x="5406300" y="17922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0212" y="12954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1" idx="1"/>
          </p:cNvCxnSpPr>
          <p:nvPr/>
        </p:nvCxnSpPr>
        <p:spPr>
          <a:xfrm flipH="1">
            <a:off x="5791200" y="14800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罐形 35"/>
          <p:cNvSpPr/>
          <p:nvPr/>
        </p:nvSpPr>
        <p:spPr>
          <a:xfrm>
            <a:off x="5270625" y="2776978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22976" y="2035290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3" name="直线箭头连接符 42"/>
          <p:cNvCxnSpPr>
            <a:endCxn id="36" idx="1"/>
          </p:cNvCxnSpPr>
          <p:nvPr/>
        </p:nvCxnSpPr>
        <p:spPr>
          <a:xfrm>
            <a:off x="4813425" y="2334256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罐形 43"/>
          <p:cNvSpPr/>
          <p:nvPr/>
        </p:nvSpPr>
        <p:spPr>
          <a:xfrm>
            <a:off x="6701700" y="27828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65612" y="22860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45" idx="1"/>
          </p:cNvCxnSpPr>
          <p:nvPr/>
        </p:nvCxnSpPr>
        <p:spPr>
          <a:xfrm flipH="1">
            <a:off x="7086600" y="24706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罐形 46"/>
          <p:cNvSpPr/>
          <p:nvPr/>
        </p:nvSpPr>
        <p:spPr>
          <a:xfrm>
            <a:off x="4292086" y="3530379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144437" y="2788691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endCxn id="47" idx="1"/>
          </p:cNvCxnSpPr>
          <p:nvPr/>
        </p:nvCxnSpPr>
        <p:spPr>
          <a:xfrm>
            <a:off x="3834886" y="3087657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50082" y="5733187"/>
            <a:ext cx="49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multi-threading,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  <p:bldP spid="10" grpId="0" animBg="1"/>
      <p:bldP spid="11" grpId="0"/>
      <p:bldP spid="36" grpId="0" animBg="1"/>
      <p:bldP spid="42" grpId="0"/>
      <p:bldP spid="44" grpId="0" animBg="1"/>
      <p:bldP spid="45" grpId="0"/>
      <p:bldP spid="47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799" y="4992469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fail?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096000" y="240284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7456" y="4480225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4495800" y="4267200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线箭头连接符 4"/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线箭头连接符 4"/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752056" y="412373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线箭头连接符 4"/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752056" y="4123734"/>
          <a:ext cx="14295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/>
                <a:gridCol w="74880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/>
                <a:gridCol w="638629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89308" y="5638800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  <a:endParaRPr kumimoji="1" lang="en-US" altLang="zh-CN" sz="1200" dirty="0">
              <a:solidFill>
                <a:srgbClr val="0432FF"/>
              </a:solidFill>
            </a:endParaRP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  <a:endParaRPr kumimoji="1" lang="en-US" altLang="zh-CN" sz="1200" dirty="0"/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2</a:t>
            </a:r>
            <a:r>
              <a:rPr kumimoji="1" lang="zh-CN" altLang="en-US" sz="1200" dirty="0">
                <a:solidFill>
                  <a:srgbClr val="0432FF"/>
                </a:solidFill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</a:rPr>
              <a:t>(</a:t>
            </a:r>
            <a:r>
              <a:rPr kumimoji="1" lang="en-US" altLang="zh-CN" sz="1200" dirty="0" err="1">
                <a:solidFill>
                  <a:srgbClr val="0432FF"/>
                </a:solidFill>
              </a:rPr>
              <a:t>a+b</a:t>
            </a:r>
            <a:r>
              <a:rPr kumimoji="1" lang="en-US" altLang="zh-CN" sz="1200" dirty="0">
                <a:solidFill>
                  <a:srgbClr val="0432FF"/>
                </a:solidFill>
              </a:rPr>
              <a:t>)-4==0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89308" y="6552446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[a=2,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b=0]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200" y="609153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Send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this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formulae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Z3:</a:t>
            </a:r>
            <a:endParaRPr kumimoji="1" lang="en-US" altLang="zh-CN" sz="1400" dirty="0"/>
          </a:p>
          <a:p>
            <a:r>
              <a:rPr kumimoji="1" lang="en-US" altLang="zh-CN" sz="1400" dirty="0">
                <a:solidFill>
                  <a:srgbClr val="0432FF"/>
                </a:solidFill>
              </a:rPr>
              <a:t>a!=0</a:t>
            </a:r>
            <a:r>
              <a:rPr kumimoji="1" lang="zh-CN" altLang="en-US" sz="1400" dirty="0">
                <a:solidFill>
                  <a:srgbClr val="0432FF"/>
                </a:solidFill>
              </a:rPr>
              <a:t> </a:t>
            </a:r>
            <a:r>
              <a:rPr kumimoji="1" lang="en-US" altLang="zh-CN" sz="1400" dirty="0">
                <a:solidFill>
                  <a:srgbClr val="0432FF"/>
                </a:solidFill>
              </a:rPr>
              <a:t>/\</a:t>
            </a:r>
            <a:r>
              <a:rPr kumimoji="1" lang="zh-CN" altLang="en-US" sz="1400" dirty="0">
                <a:solidFill>
                  <a:srgbClr val="0432FF"/>
                </a:solidFill>
              </a:rPr>
              <a:t> </a:t>
            </a:r>
            <a:r>
              <a:rPr kumimoji="1" lang="en-US" altLang="zh-CN" sz="1400" dirty="0">
                <a:solidFill>
                  <a:srgbClr val="0432FF"/>
                </a:solidFill>
              </a:rPr>
              <a:t>b==0</a:t>
            </a:r>
            <a:r>
              <a:rPr kumimoji="1" lang="zh-CN" altLang="en-US" sz="1400" dirty="0">
                <a:solidFill>
                  <a:srgbClr val="0432FF"/>
                </a:solidFill>
              </a:rPr>
              <a:t> </a:t>
            </a:r>
            <a:r>
              <a:rPr kumimoji="1" lang="en-US" altLang="zh-CN" sz="1400" dirty="0">
                <a:solidFill>
                  <a:srgbClr val="0432FF"/>
                </a:solidFill>
              </a:rPr>
              <a:t>/\</a:t>
            </a:r>
            <a:r>
              <a:rPr kumimoji="1" lang="zh-CN" altLang="en-US" sz="1400" dirty="0">
                <a:solidFill>
                  <a:srgbClr val="0432FF"/>
                </a:solidFill>
              </a:rPr>
              <a:t> </a:t>
            </a:r>
            <a:r>
              <a:rPr kumimoji="1" lang="en-US" altLang="zh-CN" sz="1400" dirty="0">
                <a:solidFill>
                  <a:srgbClr val="0432FF"/>
                </a:solidFill>
              </a:rPr>
              <a:t>2</a:t>
            </a:r>
            <a:r>
              <a:rPr kumimoji="1" lang="zh-CN" altLang="en-US" sz="1400" dirty="0">
                <a:solidFill>
                  <a:srgbClr val="0432FF"/>
                </a:solidFill>
              </a:rPr>
              <a:t>*</a:t>
            </a:r>
            <a:r>
              <a:rPr kumimoji="1" lang="en-US" altLang="zh-CN" sz="1400" dirty="0">
                <a:solidFill>
                  <a:srgbClr val="0432FF"/>
                </a:solidFill>
              </a:rPr>
              <a:t>(</a:t>
            </a:r>
            <a:r>
              <a:rPr kumimoji="1" lang="en-US" altLang="zh-CN" sz="1400" dirty="0" err="1">
                <a:solidFill>
                  <a:srgbClr val="0432FF"/>
                </a:solidFill>
              </a:rPr>
              <a:t>a+b</a:t>
            </a:r>
            <a:r>
              <a:rPr kumimoji="1" lang="en-US" altLang="zh-CN" sz="1400" dirty="0">
                <a:solidFill>
                  <a:srgbClr val="0432FF"/>
                </a:solidFill>
              </a:rPr>
              <a:t>)-4==0</a:t>
            </a:r>
            <a:endParaRPr kumimoji="1" lang="zh-CN" altLang="en-US" sz="1400" dirty="0">
              <a:solidFill>
                <a:srgbClr val="0432FF"/>
              </a:solidFill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5412828" y="1807779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9" name="任意形状 28"/>
          <p:cNvSpPr/>
          <p:nvPr/>
        </p:nvSpPr>
        <p:spPr>
          <a:xfrm>
            <a:off x="4191000" y="36313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0" name="任意形状 29"/>
          <p:cNvSpPr/>
          <p:nvPr/>
        </p:nvSpPr>
        <p:spPr>
          <a:xfrm>
            <a:off x="3962400" y="60697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73F16601-B36B-5D47-BE9B-A706A1AAFF0C}"/>
                  </a:ext>
                </a:extLst>
              </p:cNvPr>
              <p:cNvSpPr txBox="1"/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possibility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only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fuzz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program!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blipFill rotWithShape="1">
                <a:blip r:embed="rId1"/>
                <a:stretch>
                  <a:fillRect l="-1705" t="-1205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" grpId="0" animBg="1"/>
      <p:bldP spid="29" grpId="0" animBg="1"/>
      <p:bldP spid="30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Issues with 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  <a:endParaRPr kumimoji="1" lang="en-US" altLang="zh-CN" dirty="0"/>
          </a:p>
          <a:p>
            <a:r>
              <a:rPr kumimoji="1" lang="en-US" altLang="zh-CN" dirty="0"/>
              <a:t>Loops and recursions</a:t>
            </a:r>
            <a:endParaRPr kumimoji="1" lang="en-US" altLang="zh-CN" dirty="0"/>
          </a:p>
          <a:p>
            <a:r>
              <a:rPr kumimoji="1" lang="en-US" altLang="zh-CN" dirty="0"/>
              <a:t>Heap modeling</a:t>
            </a:r>
            <a:endParaRPr kumimoji="1" lang="en-US" altLang="zh-CN" dirty="0"/>
          </a:p>
          <a:p>
            <a:r>
              <a:rPr kumimoji="1" lang="en-US" altLang="zh-CN" dirty="0"/>
              <a:t>Environment modeling</a:t>
            </a:r>
            <a:endParaRPr kumimoji="1" lang="en-US" altLang="zh-CN" dirty="0"/>
          </a:p>
          <a:p>
            <a:r>
              <a:rPr kumimoji="1" lang="en-US" altLang="zh-CN" dirty="0"/>
              <a:t>Constraint solving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/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/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5192" y="2888543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258" y="3816153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11165" y="3796100"/>
            <a:ext cx="1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~e1/\~e21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/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/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035597" y="39740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32929" y="36802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e1/\~e11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randomly select some path when branching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sacrifice completeness, but still better than ad-hoc testing/fuzzing</a:t>
            </a:r>
            <a:endParaRPr kumimoji="1" lang="en-US" altLang="zh-CN" dirty="0"/>
          </a:p>
          <a:p>
            <a:r>
              <a:rPr kumimoji="1" lang="en-US" altLang="zh-CN" dirty="0"/>
              <a:t>Approach #2: select path according to coverage info’</a:t>
            </a:r>
            <a:endParaRPr kumimoji="1" lang="en-US" altLang="zh-CN" dirty="0"/>
          </a:p>
          <a:p>
            <a:r>
              <a:rPr kumimoji="1" lang="en-US" altLang="zh-CN" dirty="0"/>
              <a:t>Approach #3: combine symbolic execution with testing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10994" y="2049393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</a:t>
            </a:r>
            <a:endParaRPr kumimoji="1" lang="en-US" altLang="zh-CN" dirty="0"/>
          </a:p>
          <a:p>
            <a:r>
              <a:rPr kumimoji="1" lang="en-US" altLang="zh-CN" dirty="0"/>
              <a:t>s: 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34138" y="2161911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</a:t>
            </a:r>
            <a:endParaRPr kumimoji="1" lang="en-US" altLang="zh-CN" dirty="0"/>
          </a:p>
          <a:p>
            <a:r>
              <a:rPr kumimoji="1" lang="en-US" altLang="zh-CN" dirty="0"/>
              <a:t>s: 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651155" y="3180669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0+1</a:t>
            </a:r>
            <a:endParaRPr kumimoji="1" lang="en-US" altLang="zh-CN" dirty="0"/>
          </a:p>
          <a:p>
            <a:r>
              <a:rPr kumimoji="1" lang="en-US" altLang="zh-CN" dirty="0"/>
              <a:t>s: 0+0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/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96117" y="4130066"/>
            <a:ext cx="1963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i</a:t>
            </a:r>
            <a:r>
              <a:rPr kumimoji="1" lang="en-US" altLang="zh-CN" sz="1400" dirty="0"/>
              <a:t>: 0+1+2</a:t>
            </a:r>
            <a:endParaRPr kumimoji="1" lang="en-US" altLang="zh-CN" sz="1400" dirty="0"/>
          </a:p>
          <a:p>
            <a:r>
              <a:rPr kumimoji="1" lang="en-US" altLang="zh-CN" sz="1400" dirty="0"/>
              <a:t>s: 0+0+(0+1)</a:t>
            </a:r>
            <a:endParaRPr kumimoji="1" lang="en-US" altLang="zh-CN" sz="1400" dirty="0"/>
          </a:p>
          <a:p>
            <a:r>
              <a:rPr kumimoji="1" lang="en-US" altLang="zh-CN" sz="1400" dirty="0"/>
              <a:t>n: n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/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85428"/>
          </a:xfrm>
        </p:spPr>
        <p:txBody>
          <a:bodyPr/>
          <a:lstStyle/>
          <a:p>
            <a:r>
              <a:rPr kumimoji="1" lang="en-US" altLang="zh-CN" dirty="0"/>
              <a:t>Bounded symbolic execution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finitize the loops</a:t>
            </a:r>
            <a:endParaRPr kumimoji="1"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14881" y="3657600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Original: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while(e){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47456" y="3641558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if(e){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81400" y="4895057"/>
            <a:ext cx="1487488" cy="28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4601" y="4280810"/>
            <a:ext cx="15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 possible conversion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exception?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input):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DC276C27-217A-784A-91AA-F5BEFD31597B}"/>
                  </a:ext>
                </a:extLst>
              </p:cNvPr>
              <p:cNvSpPr txBox="1"/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blipFill rotWithShape="1">
                <a:blip r:embed="rId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H="1" flipV="1">
            <a:off x="3810000" y="40080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C6BF906E-11AD-654A-87CC-89AE5F8E7A00}"/>
                  </a:ext>
                </a:extLst>
              </p:cNvPr>
              <p:cNvSpPr txBox="1"/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blipFill rotWithShape="1">
                <a:blip r:embed="rId2"/>
                <a:stretch>
                  <a:fillRect l="-388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 flipH="1" flipV="1">
            <a:off x="2286000" y="48462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D24B84CC-D0F5-E345-A805-510B27CFEE89}"/>
                  </a:ext>
                </a:extLst>
              </p:cNvPr>
              <p:cNvSpPr txBox="1"/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blipFill rotWithShape="1"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 flipH="1" flipV="1">
            <a:off x="3581400" y="4463951"/>
            <a:ext cx="1371600" cy="1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a[2] = {0};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|| j&gt;1)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assert(a[j] != 5);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05200" y="487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 values of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and j to make the assert() fail?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Option #1: full symbolic heap</a:t>
                </a:r>
              </a:p>
              <a:p>
                <a:pPr lvl="1"/>
                <a:r>
                  <a:rPr kumimoji="1" lang="en-US" altLang="zh-CN" dirty="0"/>
                  <a:t>modeling the heap: </a:t>
                </a:r>
              </a:p>
              <a:p>
                <a:pPr lvl="2"/>
                <a:r>
                  <a:rPr kumimoji="1" lang="en-US" altLang="zh-CN" dirty="0"/>
                  <a:t>H: l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symValue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heap accesses incur state duplications</a:t>
                </a:r>
              </a:p>
              <a:p>
                <a:r>
                  <a:rPr kumimoji="1" lang="en-US" altLang="zh-CN" dirty="0"/>
                  <a:t>Option #2: use theory of arrays and pointers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as we discussed in previous lectures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software components must interact with the external environments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invoke libraries, system calls, </a:t>
            </a:r>
            <a:r>
              <a:rPr kumimoji="1" lang="en-US" altLang="zh-CN" dirty="0" err="1"/>
              <a:t>env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 …</a:t>
            </a:r>
            <a:endParaRPr kumimoji="1" lang="en-US" altLang="zh-CN" dirty="0"/>
          </a:p>
          <a:p>
            <a:r>
              <a:rPr kumimoji="1" lang="en-US" altLang="zh-CN" dirty="0"/>
              <a:t>The symbolic executor must model the environment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whole software stack!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tedious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error-prone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combine concrete execution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 ignore the current path</a:t>
            </a:r>
            <a:endParaRPr kumimoji="1" lang="en-US" altLang="zh-CN" dirty="0"/>
          </a:p>
          <a:p>
            <a:r>
              <a:rPr kumimoji="1" lang="en-US" altLang="zh-CN" dirty="0"/>
              <a:t>Option #2: build 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 systems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network stack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KLEE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j*j*j;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3600" y="4419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generated obligation is: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*j*j==0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which may be beyond the capability of some SMT solvers 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 in theory, is undecidable).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constraint simplification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online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 optimizations in 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compilers</a:t>
            </a:r>
            <a:endParaRPr kumimoji="1" lang="en-US" altLang="zh-CN" dirty="0"/>
          </a:p>
          <a:p>
            <a:r>
              <a:rPr kumimoji="1" lang="en-US" altLang="zh-CN" dirty="0"/>
              <a:t>Option #2: solver caching and reuse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solving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Symbolic execution is a powerful infrastructure for 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en-US" altLang="zh-CN" dirty="0"/>
          </a:p>
          <a:p>
            <a:r>
              <a:rPr kumimoji="1" lang="en-US" altLang="zh-CN" dirty="0"/>
              <a:t>But the direct implementation is nontrivial: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we’ll discuss further improvements (modern forms) for symbolic execution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 are</a:t>
            </a:r>
            <a:r>
              <a:rPr kumimoji="1" lang="zh-CN" altLang="en-US"/>
              <a:t> </a:t>
            </a:r>
            <a:r>
              <a:rPr kumimoji="1" lang="en-US" altLang="zh-CN"/>
              <a:t>more </a:t>
            </a:r>
            <a:r>
              <a:rPr kumimoji="1" lang="en-US" altLang="zh-CN" dirty="0"/>
              <a:t>practical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799" y="4992469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fail?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3000" y="23788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a=0,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09422" y="23788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y=0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53000" y="28048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1282683" y="2466474"/>
            <a:ext cx="1869591" cy="3236494"/>
          </a:xfrm>
          <a:custGeom>
            <a:avLst/>
            <a:gdLst>
              <a:gd name="connsiteX0" fmla="*/ 1869591 w 1869591"/>
              <a:gd name="connsiteY0" fmla="*/ 0 h 3236494"/>
              <a:gd name="connsiteX1" fmla="*/ 606275 w 1869591"/>
              <a:gd name="connsiteY1" fmla="*/ 553452 h 3236494"/>
              <a:gd name="connsiteX2" fmla="*/ 449864 w 1869591"/>
              <a:gd name="connsiteY2" fmla="*/ 1022684 h 3236494"/>
              <a:gd name="connsiteX3" fmla="*/ 4696 w 1869591"/>
              <a:gd name="connsiteY3" fmla="*/ 2021305 h 3236494"/>
              <a:gd name="connsiteX4" fmla="*/ 762685 w 1869591"/>
              <a:gd name="connsiteY4" fmla="*/ 3236494 h 3236494"/>
              <a:gd name="connsiteX5" fmla="*/ 762685 w 1869591"/>
              <a:gd name="connsiteY5" fmla="*/ 3236494 h 32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591" h="3236494">
                <a:moveTo>
                  <a:pt x="1869591" y="0"/>
                </a:moveTo>
                <a:cubicBezTo>
                  <a:pt x="1356243" y="191502"/>
                  <a:pt x="842896" y="383005"/>
                  <a:pt x="606275" y="553452"/>
                </a:cubicBezTo>
                <a:cubicBezTo>
                  <a:pt x="369654" y="723899"/>
                  <a:pt x="550127" y="778042"/>
                  <a:pt x="449864" y="1022684"/>
                </a:cubicBezTo>
                <a:cubicBezTo>
                  <a:pt x="349601" y="1267326"/>
                  <a:pt x="-47441" y="1652337"/>
                  <a:pt x="4696" y="2021305"/>
                </a:cubicBezTo>
                <a:cubicBezTo>
                  <a:pt x="56833" y="2390273"/>
                  <a:pt x="762685" y="3236494"/>
                  <a:pt x="762685" y="3236494"/>
                </a:cubicBezTo>
                <a:lnTo>
                  <a:pt x="762685" y="3236494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任意形状 14"/>
          <p:cNvSpPr/>
          <p:nvPr/>
        </p:nvSpPr>
        <p:spPr>
          <a:xfrm>
            <a:off x="2546549" y="2538663"/>
            <a:ext cx="810262" cy="3128211"/>
          </a:xfrm>
          <a:custGeom>
            <a:avLst/>
            <a:gdLst>
              <a:gd name="connsiteX0" fmla="*/ 810262 w 810262"/>
              <a:gd name="connsiteY0" fmla="*/ 0 h 3128211"/>
              <a:gd name="connsiteX1" fmla="*/ 16177 w 810262"/>
              <a:gd name="connsiteY1" fmla="*/ 709863 h 3128211"/>
              <a:gd name="connsiteX2" fmla="*/ 292904 w 810262"/>
              <a:gd name="connsiteY2" fmla="*/ 1540042 h 3128211"/>
              <a:gd name="connsiteX3" fmla="*/ 497440 w 810262"/>
              <a:gd name="connsiteY3" fmla="*/ 1925053 h 3128211"/>
              <a:gd name="connsiteX4" fmla="*/ 172588 w 810262"/>
              <a:gd name="connsiteY4" fmla="*/ 3128211 h 3128211"/>
              <a:gd name="connsiteX5" fmla="*/ 172588 w 810262"/>
              <a:gd name="connsiteY5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0262" h="3128211">
                <a:moveTo>
                  <a:pt x="810262" y="0"/>
                </a:moveTo>
                <a:cubicBezTo>
                  <a:pt x="456332" y="226594"/>
                  <a:pt x="102403" y="453189"/>
                  <a:pt x="16177" y="709863"/>
                </a:cubicBezTo>
                <a:cubicBezTo>
                  <a:pt x="-70049" y="966537"/>
                  <a:pt x="212694" y="1337510"/>
                  <a:pt x="292904" y="1540042"/>
                </a:cubicBezTo>
                <a:cubicBezTo>
                  <a:pt x="373114" y="1742574"/>
                  <a:pt x="517493" y="1660358"/>
                  <a:pt x="497440" y="1925053"/>
                </a:cubicBezTo>
                <a:cubicBezTo>
                  <a:pt x="477387" y="2189748"/>
                  <a:pt x="172588" y="3128211"/>
                  <a:pt x="172588" y="3128211"/>
                </a:cubicBezTo>
                <a:lnTo>
                  <a:pt x="172588" y="31282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00900" y="2831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3000" y="3212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b=1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18" name="任意形状 17"/>
          <p:cNvSpPr/>
          <p:nvPr/>
        </p:nvSpPr>
        <p:spPr>
          <a:xfrm>
            <a:off x="2010216" y="2526632"/>
            <a:ext cx="1226279" cy="3143421"/>
          </a:xfrm>
          <a:custGeom>
            <a:avLst/>
            <a:gdLst>
              <a:gd name="connsiteX0" fmla="*/ 1226279 w 1226279"/>
              <a:gd name="connsiteY0" fmla="*/ 0 h 3143421"/>
              <a:gd name="connsiteX1" fmla="*/ 191563 w 1226279"/>
              <a:gd name="connsiteY1" fmla="*/ 745957 h 3143421"/>
              <a:gd name="connsiteX2" fmla="*/ 107342 w 1226279"/>
              <a:gd name="connsiteY2" fmla="*/ 1203157 h 3143421"/>
              <a:gd name="connsiteX3" fmla="*/ 47184 w 1226279"/>
              <a:gd name="connsiteY3" fmla="*/ 1540042 h 3143421"/>
              <a:gd name="connsiteX4" fmla="*/ 23121 w 1226279"/>
              <a:gd name="connsiteY4" fmla="*/ 2382252 h 3143421"/>
              <a:gd name="connsiteX5" fmla="*/ 396100 w 1226279"/>
              <a:gd name="connsiteY5" fmla="*/ 3080084 h 3143421"/>
              <a:gd name="connsiteX6" fmla="*/ 396100 w 1226279"/>
              <a:gd name="connsiteY6" fmla="*/ 3068052 h 314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279" h="3143421">
                <a:moveTo>
                  <a:pt x="1226279" y="0"/>
                </a:moveTo>
                <a:cubicBezTo>
                  <a:pt x="802165" y="272715"/>
                  <a:pt x="378052" y="545431"/>
                  <a:pt x="191563" y="745957"/>
                </a:cubicBezTo>
                <a:cubicBezTo>
                  <a:pt x="5073" y="946483"/>
                  <a:pt x="131405" y="1070810"/>
                  <a:pt x="107342" y="1203157"/>
                </a:cubicBezTo>
                <a:cubicBezTo>
                  <a:pt x="83279" y="1335504"/>
                  <a:pt x="61221" y="1343526"/>
                  <a:pt x="47184" y="1540042"/>
                </a:cubicBezTo>
                <a:cubicBezTo>
                  <a:pt x="33147" y="1736558"/>
                  <a:pt x="-35032" y="2125578"/>
                  <a:pt x="23121" y="2382252"/>
                </a:cubicBezTo>
                <a:cubicBezTo>
                  <a:pt x="81274" y="2638926"/>
                  <a:pt x="333937" y="2965784"/>
                  <a:pt x="396100" y="3080084"/>
                </a:cubicBezTo>
                <a:cubicBezTo>
                  <a:pt x="458263" y="3194384"/>
                  <a:pt x="427181" y="3131218"/>
                  <a:pt x="396100" y="30680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00900" y="3212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52999" y="36399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2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3848100" cy="288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0625"/>
            <a:ext cx="419100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automatically?</a:t>
            </a:r>
            <a:endParaRPr lang="en-US" altLang="zh-CN" dirty="0"/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effectively?</a:t>
            </a:r>
            <a:endParaRPr lang="en-US" altLang="zh-CN" dirty="0"/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symbolic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1976:</a:t>
            </a:r>
            <a:r>
              <a:rPr lang="zh-CN" altLang="en-US" sz="2800" dirty="0"/>
              <a:t> </a:t>
            </a:r>
            <a:r>
              <a:rPr lang="en-US" altLang="zh-CN" sz="2800" dirty="0"/>
              <a:t>A system to generate test data and symbolically execute programs (Lori Clarke) </a:t>
            </a:r>
            <a:endParaRPr lang="en-US" altLang="zh-CN" sz="2800" dirty="0"/>
          </a:p>
          <a:p>
            <a:r>
              <a:rPr lang="en-US" altLang="zh-CN" sz="2800" dirty="0"/>
              <a:t>1976: Symbolic execution and program testing (James King)</a:t>
            </a:r>
            <a:endParaRPr lang="en-US" altLang="zh-CN" sz="2800" dirty="0"/>
          </a:p>
          <a:p>
            <a:r>
              <a:rPr lang="en-US" altLang="zh-CN" sz="2800" dirty="0"/>
              <a:t>2005-present: practical symbolic execution</a:t>
            </a:r>
            <a:endParaRPr lang="en-US" altLang="zh-CN" sz="2800" dirty="0"/>
          </a:p>
          <a:p>
            <a:pPr lvl="1"/>
            <a:r>
              <a:rPr lang="en-US" altLang="zh-CN" sz="2400" dirty="0"/>
              <a:t>Using </a:t>
            </a:r>
            <a:r>
              <a:rPr lang="en-US" altLang="zh-CN" sz="2400" dirty="0">
                <a:solidFill>
                  <a:srgbClr val="0432FF"/>
                </a:solidFill>
              </a:rPr>
              <a:t>SMT</a:t>
            </a:r>
            <a:r>
              <a:rPr lang="en-US" altLang="zh-CN" sz="2400" dirty="0"/>
              <a:t> solvers</a:t>
            </a:r>
            <a:endParaRPr lang="en-US" altLang="zh-CN" sz="2400" dirty="0"/>
          </a:p>
          <a:p>
            <a:pPr lvl="1"/>
            <a:r>
              <a:rPr lang="en-US" altLang="zh-CN" sz="2400" dirty="0"/>
              <a:t>Heuristics to control exponential explosion</a:t>
            </a:r>
            <a:endParaRPr lang="en-US" altLang="zh-CN" sz="2400" dirty="0"/>
          </a:p>
          <a:p>
            <a:pPr lvl="1"/>
            <a:r>
              <a:rPr lang="en-US" altLang="zh-CN" sz="2400" dirty="0"/>
              <a:t>Heap modeling and reasoning about pointers</a:t>
            </a:r>
            <a:endParaRPr lang="en-US" altLang="zh-CN" sz="2400" dirty="0"/>
          </a:p>
          <a:p>
            <a:pPr lvl="1"/>
            <a:r>
              <a:rPr lang="en-US" altLang="zh-CN" sz="2400" dirty="0"/>
              <a:t>Environment modeling</a:t>
            </a:r>
            <a:endParaRPr lang="en-US" altLang="zh-CN" sz="2400" dirty="0"/>
          </a:p>
          <a:p>
            <a:pPr lvl="1"/>
            <a:r>
              <a:rPr lang="en-US" altLang="zh-CN" sz="2400" dirty="0"/>
              <a:t>Dealing with solver limitation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”symbolic”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43840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8100</Words>
  <Application>WPS 演示</Application>
  <PresentationFormat>全屏显示(4:3)</PresentationFormat>
  <Paragraphs>1134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Symbolic execution</vt:lpstr>
      <vt:lpstr>Spectrum of program validation methods</vt:lpstr>
      <vt:lpstr>Why program testing may not work?</vt:lpstr>
      <vt:lpstr>Does white box strategy work?</vt:lpstr>
      <vt:lpstr>Program testing in general</vt:lpstr>
      <vt:lpstr>Automatic test generation</vt:lpstr>
      <vt:lpstr> </vt:lpstr>
      <vt:lpstr>Brief History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Architecture</vt:lpstr>
      <vt:lpstr>The general form</vt:lpstr>
      <vt:lpstr>Process &amp; Forking</vt:lpstr>
      <vt:lpstr>Example</vt:lpstr>
      <vt:lpstr>Example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#2: Loops and recursion</vt:lpstr>
      <vt:lpstr>#3: Heap modeling</vt:lpstr>
      <vt:lpstr>#3: Heap modeling</vt:lpstr>
      <vt:lpstr>#4: Environment modeling</vt:lpstr>
      <vt:lpstr>#4: Environment modeling</vt:lpstr>
      <vt:lpstr>#5: constraint solving</vt:lpstr>
      <vt:lpstr>#5: constraint solving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5218</cp:revision>
  <cp:lastPrinted>2113-01-01T00:00:00Z</cp:lastPrinted>
  <dcterms:created xsi:type="dcterms:W3CDTF">2113-01-01T00:00:00Z</dcterms:created>
  <dcterms:modified xsi:type="dcterms:W3CDTF">2021-01-06T12:18:43Z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