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3"/>
    <p:sldId id="311" r:id="rId4"/>
    <p:sldId id="312" r:id="rId5"/>
    <p:sldId id="306" r:id="rId6"/>
    <p:sldId id="274" r:id="rId7"/>
    <p:sldId id="314" r:id="rId8"/>
    <p:sldId id="315" r:id="rId9"/>
    <p:sldId id="313" r:id="rId10"/>
    <p:sldId id="316" r:id="rId11"/>
    <p:sldId id="308" r:id="rId12"/>
    <p:sldId id="309" r:id="rId13"/>
    <p:sldId id="317" r:id="rId14"/>
    <p:sldId id="318" r:id="rId15"/>
    <p:sldId id="322" r:id="rId16"/>
    <p:sldId id="321" r:id="rId17"/>
    <p:sldId id="323" r:id="rId18"/>
    <p:sldId id="324" r:id="rId19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  <a:endParaRPr lang="en-US" altLang="zh-CN" sz="3600"/>
          </a:p>
          <a:p>
            <a:pPr eaLnBrk="1" hangingPunct="1"/>
            <a:r>
              <a:rPr lang="en-US" altLang="zh-CN" sz="2800"/>
              <a:t>Baojian Hua</a:t>
            </a:r>
            <a:endParaRPr lang="en-US" altLang="zh-CN" sz="2800"/>
          </a:p>
          <a:p>
            <a:pPr eaLnBrk="1" hangingPunct="1"/>
            <a:r>
              <a:rPr lang="en-US" altLang="zh-CN" sz="2400"/>
              <a:t>bjhua@ustc.edu.cn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ele attr="{72E0DD59-9CB5-B94E-8FFD-3E1DC989F38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Upper,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bounds: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/>
                  <a:t>Example:</a:t>
                </a:r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array: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unsorted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balanced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BST: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>
                    <a:ea typeface="Cambria Math" panose="02040503050406030204" pitchFamily="18" charset="0"/>
                  </a:rPr>
                  <a:t>Complexity: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altLang="zh-CN" dirty="0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5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endParaRPr lang="en-US" altLang="zh-CN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065" y="1881505"/>
            <a:ext cx="7772400" cy="48895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Undecidability</a:t>
            </a:r>
            <a:r>
              <a:rPr lang="en-US" altLang="zh-CN" dirty="0"/>
              <a:t>:</a:t>
            </a:r>
            <a:r>
              <a:rPr lang="zh-CN" altLang="en-US" dirty="0"/>
              <a:t>不确定性的</a:t>
            </a:r>
            <a:r>
              <a:rPr lang="en-US" altLang="zh-CN" dirty="0"/>
              <a:t>	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NO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terminate.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famous</a:t>
            </a:r>
            <a:r>
              <a:rPr lang="zh-CN" altLang="en-US" dirty="0"/>
              <a:t> </a:t>
            </a:r>
            <a:r>
              <a:rPr lang="en-US" altLang="zh-CN" dirty="0"/>
              <a:t>“halting</a:t>
            </a:r>
            <a:r>
              <a:rPr lang="zh-CN" altLang="en-US" dirty="0"/>
              <a:t> </a:t>
            </a:r>
            <a:r>
              <a:rPr lang="en-US" altLang="zh-CN" dirty="0"/>
              <a:t>problem”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590800" y="4470736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0" y="44707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for(;;);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unsolvable</a:t>
            </a:r>
            <a:endParaRPr lang="en-US" altLang="zh-CN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(Turing</a:t>
            </a:r>
            <a:r>
              <a:rPr lang="zh-CN" altLang="en-US" dirty="0"/>
              <a:t> </a:t>
            </a:r>
            <a:r>
              <a:rPr lang="en-US" altLang="zh-CN" dirty="0"/>
              <a:t>machine-based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of)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altLang="zh-CN" dirty="0"/>
          </a:p>
          <a:p>
            <a:pPr eaLnBrk="1" hangingPunct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approximations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answer,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  <a:endParaRPr lang="en-US" altLang="zh-CN" dirty="0"/>
          </a:p>
          <a:p>
            <a:pPr eaLnBrk="1" hangingPunct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fragments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decidable,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  <a:endParaRPr lang="en-US" altLang="zh-CN" dirty="0"/>
          </a:p>
          <a:p>
            <a:pPr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programming!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Ex.,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(Polynomial)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easiest</a:t>
                </a:r>
              </a:p>
              <a:p>
                <a:pPr lvl="1"/>
                <a:r>
                  <a:rPr kumimoji="1" lang="en-US" altLang="zh-CN" dirty="0"/>
                  <a:t>Almost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textbook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kind</a:t>
                </a:r>
              </a:p>
              <a:p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r>
                  <a:rPr kumimoji="1" lang="en-US" altLang="zh-CN" dirty="0"/>
                  <a:t>Ex.,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largest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05" y="2136140"/>
                <a:ext cx="7772400" cy="3886835"/>
              </a:xfrm>
              <a:blipFill rotWithShape="1">
                <a:blip r:embed="rId1"/>
                <a:stretch>
                  <a:fillRect l="-489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 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(hard),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zh-CN" altLang="en-US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(easy)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(Non-deterministic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Polynomial,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Non-Polynomial)</a:t>
                </a:r>
              </a:p>
              <a:p>
                <a:r>
                  <a:rPr kumimoji="1" lang="en-US" altLang="zh-CN" dirty="0"/>
                  <a:t>Examples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blackboard)</a:t>
                </a:r>
              </a:p>
              <a:p>
                <a:pPr lvl="1"/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0-1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knapsack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traveling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salesman</a:t>
                </a:r>
                <a:r>
                  <a:rPr kumimoji="1" lang="zh-CN" altLang="en-US" dirty="0"/>
                  <a:t> </a:t>
                </a:r>
                <a:r>
                  <a:rPr kumimoji="1" lang="en-US" altLang="zh-CN"/>
                  <a:t>problem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b="-17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=?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),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so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possible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NP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problem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also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solved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P?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famous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=?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Millennium Prize Problems selected by the Clay Mathematics Institute</a:t>
                </a:r>
              </a:p>
              <a:p>
                <a:pPr lvl="1"/>
                <a:r>
                  <a:rPr kumimoji="1" lang="en-US" altLang="zh-CN" dirty="0"/>
                  <a:t>Still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r="-228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(NPC)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problems in NP can be transformed to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Cook,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1971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hundreds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622214" y="5491247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NPC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572000" y="45720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72000" y="48988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8" name="月亮 7"/>
          <p:cNvSpPr/>
          <p:nvPr/>
        </p:nvSpPr>
        <p:spPr>
          <a:xfrm>
            <a:off x="7010400" y="4457700"/>
            <a:ext cx="1828800" cy="1828800"/>
          </a:xfrm>
          <a:prstGeom prst="moon">
            <a:avLst>
              <a:gd name="adj" fmla="val 8750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Goals</a:t>
            </a:r>
            <a:endParaRPr kumimoji="1" lang="zh-CN" altLang="en-US"/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mathematics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Context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Induction</a:t>
            </a:r>
            <a:endParaRPr kumimoji="1" lang="en-US" altLang="zh-CN" sz="2400" dirty="0"/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you’ve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self-contained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313193" y="3276600"/>
            <a:ext cx="4782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Relation,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  <a:endParaRPr lang="en-US" altLang="zh-CN" sz="3600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ele attr="{183E6AB4-62FD-D842-9933-CDE151BF5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Set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powerset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A: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And:</a:t>
                </a:r>
              </a:p>
              <a:p>
                <a:pPr marL="0" indent="0" algn="ctr" eaLnBrk="1" hangingPunct="1">
                  <a:buNone/>
                </a:pPr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3138" y="2017713"/>
                <a:ext cx="7772400" cy="4114800"/>
              </a:xfrm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B</a:t>
                </a:r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A={1,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B={a,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c},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{(1,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c)}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Range(R)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 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Relation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equivalent</a:t>
                </a:r>
                <a:r>
                  <a:rPr lang="en-US" altLang="zh-CN" dirty="0"/>
                  <a:t>:</a:t>
                </a:r>
              </a:p>
              <a:p>
                <a:pPr>
                  <a:defRPr/>
                </a:pPr>
                <a:r>
                  <a:rPr lang="en-US" altLang="zh-CN" dirty="0"/>
                  <a:t>Reflexive: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Symmetry: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Transitive: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Equivalent</a:t>
            </a:r>
            <a:r>
              <a:rPr lang="zh-CN" altLang="en-US"/>
              <a:t> </a:t>
            </a:r>
            <a:r>
              <a:rPr lang="en-US" altLang="zh-CN"/>
              <a:t>class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[0]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}</a:t>
                </a:r>
              </a:p>
              <a:p>
                <a:pPr marL="0" indent="0" algn="ctr">
                  <a:buNone/>
                  <a:defRPr/>
                </a:pPr>
                <a:r>
                  <a:rPr lang="zh-CN" altLang="en-US" dirty="0"/>
                  <a:t>        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R(x)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R(y)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Intuitively,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map.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total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>
                    <a:solidFill>
                      <a:srgbClr val="0432FF"/>
                    </a:solidFill>
                  </a:rPr>
                  <a:t>F: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597619" y="3276600"/>
            <a:ext cx="62138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Basic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computation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complexity</a:t>
            </a:r>
            <a:endParaRPr lang="en-US" altLang="zh-CN" sz="3600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1578</Words>
  <Application>WPS 演示</Application>
  <PresentationFormat>全屏显示(4:3)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Tahoma</vt:lpstr>
      <vt:lpstr>Courier New</vt:lpstr>
      <vt:lpstr>微软雅黑</vt:lpstr>
      <vt:lpstr>Arial Unicode MS</vt:lpstr>
      <vt:lpstr>Calibri</vt:lpstr>
      <vt:lpstr>Blends</vt:lpstr>
      <vt:lpstr>Mathematical foundation</vt:lpstr>
      <vt:lpstr>Goals</vt:lpstr>
      <vt:lpstr> </vt:lpstr>
      <vt:lpstr>Sets</vt:lpstr>
      <vt:lpstr>Relation</vt:lpstr>
      <vt:lpstr>More Relation</vt:lpstr>
      <vt:lpstr>Equivalent class</vt:lpstr>
      <vt:lpstr>Function</vt:lpstr>
      <vt:lpstr> </vt:lpstr>
      <vt:lpstr>Some notations on complexity</vt:lpstr>
      <vt:lpstr>Some notations on complexity</vt:lpstr>
      <vt:lpstr>undecidable != unsolvable</vt:lpstr>
      <vt:lpstr>P complexity</vt:lpstr>
      <vt:lpstr>NP complexity</vt:lpstr>
      <vt:lpstr>P =? NP</vt:lpstr>
      <vt:lpstr>NP-Complete (NPC)</vt:lpstr>
      <vt:lpstr>NP-hard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1848</cp:revision>
  <cp:lastPrinted>2020-09-24T13:00:00Z</cp:lastPrinted>
  <dcterms:created xsi:type="dcterms:W3CDTF">2113-01-01T00:00:00Z</dcterms:created>
  <dcterms:modified xsi:type="dcterms:W3CDTF">2020-11-23T02:46:37Z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