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23"/>
  </p:handoutMasterIdLst>
  <p:sldIdLst>
    <p:sldId id="256" r:id="rId3"/>
    <p:sldId id="488" r:id="rId4"/>
    <p:sldId id="418" r:id="rId5"/>
    <p:sldId id="305" r:id="rId6"/>
    <p:sldId id="419" r:id="rId8"/>
    <p:sldId id="420" r:id="rId9"/>
    <p:sldId id="421" r:id="rId10"/>
    <p:sldId id="427" r:id="rId11"/>
    <p:sldId id="422" r:id="rId12"/>
    <p:sldId id="424" r:id="rId13"/>
    <p:sldId id="426" r:id="rId14"/>
    <p:sldId id="483" r:id="rId15"/>
    <p:sldId id="429" r:id="rId16"/>
    <p:sldId id="430" r:id="rId17"/>
    <p:sldId id="431" r:id="rId18"/>
    <p:sldId id="432" r:id="rId19"/>
    <p:sldId id="433" r:id="rId20"/>
    <p:sldId id="434" r:id="rId21"/>
    <p:sldId id="412" r:id="rId22"/>
  </p:sldIdLst>
  <p:sldSz cx="9144000" cy="6858000" type="screen4x3"/>
  <p:notesSz cx="7099300" cy="1023429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>
      <p:cViewPr varScale="1">
        <p:scale>
          <a:sx n="106" d="100"/>
          <a:sy n="106" d="100"/>
        </p:scale>
        <p:origin x="18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fld id="{E143086F-60FD-E244-A1CD-01B6AF4B55C5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E673F571-9C73-1248-BF88-FF0417EB2AD3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118C2E3-B46F-1147-8A87-962F4B729B89}" type="slidenum">
              <a:rPr lang="en-US" altLang="zh-CN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23A5018-E6F9-394D-B103-2270F8B6EEBA}" type="slidenum">
              <a:rPr lang="en-US" altLang="zh-CN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4BD2155-DC43-9847-87C2-CA78E718796A}" type="slidenum">
              <a:rPr lang="en-US" altLang="zh-CN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FC1E3B7-CEC9-0B49-9344-BAA5ABAFE1E2}" type="slidenum">
              <a:rPr lang="en-US" altLang="zh-CN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6EE57A5-8AB6-6147-BD9C-2E0B46BCE05B}" type="slidenum">
              <a:rPr lang="en-US" altLang="zh-CN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2C96A65-1529-1D4A-9D22-90CB16EE12D5}" type="slidenum">
              <a:rPr lang="en-US" altLang="zh-CN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B348F1B-7F6F-9A4B-9ACA-F3B47ECDE355}" type="slidenum">
              <a:rPr lang="en-US" altLang="zh-CN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5058C0E-27F3-6543-8363-697E8834BCC2}" type="slidenum">
              <a:rPr lang="en-US" altLang="zh-CN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1D10D54-3F4A-9940-8B16-6516DC97340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5E11B1-4BDA-E145-895D-253B4DA7B97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B15035-C0BE-F345-8D53-8B062563389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F210C1-83DC-F14B-BACD-50F0C76A211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ACA72E-1FF3-2F46-9E0B-8DCDC665833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6DC21F-29DA-C74F-94B8-B4EDDF97742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6C0F26-EA5B-D04E-B941-B9043326881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0ACE6F-E87E-CE4C-9673-993293C80E4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DE2A55-1B1A-3A42-87D6-466426098A5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5FF75-F9D9-2946-86D4-62827E9DB7C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DF5A85-845E-7745-B40B-AE1476EDC33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A98958-745E-0F4A-BAC4-F991E9BDEF0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</p:spPr>
        <p:txBody>
          <a:bodyPr wrap="none" anchor="ctr"/>
          <a:lstStyle/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</a:ln>
        </p:spPr>
        <p:txBody>
          <a:bodyPr wrap="none" anchor="ctr"/>
          <a:lstStyle/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</p:spPr>
        <p:txBody>
          <a:bodyPr wrap="none" anchor="ctr"/>
          <a:lstStyle/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2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/>
            </a:lvl1pPr>
          </a:lstStyle>
          <a:p>
            <a:fld id="{0FBC3030-5C97-8145-B17B-128717921D1C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Context-free</a:t>
            </a:r>
            <a:r>
              <a:rPr lang="zh-CN" altLang="en-US"/>
              <a:t> </a:t>
            </a:r>
            <a:r>
              <a:rPr lang="en-US" altLang="zh-CN"/>
              <a:t>Grammar</a:t>
            </a: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Formal</a:t>
            </a:r>
            <a:r>
              <a:rPr lang="zh-CN" altLang="en-US" sz="3600" dirty="0"/>
              <a:t> </a:t>
            </a:r>
            <a:r>
              <a:rPr lang="en-US" altLang="zh-CN" sz="3600" dirty="0"/>
              <a:t>Methods</a:t>
            </a:r>
            <a:r>
              <a:rPr lang="zh-CN" altLang="en-US" sz="3600" dirty="0"/>
              <a:t> </a:t>
            </a:r>
            <a:r>
              <a:rPr lang="en-US" altLang="zh-CN" sz="3600" dirty="0"/>
              <a:t>Foundation</a:t>
            </a:r>
            <a:endParaRPr lang="en-US" altLang="zh-CN" sz="3600" dirty="0"/>
          </a:p>
          <a:p>
            <a:pPr eaLnBrk="1" hangingPunct="1"/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  <a:endParaRPr lang="en-US" altLang="zh-CN" sz="2800" dirty="0"/>
          </a:p>
          <a:p>
            <a:pPr eaLnBrk="1" hangingPunct="1"/>
            <a:r>
              <a:rPr lang="en-US" altLang="zh-CN" sz="2400" dirty="0" err="1"/>
              <a:t>bjhua@ustc.edu.cn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Parse Trees</a:t>
            </a:r>
            <a:endParaRPr lang="en-US" altLang="zh-CN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Derivation can also be represented as trees</a:t>
            </a:r>
            <a:endParaRPr lang="en-US" altLang="zh-CN" sz="2800"/>
          </a:p>
          <a:p>
            <a:pPr lvl="1" eaLnBrk="1" hangingPunct="1"/>
            <a:r>
              <a:rPr lang="en-US" altLang="zh-CN" sz="2400"/>
              <a:t>useful to understand AST (discussed later)</a:t>
            </a:r>
            <a:endParaRPr lang="en-US" altLang="zh-CN" sz="2400"/>
          </a:p>
          <a:p>
            <a:pPr eaLnBrk="1" hangingPunct="1"/>
            <a:r>
              <a:rPr lang="en-US" altLang="zh-CN" sz="2800"/>
              <a:t>Idea:</a:t>
            </a:r>
            <a:endParaRPr lang="en-US" altLang="zh-CN" sz="2800"/>
          </a:p>
          <a:p>
            <a:pPr lvl="1" eaLnBrk="1" hangingPunct="1"/>
            <a:r>
              <a:rPr lang="en-US" altLang="zh-CN" sz="2400"/>
              <a:t>each internal node is labeled with a nonterminal</a:t>
            </a:r>
            <a:endParaRPr lang="en-US" altLang="zh-CN" sz="2400"/>
          </a:p>
          <a:p>
            <a:pPr lvl="1" eaLnBrk="1" hangingPunct="1"/>
            <a:r>
              <a:rPr lang="en-US" altLang="zh-CN" sz="2400"/>
              <a:t>each leaf node is labeled with a terminal</a:t>
            </a:r>
            <a:endParaRPr lang="en-US" altLang="zh-CN" sz="2400"/>
          </a:p>
          <a:p>
            <a:pPr lvl="1" eaLnBrk="1" hangingPunct="1"/>
            <a:r>
              <a:rPr lang="en-US" altLang="zh-CN" sz="2400"/>
              <a:t>each use of a rule in a derivation explains how to generate children in the parse tree from the parent</a:t>
            </a:r>
            <a:endParaRPr lang="en-US" altLang="zh-CN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  <a:endParaRPr lang="en-US" altLang="zh-CN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993" y="1863408"/>
            <a:ext cx="7275512" cy="1639887"/>
          </a:xfrm>
          <a:solidFill>
            <a:srgbClr val="CCFFFF"/>
          </a:solidFill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 -&gt; S ; S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 …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7162800" y="5943600"/>
            <a:ext cx="1676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x := 5;</a:t>
            </a:r>
            <a:endParaRPr lang="en-US" altLang="zh-CN" sz="2000" b="1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print (x)</a:t>
            </a:r>
            <a:endParaRPr lang="en-US" altLang="zh-CN" sz="2000" b="1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7239000" y="5029200"/>
            <a:ext cx="1676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derive me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 flipH="1">
            <a:off x="7848600" y="54102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5" name="Oval 9"/>
          <p:cNvSpPr>
            <a:spLocks noChangeArrowheads="1"/>
          </p:cNvSpPr>
          <p:nvPr/>
        </p:nvSpPr>
        <p:spPr bwMode="auto">
          <a:xfrm>
            <a:off x="2514600" y="35814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S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  <p:sp>
        <p:nvSpPr>
          <p:cNvPr id="17416" name="Oval 10"/>
          <p:cNvSpPr>
            <a:spLocks noChangeArrowheads="1"/>
          </p:cNvSpPr>
          <p:nvPr/>
        </p:nvSpPr>
        <p:spPr bwMode="auto">
          <a:xfrm>
            <a:off x="1447800" y="43434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S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  <p:sp>
        <p:nvSpPr>
          <p:cNvPr id="17417" name="Oval 11"/>
          <p:cNvSpPr>
            <a:spLocks noChangeArrowheads="1"/>
          </p:cNvSpPr>
          <p:nvPr/>
        </p:nvSpPr>
        <p:spPr bwMode="auto">
          <a:xfrm>
            <a:off x="2514600" y="43434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  <a:endParaRPr lang="en-US" altLang="zh-CN" sz="2000" b="1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17418" name="Oval 12"/>
          <p:cNvSpPr>
            <a:spLocks noChangeArrowheads="1"/>
          </p:cNvSpPr>
          <p:nvPr/>
        </p:nvSpPr>
        <p:spPr bwMode="auto">
          <a:xfrm>
            <a:off x="4800600" y="4294188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S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  <p:cxnSp>
        <p:nvCxnSpPr>
          <p:cNvPr id="17419" name="AutoShape 22"/>
          <p:cNvCxnSpPr>
            <a:cxnSpLocks noChangeShapeType="1"/>
            <a:stCxn id="17415" idx="4"/>
            <a:endCxn id="17416" idx="7"/>
          </p:cNvCxnSpPr>
          <p:nvPr/>
        </p:nvCxnSpPr>
        <p:spPr bwMode="auto">
          <a:xfrm flipH="1">
            <a:off x="1884363" y="4100513"/>
            <a:ext cx="885825" cy="304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0" name="AutoShape 23"/>
          <p:cNvCxnSpPr>
            <a:cxnSpLocks noChangeShapeType="1"/>
            <a:stCxn id="17415" idx="4"/>
            <a:endCxn id="17417" idx="0"/>
          </p:cNvCxnSpPr>
          <p:nvPr/>
        </p:nvCxnSpPr>
        <p:spPr bwMode="auto">
          <a:xfrm>
            <a:off x="2770188" y="4100513"/>
            <a:ext cx="0" cy="2301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1" name="AutoShape 24"/>
          <p:cNvCxnSpPr>
            <a:cxnSpLocks noChangeShapeType="1"/>
            <a:stCxn id="17415" idx="4"/>
            <a:endCxn id="17418" idx="1"/>
          </p:cNvCxnSpPr>
          <p:nvPr/>
        </p:nvCxnSpPr>
        <p:spPr bwMode="auto">
          <a:xfrm>
            <a:off x="2770188" y="4100513"/>
            <a:ext cx="2105025" cy="2555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2" name="Oval 34"/>
          <p:cNvSpPr>
            <a:spLocks noChangeArrowheads="1"/>
          </p:cNvSpPr>
          <p:nvPr/>
        </p:nvSpPr>
        <p:spPr bwMode="auto">
          <a:xfrm>
            <a:off x="457200" y="5132388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x</a:t>
            </a:r>
            <a:endParaRPr lang="en-US" altLang="zh-CN" sz="2000" b="1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17423" name="AutoShape 35"/>
          <p:cNvCxnSpPr>
            <a:cxnSpLocks noChangeShapeType="1"/>
            <a:stCxn id="17416" idx="4"/>
            <a:endCxn id="17422" idx="0"/>
          </p:cNvCxnSpPr>
          <p:nvPr/>
        </p:nvCxnSpPr>
        <p:spPr bwMode="auto">
          <a:xfrm flipH="1">
            <a:off x="712788" y="4862513"/>
            <a:ext cx="990600" cy="257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4" name="Oval 36"/>
          <p:cNvSpPr>
            <a:spLocks noChangeArrowheads="1"/>
          </p:cNvSpPr>
          <p:nvPr/>
        </p:nvSpPr>
        <p:spPr bwMode="auto">
          <a:xfrm>
            <a:off x="1447800" y="51054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:=</a:t>
            </a:r>
            <a:endParaRPr lang="en-US" altLang="zh-CN" sz="2000" b="1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17425" name="AutoShape 37"/>
          <p:cNvCxnSpPr>
            <a:cxnSpLocks noChangeShapeType="1"/>
            <a:stCxn id="17416" idx="4"/>
            <a:endCxn id="17424" idx="0"/>
          </p:cNvCxnSpPr>
          <p:nvPr/>
        </p:nvCxnSpPr>
        <p:spPr bwMode="auto">
          <a:xfrm>
            <a:off x="1703388" y="4862513"/>
            <a:ext cx="0" cy="2301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6" name="Oval 38"/>
          <p:cNvSpPr>
            <a:spLocks noChangeArrowheads="1"/>
          </p:cNvSpPr>
          <p:nvPr/>
        </p:nvSpPr>
        <p:spPr bwMode="auto">
          <a:xfrm>
            <a:off x="2590800" y="51054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E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  <p:cxnSp>
        <p:nvCxnSpPr>
          <p:cNvPr id="17427" name="AutoShape 39"/>
          <p:cNvCxnSpPr>
            <a:cxnSpLocks noChangeShapeType="1"/>
            <a:stCxn id="17416" idx="4"/>
            <a:endCxn id="17426" idx="0"/>
          </p:cNvCxnSpPr>
          <p:nvPr/>
        </p:nvCxnSpPr>
        <p:spPr bwMode="auto">
          <a:xfrm>
            <a:off x="1703388" y="4862513"/>
            <a:ext cx="1143000" cy="2301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8" name="Oval 40"/>
          <p:cNvSpPr>
            <a:spLocks noChangeArrowheads="1"/>
          </p:cNvSpPr>
          <p:nvPr/>
        </p:nvSpPr>
        <p:spPr bwMode="auto">
          <a:xfrm>
            <a:off x="2590800" y="60960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5</a:t>
            </a:r>
            <a:endParaRPr lang="en-US" altLang="zh-CN" sz="2000" b="1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17429" name="AutoShape 41"/>
          <p:cNvCxnSpPr>
            <a:cxnSpLocks noChangeShapeType="1"/>
            <a:stCxn id="17426" idx="4"/>
            <a:endCxn id="17428" idx="0"/>
          </p:cNvCxnSpPr>
          <p:nvPr/>
        </p:nvCxnSpPr>
        <p:spPr bwMode="auto">
          <a:xfrm>
            <a:off x="2846388" y="5624513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0" name="Oval 42"/>
          <p:cNvSpPr>
            <a:spLocks noChangeArrowheads="1"/>
          </p:cNvSpPr>
          <p:nvPr/>
        </p:nvSpPr>
        <p:spPr bwMode="auto">
          <a:xfrm>
            <a:off x="4060825" y="5119688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print</a:t>
            </a:r>
            <a:endParaRPr lang="en-US" altLang="zh-CN" sz="2000" b="1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17431" name="AutoShape 43"/>
          <p:cNvCxnSpPr>
            <a:cxnSpLocks noChangeShapeType="1"/>
            <a:stCxn id="17418" idx="4"/>
            <a:endCxn id="17430" idx="0"/>
          </p:cNvCxnSpPr>
          <p:nvPr/>
        </p:nvCxnSpPr>
        <p:spPr bwMode="auto">
          <a:xfrm flipH="1">
            <a:off x="4316413" y="4813300"/>
            <a:ext cx="739775" cy="2936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2" name="Oval 46"/>
          <p:cNvSpPr>
            <a:spLocks noChangeArrowheads="1"/>
          </p:cNvSpPr>
          <p:nvPr/>
        </p:nvSpPr>
        <p:spPr bwMode="auto">
          <a:xfrm>
            <a:off x="5356225" y="5119688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E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  <p:cxnSp>
        <p:nvCxnSpPr>
          <p:cNvPr id="17433" name="AutoShape 47"/>
          <p:cNvCxnSpPr>
            <a:cxnSpLocks noChangeShapeType="1"/>
            <a:stCxn id="17418" idx="4"/>
            <a:endCxn id="17432" idx="0"/>
          </p:cNvCxnSpPr>
          <p:nvPr/>
        </p:nvCxnSpPr>
        <p:spPr bwMode="auto">
          <a:xfrm>
            <a:off x="5056188" y="4813300"/>
            <a:ext cx="555625" cy="2936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4" name="AutoShape 52"/>
          <p:cNvCxnSpPr>
            <a:cxnSpLocks noChangeShapeType="1"/>
            <a:stCxn id="17432" idx="4"/>
            <a:endCxn id="17435" idx="0"/>
          </p:cNvCxnSpPr>
          <p:nvPr/>
        </p:nvCxnSpPr>
        <p:spPr bwMode="auto">
          <a:xfrm flipH="1">
            <a:off x="5589588" y="5638800"/>
            <a:ext cx="22225" cy="4445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5" name="Oval 54"/>
          <p:cNvSpPr>
            <a:spLocks noChangeArrowheads="1"/>
          </p:cNvSpPr>
          <p:nvPr/>
        </p:nvSpPr>
        <p:spPr bwMode="auto">
          <a:xfrm>
            <a:off x="5334000" y="60960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x</a:t>
            </a:r>
            <a:endParaRPr lang="en-US" altLang="zh-CN" sz="2000" b="1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17436" name="Oval 55"/>
          <p:cNvSpPr>
            <a:spLocks noChangeArrowheads="1"/>
          </p:cNvSpPr>
          <p:nvPr/>
        </p:nvSpPr>
        <p:spPr bwMode="auto">
          <a:xfrm>
            <a:off x="4670425" y="5119688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endParaRPr lang="en-US" altLang="zh-CN" sz="2000" b="1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17437" name="AutoShape 56"/>
          <p:cNvCxnSpPr>
            <a:cxnSpLocks noChangeShapeType="1"/>
            <a:stCxn id="17418" idx="4"/>
            <a:endCxn id="17436" idx="0"/>
          </p:cNvCxnSpPr>
          <p:nvPr/>
        </p:nvCxnSpPr>
        <p:spPr bwMode="auto">
          <a:xfrm flipH="1">
            <a:off x="4926013" y="4813300"/>
            <a:ext cx="130175" cy="2936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8" name="Oval 57"/>
          <p:cNvSpPr>
            <a:spLocks noChangeArrowheads="1"/>
          </p:cNvSpPr>
          <p:nvPr/>
        </p:nvSpPr>
        <p:spPr bwMode="auto">
          <a:xfrm>
            <a:off x="6042025" y="5119688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)</a:t>
            </a:r>
            <a:endParaRPr lang="en-US" altLang="zh-CN" sz="2000" b="1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17439" name="AutoShape 58"/>
          <p:cNvCxnSpPr>
            <a:cxnSpLocks noChangeShapeType="1"/>
            <a:stCxn id="17418" idx="4"/>
            <a:endCxn id="17438" idx="0"/>
          </p:cNvCxnSpPr>
          <p:nvPr/>
        </p:nvCxnSpPr>
        <p:spPr bwMode="auto">
          <a:xfrm>
            <a:off x="5056188" y="4813300"/>
            <a:ext cx="1241425" cy="2936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2443" name="Freeform 59"/>
          <p:cNvSpPr/>
          <p:nvPr/>
        </p:nvSpPr>
        <p:spPr bwMode="auto">
          <a:xfrm>
            <a:off x="228600" y="4495800"/>
            <a:ext cx="6858000" cy="1943100"/>
          </a:xfrm>
          <a:custGeom>
            <a:avLst/>
            <a:gdLst>
              <a:gd name="T0" fmla="*/ 0 w 4320"/>
              <a:gd name="T1" fmla="*/ 2147483647 h 1224"/>
              <a:gd name="T2" fmla="*/ 2147483647 w 4320"/>
              <a:gd name="T3" fmla="*/ 2147483647 h 1224"/>
              <a:gd name="T4" fmla="*/ 2147483647 w 4320"/>
              <a:gd name="T5" fmla="*/ 2147483647 h 1224"/>
              <a:gd name="T6" fmla="*/ 2147483647 w 4320"/>
              <a:gd name="T7" fmla="*/ 2147483647 h 1224"/>
              <a:gd name="T8" fmla="*/ 2147483647 w 4320"/>
              <a:gd name="T9" fmla="*/ 2147483647 h 1224"/>
              <a:gd name="T10" fmla="*/ 2147483647 w 4320"/>
              <a:gd name="T11" fmla="*/ 2147483647 h 1224"/>
              <a:gd name="T12" fmla="*/ 2147483647 w 4320"/>
              <a:gd name="T13" fmla="*/ 2147483647 h 1224"/>
              <a:gd name="T14" fmla="*/ 2147483647 w 4320"/>
              <a:gd name="T15" fmla="*/ 2147483647 h 1224"/>
              <a:gd name="T16" fmla="*/ 2147483647 w 4320"/>
              <a:gd name="T17" fmla="*/ 2147483647 h 1224"/>
              <a:gd name="T18" fmla="*/ 2147483647 w 4320"/>
              <a:gd name="T19" fmla="*/ 2147483647 h 1224"/>
              <a:gd name="T20" fmla="*/ 2147483647 w 4320"/>
              <a:gd name="T21" fmla="*/ 2147483647 h 1224"/>
              <a:gd name="T22" fmla="*/ 2147483647 w 4320"/>
              <a:gd name="T23" fmla="*/ 2147483647 h 1224"/>
              <a:gd name="T24" fmla="*/ 2147483647 w 4320"/>
              <a:gd name="T25" fmla="*/ 2147483647 h 1224"/>
              <a:gd name="T26" fmla="*/ 2147483647 w 4320"/>
              <a:gd name="T27" fmla="*/ 2147483647 h 1224"/>
              <a:gd name="T28" fmla="*/ 2147483647 w 4320"/>
              <a:gd name="T29" fmla="*/ 2147483647 h 1224"/>
              <a:gd name="T30" fmla="*/ 2147483647 w 4320"/>
              <a:gd name="T31" fmla="*/ 2147483647 h 1224"/>
              <a:gd name="T32" fmla="*/ 2147483647 w 4320"/>
              <a:gd name="T33" fmla="*/ 2147483647 h 1224"/>
              <a:gd name="T34" fmla="*/ 2147483647 w 4320"/>
              <a:gd name="T35" fmla="*/ 2147483647 h 1224"/>
              <a:gd name="T36" fmla="*/ 2147483647 w 4320"/>
              <a:gd name="T37" fmla="*/ 2147483647 h 1224"/>
              <a:gd name="T38" fmla="*/ 2147483647 w 4320"/>
              <a:gd name="T39" fmla="*/ 2147483647 h 1224"/>
              <a:gd name="T40" fmla="*/ 2147483647 w 4320"/>
              <a:gd name="T41" fmla="*/ 2147483647 h 122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4320"/>
              <a:gd name="T64" fmla="*/ 0 h 1224"/>
              <a:gd name="T65" fmla="*/ 4320 w 4320"/>
              <a:gd name="T66" fmla="*/ 1224 h 122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4320" h="1224">
                <a:moveTo>
                  <a:pt x="0" y="160"/>
                </a:moveTo>
                <a:cubicBezTo>
                  <a:pt x="72" y="364"/>
                  <a:pt x="144" y="568"/>
                  <a:pt x="288" y="640"/>
                </a:cubicBezTo>
                <a:cubicBezTo>
                  <a:pt x="432" y="712"/>
                  <a:pt x="688" y="608"/>
                  <a:pt x="864" y="592"/>
                </a:cubicBezTo>
                <a:cubicBezTo>
                  <a:pt x="1040" y="576"/>
                  <a:pt x="1240" y="488"/>
                  <a:pt x="1344" y="544"/>
                </a:cubicBezTo>
                <a:cubicBezTo>
                  <a:pt x="1448" y="600"/>
                  <a:pt x="1440" y="816"/>
                  <a:pt x="1488" y="928"/>
                </a:cubicBezTo>
                <a:cubicBezTo>
                  <a:pt x="1536" y="1040"/>
                  <a:pt x="1560" y="1208"/>
                  <a:pt x="1632" y="1216"/>
                </a:cubicBezTo>
                <a:cubicBezTo>
                  <a:pt x="1704" y="1224"/>
                  <a:pt x="1864" y="1096"/>
                  <a:pt x="1920" y="976"/>
                </a:cubicBezTo>
                <a:cubicBezTo>
                  <a:pt x="1976" y="856"/>
                  <a:pt x="1992" y="608"/>
                  <a:pt x="1968" y="496"/>
                </a:cubicBezTo>
                <a:cubicBezTo>
                  <a:pt x="1944" y="384"/>
                  <a:pt x="1848" y="368"/>
                  <a:pt x="1776" y="304"/>
                </a:cubicBezTo>
                <a:cubicBezTo>
                  <a:pt x="1704" y="240"/>
                  <a:pt x="1560" y="160"/>
                  <a:pt x="1536" y="112"/>
                </a:cubicBezTo>
                <a:cubicBezTo>
                  <a:pt x="1512" y="64"/>
                  <a:pt x="1560" y="24"/>
                  <a:pt x="1632" y="16"/>
                </a:cubicBezTo>
                <a:cubicBezTo>
                  <a:pt x="1704" y="8"/>
                  <a:pt x="1880" y="0"/>
                  <a:pt x="1968" y="64"/>
                </a:cubicBezTo>
                <a:cubicBezTo>
                  <a:pt x="2056" y="128"/>
                  <a:pt x="2056" y="312"/>
                  <a:pt x="2160" y="400"/>
                </a:cubicBezTo>
                <a:cubicBezTo>
                  <a:pt x="2264" y="488"/>
                  <a:pt x="2448" y="568"/>
                  <a:pt x="2592" y="592"/>
                </a:cubicBezTo>
                <a:cubicBezTo>
                  <a:pt x="2736" y="616"/>
                  <a:pt x="2896" y="464"/>
                  <a:pt x="3024" y="544"/>
                </a:cubicBezTo>
                <a:cubicBezTo>
                  <a:pt x="3152" y="624"/>
                  <a:pt x="3272" y="976"/>
                  <a:pt x="3360" y="1072"/>
                </a:cubicBezTo>
                <a:cubicBezTo>
                  <a:pt x="3448" y="1168"/>
                  <a:pt x="3480" y="1184"/>
                  <a:pt x="3552" y="1120"/>
                </a:cubicBezTo>
                <a:cubicBezTo>
                  <a:pt x="3624" y="1056"/>
                  <a:pt x="3744" y="800"/>
                  <a:pt x="3792" y="688"/>
                </a:cubicBezTo>
                <a:cubicBezTo>
                  <a:pt x="3840" y="576"/>
                  <a:pt x="3800" y="536"/>
                  <a:pt x="3840" y="448"/>
                </a:cubicBezTo>
                <a:cubicBezTo>
                  <a:pt x="3880" y="360"/>
                  <a:pt x="3952" y="200"/>
                  <a:pt x="4032" y="160"/>
                </a:cubicBezTo>
                <a:cubicBezTo>
                  <a:pt x="4112" y="120"/>
                  <a:pt x="4272" y="200"/>
                  <a:pt x="4320" y="208"/>
                </a:cubicBezTo>
              </a:path>
            </a:pathLst>
          </a:custGeom>
          <a:noFill/>
          <a:ln w="38100" cap="flat">
            <a:solidFill>
              <a:schemeClr val="hlink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2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Parse Tree has Meanings:</a:t>
            </a:r>
            <a:br>
              <a:rPr lang="en-US" altLang="zh-CN"/>
            </a:br>
            <a:r>
              <a:rPr lang="en-US" altLang="zh-CN"/>
              <a:t>post-order traversal</a:t>
            </a:r>
            <a:endParaRPr lang="en-US" altLang="zh-CN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275512" cy="1639887"/>
          </a:xfrm>
          <a:solidFill>
            <a:srgbClr val="CCFFFF"/>
          </a:solidFill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 -&gt; S ; S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 …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7162800" y="5943600"/>
            <a:ext cx="1676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 := 5;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print (x)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7239000" y="5029200"/>
            <a:ext cx="1676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derive me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 flipH="1">
            <a:off x="7848600" y="54102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0215" name="Oval 7"/>
          <p:cNvSpPr>
            <a:spLocks noChangeArrowheads="1"/>
          </p:cNvSpPr>
          <p:nvPr/>
        </p:nvSpPr>
        <p:spPr bwMode="auto">
          <a:xfrm>
            <a:off x="2514600" y="35814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S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  <p:sp>
        <p:nvSpPr>
          <p:cNvPr id="350216" name="Oval 8"/>
          <p:cNvSpPr>
            <a:spLocks noChangeArrowheads="1"/>
          </p:cNvSpPr>
          <p:nvPr/>
        </p:nvSpPr>
        <p:spPr bwMode="auto">
          <a:xfrm>
            <a:off x="1447800" y="43434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S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  <p:sp>
        <p:nvSpPr>
          <p:cNvPr id="350217" name="Oval 9"/>
          <p:cNvSpPr>
            <a:spLocks noChangeArrowheads="1"/>
          </p:cNvSpPr>
          <p:nvPr/>
        </p:nvSpPr>
        <p:spPr bwMode="auto">
          <a:xfrm>
            <a:off x="2514600" y="43434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  <a:endParaRPr lang="en-US" altLang="zh-CN" sz="2000" b="1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350218" name="Oval 10"/>
          <p:cNvSpPr>
            <a:spLocks noChangeArrowheads="1"/>
          </p:cNvSpPr>
          <p:nvPr/>
        </p:nvSpPr>
        <p:spPr bwMode="auto">
          <a:xfrm>
            <a:off x="4800600" y="4294188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S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  <p:cxnSp>
        <p:nvCxnSpPr>
          <p:cNvPr id="350219" name="AutoShape 11"/>
          <p:cNvCxnSpPr>
            <a:cxnSpLocks noChangeShapeType="1"/>
            <a:stCxn id="350215" idx="4"/>
            <a:endCxn id="350216" idx="7"/>
          </p:cNvCxnSpPr>
          <p:nvPr/>
        </p:nvCxnSpPr>
        <p:spPr bwMode="auto">
          <a:xfrm flipH="1">
            <a:off x="1884363" y="4100513"/>
            <a:ext cx="885825" cy="304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0220" name="AutoShape 12"/>
          <p:cNvCxnSpPr>
            <a:cxnSpLocks noChangeShapeType="1"/>
            <a:stCxn id="350215" idx="4"/>
            <a:endCxn id="350217" idx="0"/>
          </p:cNvCxnSpPr>
          <p:nvPr/>
        </p:nvCxnSpPr>
        <p:spPr bwMode="auto">
          <a:xfrm>
            <a:off x="2770188" y="4100513"/>
            <a:ext cx="0" cy="2301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0221" name="AutoShape 13"/>
          <p:cNvCxnSpPr>
            <a:cxnSpLocks noChangeShapeType="1"/>
            <a:stCxn id="350215" idx="4"/>
            <a:endCxn id="350218" idx="1"/>
          </p:cNvCxnSpPr>
          <p:nvPr/>
        </p:nvCxnSpPr>
        <p:spPr bwMode="auto">
          <a:xfrm>
            <a:off x="2770188" y="4100513"/>
            <a:ext cx="2105025" cy="2555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0222" name="Oval 14"/>
          <p:cNvSpPr>
            <a:spLocks noChangeArrowheads="1"/>
          </p:cNvSpPr>
          <p:nvPr/>
        </p:nvSpPr>
        <p:spPr bwMode="auto">
          <a:xfrm>
            <a:off x="457200" y="5132388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x</a:t>
            </a:r>
            <a:endParaRPr lang="en-US" altLang="zh-CN" sz="2000" b="1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350223" name="AutoShape 15"/>
          <p:cNvCxnSpPr>
            <a:cxnSpLocks noChangeShapeType="1"/>
            <a:stCxn id="350216" idx="4"/>
            <a:endCxn id="350222" idx="0"/>
          </p:cNvCxnSpPr>
          <p:nvPr/>
        </p:nvCxnSpPr>
        <p:spPr bwMode="auto">
          <a:xfrm flipH="1">
            <a:off x="712788" y="4862513"/>
            <a:ext cx="990600" cy="257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0224" name="Oval 16"/>
          <p:cNvSpPr>
            <a:spLocks noChangeArrowheads="1"/>
          </p:cNvSpPr>
          <p:nvPr/>
        </p:nvSpPr>
        <p:spPr bwMode="auto">
          <a:xfrm>
            <a:off x="1447800" y="51054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:=</a:t>
            </a:r>
            <a:endParaRPr lang="en-US" altLang="zh-CN" sz="2000" b="1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350225" name="AutoShape 17"/>
          <p:cNvCxnSpPr>
            <a:cxnSpLocks noChangeShapeType="1"/>
            <a:stCxn id="350216" idx="4"/>
            <a:endCxn id="350224" idx="0"/>
          </p:cNvCxnSpPr>
          <p:nvPr/>
        </p:nvCxnSpPr>
        <p:spPr bwMode="auto">
          <a:xfrm>
            <a:off x="1703388" y="4862513"/>
            <a:ext cx="0" cy="2301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0226" name="Oval 18"/>
          <p:cNvSpPr>
            <a:spLocks noChangeArrowheads="1"/>
          </p:cNvSpPr>
          <p:nvPr/>
        </p:nvSpPr>
        <p:spPr bwMode="auto">
          <a:xfrm>
            <a:off x="2590800" y="51054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E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  <p:cxnSp>
        <p:nvCxnSpPr>
          <p:cNvPr id="350227" name="AutoShape 19"/>
          <p:cNvCxnSpPr>
            <a:cxnSpLocks noChangeShapeType="1"/>
            <a:stCxn id="350216" idx="4"/>
            <a:endCxn id="350226" idx="0"/>
          </p:cNvCxnSpPr>
          <p:nvPr/>
        </p:nvCxnSpPr>
        <p:spPr bwMode="auto">
          <a:xfrm>
            <a:off x="1703388" y="4862513"/>
            <a:ext cx="1143000" cy="2301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0228" name="Oval 20"/>
          <p:cNvSpPr>
            <a:spLocks noChangeArrowheads="1"/>
          </p:cNvSpPr>
          <p:nvPr/>
        </p:nvSpPr>
        <p:spPr bwMode="auto">
          <a:xfrm>
            <a:off x="2590800" y="60960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5</a:t>
            </a:r>
            <a:endParaRPr lang="en-US" altLang="zh-CN" sz="2000" b="1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350229" name="AutoShape 21"/>
          <p:cNvCxnSpPr>
            <a:cxnSpLocks noChangeShapeType="1"/>
            <a:stCxn id="350226" idx="4"/>
            <a:endCxn id="350228" idx="0"/>
          </p:cNvCxnSpPr>
          <p:nvPr/>
        </p:nvCxnSpPr>
        <p:spPr bwMode="auto">
          <a:xfrm>
            <a:off x="2846388" y="5624513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0230" name="Oval 22"/>
          <p:cNvSpPr>
            <a:spLocks noChangeArrowheads="1"/>
          </p:cNvSpPr>
          <p:nvPr/>
        </p:nvSpPr>
        <p:spPr bwMode="auto">
          <a:xfrm>
            <a:off x="4060825" y="5119688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print</a:t>
            </a:r>
            <a:endParaRPr lang="en-US" altLang="zh-CN" sz="2000" b="1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350231" name="AutoShape 23"/>
          <p:cNvCxnSpPr>
            <a:cxnSpLocks noChangeShapeType="1"/>
            <a:stCxn id="350218" idx="4"/>
            <a:endCxn id="350230" idx="0"/>
          </p:cNvCxnSpPr>
          <p:nvPr/>
        </p:nvCxnSpPr>
        <p:spPr bwMode="auto">
          <a:xfrm flipH="1">
            <a:off x="4316413" y="4813300"/>
            <a:ext cx="739775" cy="2936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0232" name="Oval 24"/>
          <p:cNvSpPr>
            <a:spLocks noChangeArrowheads="1"/>
          </p:cNvSpPr>
          <p:nvPr/>
        </p:nvSpPr>
        <p:spPr bwMode="auto">
          <a:xfrm>
            <a:off x="5356225" y="5119688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E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  <p:cxnSp>
        <p:nvCxnSpPr>
          <p:cNvPr id="350233" name="AutoShape 25"/>
          <p:cNvCxnSpPr>
            <a:cxnSpLocks noChangeShapeType="1"/>
            <a:stCxn id="350218" idx="4"/>
            <a:endCxn id="350232" idx="0"/>
          </p:cNvCxnSpPr>
          <p:nvPr/>
        </p:nvCxnSpPr>
        <p:spPr bwMode="auto">
          <a:xfrm>
            <a:off x="5056188" y="4813300"/>
            <a:ext cx="555625" cy="2936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0234" name="AutoShape 26"/>
          <p:cNvCxnSpPr>
            <a:cxnSpLocks noChangeShapeType="1"/>
            <a:stCxn id="350232" idx="4"/>
            <a:endCxn id="350235" idx="0"/>
          </p:cNvCxnSpPr>
          <p:nvPr/>
        </p:nvCxnSpPr>
        <p:spPr bwMode="auto">
          <a:xfrm flipH="1">
            <a:off x="5589588" y="5638800"/>
            <a:ext cx="22225" cy="4445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0235" name="Oval 27"/>
          <p:cNvSpPr>
            <a:spLocks noChangeArrowheads="1"/>
          </p:cNvSpPr>
          <p:nvPr/>
        </p:nvSpPr>
        <p:spPr bwMode="auto">
          <a:xfrm>
            <a:off x="5334000" y="60960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x</a:t>
            </a:r>
            <a:endParaRPr lang="en-US" altLang="zh-CN" sz="2000" b="1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350236" name="Oval 28"/>
          <p:cNvSpPr>
            <a:spLocks noChangeArrowheads="1"/>
          </p:cNvSpPr>
          <p:nvPr/>
        </p:nvSpPr>
        <p:spPr bwMode="auto">
          <a:xfrm>
            <a:off x="4670425" y="5119688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endParaRPr lang="en-US" altLang="zh-CN" sz="2000" b="1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350237" name="AutoShape 29"/>
          <p:cNvCxnSpPr>
            <a:cxnSpLocks noChangeShapeType="1"/>
            <a:stCxn id="350218" idx="4"/>
            <a:endCxn id="350236" idx="0"/>
          </p:cNvCxnSpPr>
          <p:nvPr/>
        </p:nvCxnSpPr>
        <p:spPr bwMode="auto">
          <a:xfrm flipH="1">
            <a:off x="4926013" y="4813300"/>
            <a:ext cx="130175" cy="2936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0238" name="Oval 30"/>
          <p:cNvSpPr>
            <a:spLocks noChangeArrowheads="1"/>
          </p:cNvSpPr>
          <p:nvPr/>
        </p:nvSpPr>
        <p:spPr bwMode="auto">
          <a:xfrm>
            <a:off x="6042025" y="5119688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)</a:t>
            </a:r>
            <a:endParaRPr lang="en-US" altLang="zh-CN" sz="2000" b="1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350239" name="AutoShape 31"/>
          <p:cNvCxnSpPr>
            <a:cxnSpLocks noChangeShapeType="1"/>
            <a:stCxn id="350218" idx="4"/>
            <a:endCxn id="350238" idx="0"/>
          </p:cNvCxnSpPr>
          <p:nvPr/>
        </p:nvCxnSpPr>
        <p:spPr bwMode="auto">
          <a:xfrm>
            <a:off x="5056188" y="4813300"/>
            <a:ext cx="1241425" cy="2936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0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0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0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50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50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0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50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50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50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50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50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50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50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50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5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5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50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50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50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50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50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50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50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50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50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5" grpId="0" animBg="1"/>
      <p:bldP spid="350216" grpId="0" animBg="1"/>
      <p:bldP spid="350217" grpId="0" animBg="1"/>
      <p:bldP spid="350218" grpId="0" animBg="1"/>
      <p:bldP spid="350222" grpId="0" animBg="1"/>
      <p:bldP spid="350224" grpId="0" animBg="1"/>
      <p:bldP spid="350226" grpId="0" animBg="1"/>
      <p:bldP spid="350228" grpId="0" animBg="1"/>
      <p:bldP spid="350230" grpId="0" animBg="1"/>
      <p:bldP spid="350232" grpId="0" animBg="1"/>
      <p:bldP spid="350235" grpId="0" animBg="1"/>
      <p:bldP spid="350236" grpId="0" animBg="1"/>
      <p:bldP spid="35023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Ambiguous Grammars</a:t>
            </a:r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 grammar is </a:t>
            </a:r>
            <a:r>
              <a:rPr lang="en-US" altLang="zh-CN">
                <a:solidFill>
                  <a:srgbClr val="0432FF"/>
                </a:solidFill>
              </a:rPr>
              <a:t>ambiguous</a:t>
            </a:r>
            <a:r>
              <a:rPr lang="en-US" altLang="zh-CN"/>
              <a:t> if the same sequence of tokens can give rise to two or more different parse trees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3008312" cy="1411287"/>
          </a:xfrm>
          <a:solidFill>
            <a:srgbClr val="CCFFFF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 -&gt; num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id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E + E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E * E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7162800" y="5943600"/>
            <a:ext cx="1676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3+4*5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7239000" y="5029200"/>
            <a:ext cx="1676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derive me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 flipH="1">
            <a:off x="7848600" y="54102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9559" name="Rectangle 7"/>
          <p:cNvSpPr>
            <a:spLocks noChangeArrowheads="1"/>
          </p:cNvSpPr>
          <p:nvPr/>
        </p:nvSpPr>
        <p:spPr bwMode="auto">
          <a:xfrm>
            <a:off x="304800" y="3505200"/>
            <a:ext cx="6629400" cy="163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 -&gt; E + E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3 + E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3 + E * E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3 + 4 * E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3 + 4 * 5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279560" name="Rectangle 8"/>
          <p:cNvSpPr>
            <a:spLocks noChangeArrowheads="1"/>
          </p:cNvSpPr>
          <p:nvPr/>
        </p:nvSpPr>
        <p:spPr bwMode="auto">
          <a:xfrm>
            <a:off x="304800" y="5065713"/>
            <a:ext cx="6629400" cy="163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 -&gt; E * E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E + E * E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3 + E * E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3 + 4 * E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3 + 4 * 5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9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95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95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95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95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9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95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795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795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795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  <a:endParaRPr lang="en-US" altLang="zh-CN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2932112" cy="1411287"/>
          </a:xfrm>
          <a:solidFill>
            <a:srgbClr val="CCFFFF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 -&gt; num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id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E + E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E * E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21508" name="Rectangle 7"/>
          <p:cNvSpPr>
            <a:spLocks noChangeArrowheads="1"/>
          </p:cNvSpPr>
          <p:nvPr/>
        </p:nvSpPr>
        <p:spPr bwMode="auto">
          <a:xfrm>
            <a:off x="304800" y="3505200"/>
            <a:ext cx="6629400" cy="163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 -&gt; E + E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3 + E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3 + E * E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3 + 4 * E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3 + 4 * 5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21509" name="Rectangle 8"/>
          <p:cNvSpPr>
            <a:spLocks noChangeArrowheads="1"/>
          </p:cNvSpPr>
          <p:nvPr/>
        </p:nvSpPr>
        <p:spPr bwMode="auto">
          <a:xfrm>
            <a:off x="304800" y="5065713"/>
            <a:ext cx="6629400" cy="163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 -&gt; E * E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E + E * E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3 + E * E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3 + 4 * E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3 + 4 * 5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21510" name="Oval 9"/>
          <p:cNvSpPr>
            <a:spLocks noChangeArrowheads="1"/>
          </p:cNvSpPr>
          <p:nvPr/>
        </p:nvSpPr>
        <p:spPr bwMode="auto">
          <a:xfrm>
            <a:off x="6172200" y="3810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E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  <p:sp>
        <p:nvSpPr>
          <p:cNvPr id="21511" name="Oval 10"/>
          <p:cNvSpPr>
            <a:spLocks noChangeArrowheads="1"/>
          </p:cNvSpPr>
          <p:nvPr/>
        </p:nvSpPr>
        <p:spPr bwMode="auto">
          <a:xfrm>
            <a:off x="4876800" y="12192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E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  <p:sp>
        <p:nvSpPr>
          <p:cNvPr id="21512" name="Oval 11"/>
          <p:cNvSpPr>
            <a:spLocks noChangeArrowheads="1"/>
          </p:cNvSpPr>
          <p:nvPr/>
        </p:nvSpPr>
        <p:spPr bwMode="auto">
          <a:xfrm>
            <a:off x="6172200" y="12192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+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  <p:sp>
        <p:nvSpPr>
          <p:cNvPr id="21513" name="Oval 12"/>
          <p:cNvSpPr>
            <a:spLocks noChangeArrowheads="1"/>
          </p:cNvSpPr>
          <p:nvPr/>
        </p:nvSpPr>
        <p:spPr bwMode="auto">
          <a:xfrm>
            <a:off x="7315200" y="12192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E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  <p:cxnSp>
        <p:nvCxnSpPr>
          <p:cNvPr id="21514" name="AutoShape 14"/>
          <p:cNvCxnSpPr>
            <a:cxnSpLocks noChangeShapeType="1"/>
            <a:stCxn id="21510" idx="4"/>
            <a:endCxn id="21511" idx="7"/>
          </p:cNvCxnSpPr>
          <p:nvPr/>
        </p:nvCxnSpPr>
        <p:spPr bwMode="auto">
          <a:xfrm flipH="1">
            <a:off x="5313363" y="900113"/>
            <a:ext cx="11144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5" name="AutoShape 15"/>
          <p:cNvCxnSpPr>
            <a:cxnSpLocks noChangeShapeType="1"/>
            <a:stCxn id="21510" idx="4"/>
            <a:endCxn id="21512" idx="0"/>
          </p:cNvCxnSpPr>
          <p:nvPr/>
        </p:nvCxnSpPr>
        <p:spPr bwMode="auto">
          <a:xfrm>
            <a:off x="6427788" y="900113"/>
            <a:ext cx="0" cy="3063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6" name="AutoShape 16"/>
          <p:cNvCxnSpPr>
            <a:cxnSpLocks noChangeShapeType="1"/>
            <a:stCxn id="21510" idx="4"/>
            <a:endCxn id="21513" idx="1"/>
          </p:cNvCxnSpPr>
          <p:nvPr/>
        </p:nvCxnSpPr>
        <p:spPr bwMode="auto">
          <a:xfrm>
            <a:off x="6427788" y="900113"/>
            <a:ext cx="9620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7" name="Oval 22"/>
          <p:cNvSpPr>
            <a:spLocks noChangeArrowheads="1"/>
          </p:cNvSpPr>
          <p:nvPr/>
        </p:nvSpPr>
        <p:spPr bwMode="auto">
          <a:xfrm>
            <a:off x="4876800" y="19812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3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  <p:cxnSp>
        <p:nvCxnSpPr>
          <p:cNvPr id="21518" name="AutoShape 23"/>
          <p:cNvCxnSpPr>
            <a:cxnSpLocks noChangeShapeType="1"/>
            <a:stCxn id="21511" idx="4"/>
            <a:endCxn id="21517" idx="0"/>
          </p:cNvCxnSpPr>
          <p:nvPr/>
        </p:nvCxnSpPr>
        <p:spPr bwMode="auto">
          <a:xfrm>
            <a:off x="5132388" y="1738313"/>
            <a:ext cx="0" cy="2301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9" name="Oval 26"/>
          <p:cNvSpPr>
            <a:spLocks noChangeArrowheads="1"/>
          </p:cNvSpPr>
          <p:nvPr/>
        </p:nvSpPr>
        <p:spPr bwMode="auto">
          <a:xfrm>
            <a:off x="6346825" y="1995488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E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  <p:cxnSp>
        <p:nvCxnSpPr>
          <p:cNvPr id="21520" name="AutoShape 27"/>
          <p:cNvCxnSpPr>
            <a:cxnSpLocks noChangeShapeType="1"/>
            <a:stCxn id="21513" idx="4"/>
            <a:endCxn id="21519" idx="0"/>
          </p:cNvCxnSpPr>
          <p:nvPr/>
        </p:nvCxnSpPr>
        <p:spPr bwMode="auto">
          <a:xfrm flipH="1">
            <a:off x="6602413" y="1738313"/>
            <a:ext cx="968375" cy="244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1" name="Oval 28"/>
          <p:cNvSpPr>
            <a:spLocks noChangeArrowheads="1"/>
          </p:cNvSpPr>
          <p:nvPr/>
        </p:nvSpPr>
        <p:spPr bwMode="auto">
          <a:xfrm>
            <a:off x="7337425" y="1995488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*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  <p:cxnSp>
        <p:nvCxnSpPr>
          <p:cNvPr id="21522" name="AutoShape 29"/>
          <p:cNvCxnSpPr>
            <a:cxnSpLocks noChangeShapeType="1"/>
            <a:stCxn id="21513" idx="4"/>
            <a:endCxn id="21521" idx="0"/>
          </p:cNvCxnSpPr>
          <p:nvPr/>
        </p:nvCxnSpPr>
        <p:spPr bwMode="auto">
          <a:xfrm>
            <a:off x="7570788" y="1738313"/>
            <a:ext cx="22225" cy="244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3" name="Oval 30"/>
          <p:cNvSpPr>
            <a:spLocks noChangeArrowheads="1"/>
          </p:cNvSpPr>
          <p:nvPr/>
        </p:nvSpPr>
        <p:spPr bwMode="auto">
          <a:xfrm>
            <a:off x="8251825" y="1995488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E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  <p:cxnSp>
        <p:nvCxnSpPr>
          <p:cNvPr id="21524" name="AutoShape 31"/>
          <p:cNvCxnSpPr>
            <a:cxnSpLocks noChangeShapeType="1"/>
            <a:stCxn id="21513" idx="4"/>
            <a:endCxn id="21523" idx="0"/>
          </p:cNvCxnSpPr>
          <p:nvPr/>
        </p:nvCxnSpPr>
        <p:spPr bwMode="auto">
          <a:xfrm>
            <a:off x="7570788" y="1738313"/>
            <a:ext cx="936625" cy="244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5" name="Oval 32"/>
          <p:cNvSpPr>
            <a:spLocks noChangeArrowheads="1"/>
          </p:cNvSpPr>
          <p:nvPr/>
        </p:nvSpPr>
        <p:spPr bwMode="auto">
          <a:xfrm>
            <a:off x="8251825" y="2986088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5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  <p:cxnSp>
        <p:nvCxnSpPr>
          <p:cNvPr id="21526" name="AutoShape 33"/>
          <p:cNvCxnSpPr>
            <a:cxnSpLocks noChangeShapeType="1"/>
            <a:stCxn id="21523" idx="4"/>
            <a:endCxn id="21525" idx="0"/>
          </p:cNvCxnSpPr>
          <p:nvPr/>
        </p:nvCxnSpPr>
        <p:spPr bwMode="auto">
          <a:xfrm>
            <a:off x="8507413" y="2514600"/>
            <a:ext cx="0" cy="4587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7" name="AutoShape 34"/>
          <p:cNvCxnSpPr>
            <a:cxnSpLocks noChangeShapeType="1"/>
          </p:cNvCxnSpPr>
          <p:nvPr/>
        </p:nvCxnSpPr>
        <p:spPr bwMode="auto">
          <a:xfrm>
            <a:off x="6629400" y="2514600"/>
            <a:ext cx="0" cy="4587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8" name="Oval 36"/>
          <p:cNvSpPr>
            <a:spLocks noChangeArrowheads="1"/>
          </p:cNvSpPr>
          <p:nvPr/>
        </p:nvSpPr>
        <p:spPr bwMode="auto">
          <a:xfrm>
            <a:off x="6400800" y="29718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4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  <p:sp>
        <p:nvSpPr>
          <p:cNvPr id="281638" name="Oval 38"/>
          <p:cNvSpPr>
            <a:spLocks noChangeArrowheads="1"/>
          </p:cNvSpPr>
          <p:nvPr/>
        </p:nvSpPr>
        <p:spPr bwMode="auto">
          <a:xfrm>
            <a:off x="7010400" y="3668713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E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  <p:sp>
        <p:nvSpPr>
          <p:cNvPr id="281639" name="Oval 39"/>
          <p:cNvSpPr>
            <a:spLocks noChangeArrowheads="1"/>
          </p:cNvSpPr>
          <p:nvPr/>
        </p:nvSpPr>
        <p:spPr bwMode="auto">
          <a:xfrm>
            <a:off x="5715000" y="4506913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E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  <p:sp>
        <p:nvSpPr>
          <p:cNvPr id="281640" name="Oval 40"/>
          <p:cNvSpPr>
            <a:spLocks noChangeArrowheads="1"/>
          </p:cNvSpPr>
          <p:nvPr/>
        </p:nvSpPr>
        <p:spPr bwMode="auto">
          <a:xfrm>
            <a:off x="7010400" y="4506913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*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  <p:sp>
        <p:nvSpPr>
          <p:cNvPr id="281641" name="Oval 41"/>
          <p:cNvSpPr>
            <a:spLocks noChangeArrowheads="1"/>
          </p:cNvSpPr>
          <p:nvPr/>
        </p:nvSpPr>
        <p:spPr bwMode="auto">
          <a:xfrm>
            <a:off x="8153400" y="4506913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E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  <p:cxnSp>
        <p:nvCxnSpPr>
          <p:cNvPr id="281642" name="AutoShape 42"/>
          <p:cNvCxnSpPr>
            <a:cxnSpLocks noChangeShapeType="1"/>
            <a:stCxn id="281638" idx="4"/>
            <a:endCxn id="281639" idx="7"/>
          </p:cNvCxnSpPr>
          <p:nvPr/>
        </p:nvCxnSpPr>
        <p:spPr bwMode="auto">
          <a:xfrm flipH="1">
            <a:off x="6151563" y="4187825"/>
            <a:ext cx="11144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1643" name="AutoShape 43"/>
          <p:cNvCxnSpPr>
            <a:cxnSpLocks noChangeShapeType="1"/>
            <a:stCxn id="281638" idx="4"/>
            <a:endCxn id="281640" idx="0"/>
          </p:cNvCxnSpPr>
          <p:nvPr/>
        </p:nvCxnSpPr>
        <p:spPr bwMode="auto">
          <a:xfrm>
            <a:off x="7265988" y="4187825"/>
            <a:ext cx="0" cy="3063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1644" name="AutoShape 44"/>
          <p:cNvCxnSpPr>
            <a:cxnSpLocks noChangeShapeType="1"/>
            <a:stCxn id="281638" idx="4"/>
            <a:endCxn id="281641" idx="1"/>
          </p:cNvCxnSpPr>
          <p:nvPr/>
        </p:nvCxnSpPr>
        <p:spPr bwMode="auto">
          <a:xfrm>
            <a:off x="7265988" y="4187825"/>
            <a:ext cx="9620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1649" name="Oval 49"/>
          <p:cNvSpPr>
            <a:spLocks noChangeArrowheads="1"/>
          </p:cNvSpPr>
          <p:nvPr/>
        </p:nvSpPr>
        <p:spPr bwMode="auto">
          <a:xfrm>
            <a:off x="8175625" y="52832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5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  <p:cxnSp>
        <p:nvCxnSpPr>
          <p:cNvPr id="281650" name="AutoShape 50"/>
          <p:cNvCxnSpPr>
            <a:cxnSpLocks noChangeShapeType="1"/>
            <a:stCxn id="281641" idx="4"/>
            <a:endCxn id="281649" idx="0"/>
          </p:cNvCxnSpPr>
          <p:nvPr/>
        </p:nvCxnSpPr>
        <p:spPr bwMode="auto">
          <a:xfrm>
            <a:off x="8408988" y="5026025"/>
            <a:ext cx="22225" cy="244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1657" name="Oval 57"/>
          <p:cNvSpPr>
            <a:spLocks noChangeArrowheads="1"/>
          </p:cNvSpPr>
          <p:nvPr/>
        </p:nvSpPr>
        <p:spPr bwMode="auto">
          <a:xfrm>
            <a:off x="4746625" y="5284788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E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  <p:cxnSp>
        <p:nvCxnSpPr>
          <p:cNvPr id="281658" name="AutoShape 58"/>
          <p:cNvCxnSpPr>
            <a:cxnSpLocks noChangeShapeType="1"/>
            <a:endCxn id="281657" idx="0"/>
          </p:cNvCxnSpPr>
          <p:nvPr/>
        </p:nvCxnSpPr>
        <p:spPr bwMode="auto">
          <a:xfrm flipH="1">
            <a:off x="5002213" y="5027613"/>
            <a:ext cx="968375" cy="244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1659" name="Oval 59"/>
          <p:cNvSpPr>
            <a:spLocks noChangeArrowheads="1"/>
          </p:cNvSpPr>
          <p:nvPr/>
        </p:nvSpPr>
        <p:spPr bwMode="auto">
          <a:xfrm>
            <a:off x="5737225" y="5284788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+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  <p:cxnSp>
        <p:nvCxnSpPr>
          <p:cNvPr id="281660" name="AutoShape 60"/>
          <p:cNvCxnSpPr>
            <a:cxnSpLocks noChangeShapeType="1"/>
            <a:endCxn id="281659" idx="0"/>
          </p:cNvCxnSpPr>
          <p:nvPr/>
        </p:nvCxnSpPr>
        <p:spPr bwMode="auto">
          <a:xfrm>
            <a:off x="5970588" y="5027613"/>
            <a:ext cx="22225" cy="244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1661" name="Oval 61"/>
          <p:cNvSpPr>
            <a:spLocks noChangeArrowheads="1"/>
          </p:cNvSpPr>
          <p:nvPr/>
        </p:nvSpPr>
        <p:spPr bwMode="auto">
          <a:xfrm>
            <a:off x="6651625" y="5284788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E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  <p:cxnSp>
        <p:nvCxnSpPr>
          <p:cNvPr id="281662" name="AutoShape 62"/>
          <p:cNvCxnSpPr>
            <a:cxnSpLocks noChangeShapeType="1"/>
            <a:endCxn id="281661" idx="0"/>
          </p:cNvCxnSpPr>
          <p:nvPr/>
        </p:nvCxnSpPr>
        <p:spPr bwMode="auto">
          <a:xfrm>
            <a:off x="5970588" y="5027613"/>
            <a:ext cx="936625" cy="244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1663" name="Oval 63"/>
          <p:cNvSpPr>
            <a:spLocks noChangeArrowheads="1"/>
          </p:cNvSpPr>
          <p:nvPr/>
        </p:nvSpPr>
        <p:spPr bwMode="auto">
          <a:xfrm>
            <a:off x="6651625" y="6275388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4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  <p:cxnSp>
        <p:nvCxnSpPr>
          <p:cNvPr id="281664" name="AutoShape 64"/>
          <p:cNvCxnSpPr>
            <a:cxnSpLocks noChangeShapeType="1"/>
            <a:stCxn id="281661" idx="4"/>
            <a:endCxn id="281663" idx="0"/>
          </p:cNvCxnSpPr>
          <p:nvPr/>
        </p:nvCxnSpPr>
        <p:spPr bwMode="auto">
          <a:xfrm>
            <a:off x="6907213" y="5803900"/>
            <a:ext cx="0" cy="4587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1665" name="AutoShape 65"/>
          <p:cNvCxnSpPr>
            <a:cxnSpLocks noChangeShapeType="1"/>
          </p:cNvCxnSpPr>
          <p:nvPr/>
        </p:nvCxnSpPr>
        <p:spPr bwMode="auto">
          <a:xfrm>
            <a:off x="5029200" y="5803900"/>
            <a:ext cx="0" cy="4587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1666" name="Oval 66"/>
          <p:cNvSpPr>
            <a:spLocks noChangeArrowheads="1"/>
          </p:cNvSpPr>
          <p:nvPr/>
        </p:nvSpPr>
        <p:spPr bwMode="auto">
          <a:xfrm>
            <a:off x="4800600" y="62611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3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1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81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1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81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81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8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81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81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8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81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81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81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81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81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81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81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38" grpId="0" animBg="1"/>
      <p:bldP spid="281639" grpId="0" animBg="1"/>
      <p:bldP spid="281640" grpId="0" animBg="1"/>
      <p:bldP spid="281641" grpId="0" animBg="1"/>
      <p:bldP spid="281649" grpId="0" animBg="1"/>
      <p:bldP spid="281657" grpId="0" animBg="1"/>
      <p:bldP spid="281659" grpId="0" animBg="1"/>
      <p:bldP spid="281661" grpId="0" animBg="1"/>
      <p:bldP spid="281663" grpId="0" animBg="1"/>
      <p:bldP spid="28166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Ambiguous Grammars</a:t>
            </a:r>
            <a:endParaRPr lang="en-US" altLang="zh-CN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/>
              <a:t>Problem: compilers make use of parse trees to interpret the meaning of parsed programs</a:t>
            </a:r>
            <a:endParaRPr lang="en-US" altLang="zh-CN" sz="280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different parse trees have different meanings</a:t>
            </a:r>
            <a:endParaRPr lang="en-US" altLang="zh-CN" sz="240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eg:  4 + 5 * 6  is not (4 + 5) * 6</a:t>
            </a:r>
            <a:endParaRPr lang="en-US" altLang="zh-CN" sz="240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languages with ambiguous grammars are DISASTROUS;  the meaning of programs isn</a:t>
            </a:r>
            <a:r>
              <a:rPr lang="en-US" altLang="zh-CN" sz="2400">
                <a:latin typeface="Arial" panose="020B0604020202020204" pitchFamily="34" charset="0"/>
              </a:rPr>
              <a:t>’</a:t>
            </a:r>
            <a:r>
              <a:rPr lang="en-US" altLang="zh-CN" sz="2400"/>
              <a:t>t well-defined!  You can</a:t>
            </a:r>
            <a:r>
              <a:rPr lang="en-US" altLang="zh-CN" sz="2400">
                <a:latin typeface="Arial" panose="020B0604020202020204" pitchFamily="34" charset="0"/>
              </a:rPr>
              <a:t>’</a:t>
            </a:r>
            <a:r>
              <a:rPr lang="en-US" altLang="zh-CN" sz="2400"/>
              <a:t>t tell what your program might do!</a:t>
            </a:r>
            <a:endParaRPr lang="en-US" altLang="zh-CN" sz="2400"/>
          </a:p>
          <a:p>
            <a:pPr eaLnBrk="1" hangingPunct="1">
              <a:lnSpc>
                <a:spcPct val="90000"/>
              </a:lnSpc>
            </a:pPr>
            <a:r>
              <a:rPr lang="en-US" altLang="zh-CN" sz="2800"/>
              <a:t>Solution: rewrite grammar to equivalent forms</a:t>
            </a:r>
            <a:endParaRPr lang="en-US" altLang="zh-CN" sz="2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Eliminating ambiguity</a:t>
            </a:r>
            <a:endParaRPr lang="en-US" altLang="zh-CN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For programming language syntax, ambiguity often arises from missing operator </a:t>
            </a:r>
            <a:r>
              <a:rPr lang="en-US" altLang="zh-CN">
                <a:solidFill>
                  <a:srgbClr val="0432FF"/>
                </a:solidFill>
              </a:rPr>
              <a:t>precedence</a:t>
            </a:r>
            <a:r>
              <a:rPr lang="en-US" altLang="zh-CN"/>
              <a:t> or </a:t>
            </a:r>
            <a:r>
              <a:rPr lang="en-US" altLang="zh-CN">
                <a:solidFill>
                  <a:srgbClr val="0432FF"/>
                </a:solidFill>
              </a:rPr>
              <a:t>associativity</a:t>
            </a:r>
            <a:endParaRPr lang="en-US" altLang="zh-CN">
              <a:solidFill>
                <a:srgbClr val="0432FF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* is of high precedence than +</a:t>
            </a:r>
            <a:endParaRPr lang="en-US" altLang="zh-CN"/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both + and * are left-associative</a:t>
            </a:r>
            <a:endParaRPr lang="en-US" altLang="zh-CN"/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Why or why not?</a:t>
            </a:r>
            <a:endParaRPr lang="en-US" altLang="zh-CN"/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Rewrite grammar to take account of this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  <a:endParaRPr lang="en-US" altLang="zh-CN"/>
          </a:p>
        </p:txBody>
      </p:sp>
      <p:sp>
        <p:nvSpPr>
          <p:cNvPr id="2457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3008312" cy="1411287"/>
          </a:xfrm>
          <a:solidFill>
            <a:srgbClr val="CCFF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 -&gt; num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id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E + E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E * E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287749" name="Rectangle 5"/>
          <p:cNvSpPr>
            <a:spLocks noChangeArrowheads="1"/>
          </p:cNvSpPr>
          <p:nvPr/>
        </p:nvSpPr>
        <p:spPr bwMode="auto">
          <a:xfrm>
            <a:off x="5486400" y="2057400"/>
            <a:ext cx="3505200" cy="19812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 -&gt; E + T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T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 -&gt; T * F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F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F -&gt; num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id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287750" name="Line 6"/>
          <p:cNvSpPr>
            <a:spLocks noChangeShapeType="1"/>
          </p:cNvSpPr>
          <p:nvPr/>
        </p:nvSpPr>
        <p:spPr bwMode="auto">
          <a:xfrm>
            <a:off x="4191000" y="2590800"/>
            <a:ext cx="1295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2" name="Text Box 7"/>
          <p:cNvSpPr txBox="1">
            <a:spLocks noChangeArrowheads="1"/>
          </p:cNvSpPr>
          <p:nvPr/>
        </p:nvSpPr>
        <p:spPr bwMode="auto">
          <a:xfrm>
            <a:off x="914400" y="4078288"/>
            <a:ext cx="6172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/>
              <a:t>Q: is the right grammar ambiguous? Why or why not?</a:t>
            </a:r>
            <a:endParaRPr lang="en-US" altLang="zh-CN" sz="3200"/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914400" y="5334000"/>
            <a:ext cx="6172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/>
              <a:t>The</a:t>
            </a:r>
            <a:r>
              <a:rPr lang="zh-CN" altLang="en-US" sz="3200"/>
              <a:t> </a:t>
            </a:r>
            <a:r>
              <a:rPr lang="en-US" altLang="zh-CN" sz="3200"/>
              <a:t>layered</a:t>
            </a:r>
            <a:r>
              <a:rPr lang="zh-CN" altLang="en-US" sz="3200"/>
              <a:t> </a:t>
            </a:r>
            <a:r>
              <a:rPr lang="en-US" altLang="zh-CN" sz="3200"/>
              <a:t>approach</a:t>
            </a:r>
            <a:r>
              <a:rPr lang="zh-CN" altLang="en-US" sz="3200"/>
              <a:t> </a:t>
            </a:r>
            <a:r>
              <a:rPr lang="en-US" altLang="zh-CN" sz="3200"/>
              <a:t>is</a:t>
            </a:r>
            <a:r>
              <a:rPr lang="zh-CN" altLang="en-US" sz="3200"/>
              <a:t> </a:t>
            </a:r>
            <a:r>
              <a:rPr lang="en-US" altLang="zh-CN" sz="3200"/>
              <a:t>very</a:t>
            </a:r>
            <a:r>
              <a:rPr lang="zh-CN" altLang="en-US" sz="3200"/>
              <a:t> </a:t>
            </a:r>
            <a:r>
              <a:rPr lang="en-US" altLang="zh-CN" sz="3200"/>
              <a:t>effective</a:t>
            </a:r>
            <a:r>
              <a:rPr lang="zh-CN" altLang="en-US" sz="3200"/>
              <a:t> </a:t>
            </a:r>
            <a:r>
              <a:rPr lang="en-US" altLang="zh-CN" sz="3200"/>
              <a:t>in</a:t>
            </a:r>
            <a:r>
              <a:rPr lang="zh-CN" altLang="en-US" sz="3200"/>
              <a:t> </a:t>
            </a:r>
            <a:r>
              <a:rPr lang="en-US" altLang="zh-CN" sz="3200"/>
              <a:t>eliminating</a:t>
            </a:r>
            <a:r>
              <a:rPr lang="zh-CN" altLang="en-US" sz="3200"/>
              <a:t> </a:t>
            </a:r>
            <a:r>
              <a:rPr lang="en-US" altLang="zh-CN" sz="3200"/>
              <a:t>ambiguity.</a:t>
            </a:r>
            <a:r>
              <a:rPr lang="zh-CN" altLang="en-US" sz="3200"/>
              <a:t> </a:t>
            </a:r>
            <a:r>
              <a:rPr lang="en-US" altLang="zh-CN" sz="3200"/>
              <a:t>To</a:t>
            </a:r>
            <a:r>
              <a:rPr lang="zh-CN" altLang="en-US" sz="3200"/>
              <a:t> </a:t>
            </a:r>
            <a:r>
              <a:rPr lang="en-US" altLang="zh-CN" sz="3200"/>
              <a:t>be</a:t>
            </a:r>
            <a:r>
              <a:rPr lang="zh-CN" altLang="en-US" sz="3200"/>
              <a:t> </a:t>
            </a:r>
            <a:r>
              <a:rPr lang="en-US" altLang="zh-CN" sz="3200"/>
              <a:t>discussed</a:t>
            </a:r>
            <a:r>
              <a:rPr lang="zh-CN" altLang="en-US" sz="3200"/>
              <a:t> </a:t>
            </a:r>
            <a:r>
              <a:rPr lang="en-US" altLang="zh-CN" sz="3200"/>
              <a:t>later.</a:t>
            </a:r>
            <a:endParaRPr lang="en-US" altLang="zh-CN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7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7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4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Summary</a:t>
            </a:r>
            <a:endParaRPr lang="en-US" altLang="zh-CN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Context-free grammar is a math tool for specifying language syntax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among others</a:t>
            </a:r>
            <a:r>
              <a:rPr lang="en-US" altLang="zh-CN" sz="2400" dirty="0">
                <a:latin typeface="Arial" panose="020B0604020202020204" pitchFamily="34" charset="0"/>
              </a:rPr>
              <a:t>…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Writing parsers for general grammar is hard and costly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But</a:t>
            </a:r>
            <a:r>
              <a:rPr lang="zh-CN" altLang="en-US" sz="2800" dirty="0"/>
              <a:t> </a:t>
            </a:r>
            <a:r>
              <a:rPr lang="en-US" altLang="zh-CN" sz="2800" dirty="0"/>
              <a:t>there</a:t>
            </a:r>
            <a:r>
              <a:rPr lang="zh-CN" altLang="en-US" sz="2800" dirty="0"/>
              <a:t> </a:t>
            </a:r>
            <a:r>
              <a:rPr lang="en-US" altLang="zh-CN" sz="2800" dirty="0"/>
              <a:t>are</a:t>
            </a:r>
            <a:r>
              <a:rPr lang="zh-CN" altLang="en-US" sz="2800" dirty="0"/>
              <a:t> </a:t>
            </a:r>
            <a:r>
              <a:rPr lang="en-US" altLang="zh-CN" sz="2800" dirty="0"/>
              <a:t>efficient</a:t>
            </a:r>
            <a:r>
              <a:rPr lang="zh-CN" altLang="en-US" sz="2800" dirty="0"/>
              <a:t> </a:t>
            </a:r>
            <a:r>
              <a:rPr lang="en-US" altLang="zh-CN" sz="2800" dirty="0"/>
              <a:t>enough</a:t>
            </a:r>
            <a:r>
              <a:rPr lang="zh-CN" altLang="en-US" sz="2800" dirty="0"/>
              <a:t> </a:t>
            </a:r>
            <a:r>
              <a:rPr lang="en-US" altLang="zh-CN" sz="2800" dirty="0"/>
              <a:t>algorithms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Refer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your</a:t>
            </a:r>
            <a:r>
              <a:rPr lang="zh-CN" altLang="en-US" sz="2400" dirty="0"/>
              <a:t> </a:t>
            </a:r>
            <a:r>
              <a:rPr lang="en-US" altLang="zh-CN" sz="2400" dirty="0"/>
              <a:t>favorite</a:t>
            </a:r>
            <a:r>
              <a:rPr lang="zh-CN" altLang="en-US" sz="2400" dirty="0"/>
              <a:t> </a:t>
            </a:r>
            <a:r>
              <a:rPr lang="en-US" altLang="zh-CN" sz="2400" dirty="0"/>
              <a:t>compile</a:t>
            </a:r>
            <a:r>
              <a:rPr lang="zh-CN" altLang="en-US" sz="2400" dirty="0"/>
              <a:t> </a:t>
            </a:r>
            <a:r>
              <a:rPr lang="en-US" altLang="zh-CN" sz="2400"/>
              <a:t>textbook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Context-free Grammar:</a:t>
            </a:r>
            <a:r>
              <a:rPr lang="zh-CN" altLang="en-US"/>
              <a:t> </a:t>
            </a:r>
            <a:r>
              <a:rPr lang="en-US" altLang="zh-CN"/>
              <a:t>History</a:t>
            </a: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5903912" cy="4114800"/>
          </a:xfrm>
        </p:spPr>
        <p:txBody>
          <a:bodyPr/>
          <a:lstStyle/>
          <a:p>
            <a:pPr eaLnBrk="1" hangingPunct="1"/>
            <a:r>
              <a:rPr lang="en-US" altLang="zh-CN" sz="2400"/>
              <a:t>Developed</a:t>
            </a:r>
            <a:r>
              <a:rPr lang="zh-CN" altLang="en-US" sz="2400"/>
              <a:t> </a:t>
            </a:r>
            <a:r>
              <a:rPr lang="en-US" altLang="zh-CN" sz="2400"/>
              <a:t>by</a:t>
            </a:r>
            <a:r>
              <a:rPr lang="zh-CN" altLang="en-US" sz="2400"/>
              <a:t> </a:t>
            </a:r>
            <a:r>
              <a:rPr lang="en-US" altLang="zh-CN" sz="2400"/>
              <a:t>Noam</a:t>
            </a:r>
            <a:r>
              <a:rPr lang="zh-CN" altLang="en-US" sz="2400"/>
              <a:t> </a:t>
            </a:r>
            <a:r>
              <a:rPr lang="en-US" altLang="zh-CN" sz="2400"/>
              <a:t>Chomsky</a:t>
            </a:r>
            <a:r>
              <a:rPr lang="zh-CN" altLang="en-US" sz="2400"/>
              <a:t> </a:t>
            </a:r>
            <a:r>
              <a:rPr lang="en-US" altLang="zh-CN" sz="2400"/>
              <a:t>in</a:t>
            </a:r>
            <a:r>
              <a:rPr lang="zh-CN" altLang="en-US" sz="2400"/>
              <a:t> </a:t>
            </a:r>
            <a:r>
              <a:rPr lang="en-US" altLang="zh-CN" sz="2400"/>
              <a:t>1956</a:t>
            </a:r>
            <a:endParaRPr lang="en-US" altLang="zh-CN" sz="2400"/>
          </a:p>
          <a:p>
            <a:pPr lvl="1" eaLnBrk="1" hangingPunct="1"/>
            <a:r>
              <a:rPr lang="en-US" altLang="zh-CN" sz="2000"/>
              <a:t>To</a:t>
            </a:r>
            <a:r>
              <a:rPr lang="zh-CN" altLang="en-US" sz="2000"/>
              <a:t> </a:t>
            </a:r>
            <a:r>
              <a:rPr lang="en-US" altLang="zh-CN" sz="2000"/>
              <a:t>study</a:t>
            </a:r>
            <a:r>
              <a:rPr lang="zh-CN" altLang="en-US" sz="2000"/>
              <a:t> </a:t>
            </a:r>
            <a:r>
              <a:rPr lang="en-US" altLang="zh-CN" sz="2000"/>
              <a:t>linguistics</a:t>
            </a:r>
            <a:endParaRPr lang="en-US" altLang="zh-CN" sz="2000"/>
          </a:p>
          <a:p>
            <a:pPr lvl="1" eaLnBrk="1" hangingPunct="1"/>
            <a:r>
              <a:rPr lang="en-US" altLang="zh-CN" sz="2000"/>
              <a:t>A</a:t>
            </a:r>
            <a:r>
              <a:rPr lang="zh-CN" altLang="en-US" sz="2000"/>
              <a:t> </a:t>
            </a:r>
            <a:r>
              <a:rPr lang="en-US" altLang="zh-CN" sz="2000"/>
              <a:t>long</a:t>
            </a:r>
            <a:r>
              <a:rPr lang="zh-CN" altLang="en-US" sz="2000"/>
              <a:t> </a:t>
            </a:r>
            <a:r>
              <a:rPr lang="en-US" altLang="zh-CN" sz="2000"/>
              <a:t>time</a:t>
            </a:r>
            <a:r>
              <a:rPr lang="zh-CN" altLang="en-US" sz="2000"/>
              <a:t> </a:t>
            </a:r>
            <a:r>
              <a:rPr lang="en-US" altLang="zh-CN" sz="2000"/>
              <a:t>standing</a:t>
            </a:r>
            <a:r>
              <a:rPr lang="zh-CN" altLang="en-US" sz="2000"/>
              <a:t> </a:t>
            </a:r>
            <a:r>
              <a:rPr lang="en-US" altLang="zh-CN" sz="2000"/>
              <a:t>question</a:t>
            </a:r>
            <a:r>
              <a:rPr lang="zh-CN" altLang="en-US" sz="2000"/>
              <a:t> </a:t>
            </a:r>
            <a:r>
              <a:rPr lang="en-US" altLang="zh-CN" sz="2000"/>
              <a:t>in</a:t>
            </a:r>
            <a:r>
              <a:rPr lang="zh-CN" altLang="en-US" sz="2000"/>
              <a:t> </a:t>
            </a:r>
            <a:r>
              <a:rPr lang="en-US" altLang="zh-CN" sz="2000"/>
              <a:t>understanding</a:t>
            </a:r>
            <a:r>
              <a:rPr lang="zh-CN" altLang="en-US" sz="2000"/>
              <a:t> </a:t>
            </a:r>
            <a:r>
              <a:rPr lang="en-US" altLang="zh-CN" sz="2000"/>
              <a:t>natural</a:t>
            </a:r>
            <a:r>
              <a:rPr lang="zh-CN" altLang="en-US" sz="2000"/>
              <a:t> </a:t>
            </a:r>
            <a:r>
              <a:rPr lang="en-US" altLang="zh-CN" sz="2000"/>
              <a:t>languages</a:t>
            </a:r>
            <a:r>
              <a:rPr lang="zh-CN" altLang="en-US" sz="2000"/>
              <a:t> </a:t>
            </a:r>
            <a:r>
              <a:rPr lang="en-US" altLang="zh-CN" sz="2000"/>
              <a:t>(even</a:t>
            </a:r>
            <a:r>
              <a:rPr lang="zh-CN" altLang="en-US" sz="2000"/>
              <a:t> </a:t>
            </a:r>
            <a:r>
              <a:rPr lang="en-US" altLang="zh-CN" sz="2000"/>
              <a:t>to</a:t>
            </a:r>
            <a:r>
              <a:rPr lang="zh-CN" altLang="en-US" sz="2000"/>
              <a:t> </a:t>
            </a:r>
            <a:r>
              <a:rPr lang="en-US" altLang="zh-CN" sz="2000"/>
              <a:t>today’s</a:t>
            </a:r>
            <a:r>
              <a:rPr lang="zh-CN" altLang="en-US" sz="2000"/>
              <a:t> </a:t>
            </a:r>
            <a:r>
              <a:rPr lang="en-US" altLang="zh-CN" sz="2000"/>
              <a:t>deep</a:t>
            </a:r>
            <a:r>
              <a:rPr lang="zh-CN" altLang="en-US" sz="2000"/>
              <a:t> </a:t>
            </a:r>
            <a:r>
              <a:rPr lang="en-US" altLang="zh-CN" sz="2000"/>
              <a:t>learning)</a:t>
            </a:r>
            <a:endParaRPr lang="en-US" altLang="zh-CN" sz="2000"/>
          </a:p>
          <a:p>
            <a:pPr eaLnBrk="1" hangingPunct="1"/>
            <a:r>
              <a:rPr lang="en-US" altLang="zh-CN" sz="2400"/>
              <a:t>First</a:t>
            </a:r>
            <a:r>
              <a:rPr lang="zh-CN" altLang="en-US" sz="2400"/>
              <a:t> </a:t>
            </a:r>
            <a:r>
              <a:rPr lang="en-US" altLang="zh-CN" sz="2400"/>
              <a:t>used</a:t>
            </a:r>
            <a:r>
              <a:rPr lang="zh-CN" altLang="en-US" sz="2400"/>
              <a:t> </a:t>
            </a:r>
            <a:r>
              <a:rPr lang="en-US" altLang="zh-CN" sz="2400"/>
              <a:t>in</a:t>
            </a:r>
            <a:r>
              <a:rPr lang="zh-CN" altLang="en-US" sz="2400"/>
              <a:t> </a:t>
            </a:r>
            <a:r>
              <a:rPr lang="en-US" altLang="zh-CN" sz="2400"/>
              <a:t>the</a:t>
            </a:r>
            <a:r>
              <a:rPr lang="zh-CN" altLang="en-US" sz="2400"/>
              <a:t> </a:t>
            </a:r>
            <a:r>
              <a:rPr lang="en-US" altLang="zh-CN" sz="2400"/>
              <a:t>design</a:t>
            </a:r>
            <a:r>
              <a:rPr lang="zh-CN" altLang="en-US" sz="2400"/>
              <a:t> </a:t>
            </a:r>
            <a:r>
              <a:rPr lang="en-US" altLang="zh-CN" sz="2400"/>
              <a:t>of</a:t>
            </a:r>
            <a:r>
              <a:rPr lang="zh-CN" altLang="en-US" sz="2400"/>
              <a:t> </a:t>
            </a:r>
            <a:r>
              <a:rPr lang="en-US" altLang="zh-CN" sz="2400"/>
              <a:t>the</a:t>
            </a:r>
            <a:r>
              <a:rPr lang="zh-CN" altLang="en-US" sz="2400"/>
              <a:t> </a:t>
            </a:r>
            <a:r>
              <a:rPr lang="en-US" altLang="zh-CN" sz="2400"/>
              <a:t>Algo</a:t>
            </a:r>
            <a:r>
              <a:rPr lang="zh-CN" altLang="en-US" sz="2400"/>
              <a:t> </a:t>
            </a:r>
            <a:r>
              <a:rPr lang="en-US" altLang="zh-CN" sz="2400"/>
              <a:t>language</a:t>
            </a:r>
            <a:endParaRPr lang="en-US" altLang="zh-CN" sz="2400"/>
          </a:p>
          <a:p>
            <a:pPr lvl="1" eaLnBrk="1" hangingPunct="1"/>
            <a:r>
              <a:rPr lang="en-US" altLang="zh-CN" sz="2000"/>
              <a:t>Backus,</a:t>
            </a:r>
            <a:r>
              <a:rPr lang="zh-CN" altLang="en-US" sz="2000"/>
              <a:t> </a:t>
            </a:r>
            <a:r>
              <a:rPr lang="en-US" altLang="zh-CN" sz="2000"/>
              <a:t>Naur,</a:t>
            </a:r>
            <a:r>
              <a:rPr lang="zh-CN" altLang="en-US" sz="2000"/>
              <a:t> </a:t>
            </a:r>
            <a:r>
              <a:rPr lang="en-US" altLang="zh-CN" sz="2000"/>
              <a:t>1957-60</a:t>
            </a:r>
            <a:endParaRPr lang="en-US" altLang="zh-CN" sz="2000"/>
          </a:p>
          <a:p>
            <a:pPr eaLnBrk="1" hangingPunct="1"/>
            <a:r>
              <a:rPr lang="en-US" altLang="zh-CN" sz="2400"/>
              <a:t>Expressive</a:t>
            </a:r>
            <a:r>
              <a:rPr lang="zh-CN" altLang="en-US" sz="2400"/>
              <a:t> </a:t>
            </a:r>
            <a:r>
              <a:rPr lang="en-US" altLang="zh-CN" sz="2400"/>
              <a:t>enough</a:t>
            </a:r>
            <a:r>
              <a:rPr lang="zh-CN" altLang="en-US" sz="2400"/>
              <a:t> </a:t>
            </a:r>
            <a:r>
              <a:rPr lang="en-US" altLang="zh-CN" sz="2400"/>
              <a:t>to</a:t>
            </a:r>
            <a:r>
              <a:rPr lang="zh-CN" altLang="en-US" sz="2400"/>
              <a:t> </a:t>
            </a:r>
            <a:r>
              <a:rPr lang="en-US" altLang="zh-CN" sz="2400"/>
              <a:t>encode</a:t>
            </a:r>
            <a:r>
              <a:rPr lang="zh-CN" altLang="en-US" sz="2400"/>
              <a:t> </a:t>
            </a:r>
            <a:r>
              <a:rPr lang="en-US" altLang="zh-CN" sz="2400"/>
              <a:t>language</a:t>
            </a:r>
            <a:r>
              <a:rPr lang="zh-CN" altLang="en-US" sz="2400"/>
              <a:t> </a:t>
            </a:r>
            <a:r>
              <a:rPr lang="en-US" altLang="zh-CN" sz="2400"/>
              <a:t>syntax,</a:t>
            </a:r>
            <a:r>
              <a:rPr lang="zh-CN" altLang="en-US" sz="2400"/>
              <a:t> </a:t>
            </a:r>
            <a:r>
              <a:rPr lang="en-US" altLang="zh-CN" sz="2400"/>
              <a:t>yet</a:t>
            </a:r>
            <a:r>
              <a:rPr lang="zh-CN" altLang="en-US" sz="2400"/>
              <a:t> </a:t>
            </a:r>
            <a:r>
              <a:rPr lang="en-US" altLang="zh-CN" sz="2400"/>
              <a:t>simple</a:t>
            </a:r>
            <a:r>
              <a:rPr lang="zh-CN" altLang="en-US" sz="2400"/>
              <a:t> </a:t>
            </a:r>
            <a:r>
              <a:rPr lang="en-US" altLang="zh-CN" sz="2400"/>
              <a:t>enough</a:t>
            </a:r>
            <a:r>
              <a:rPr lang="zh-CN" altLang="en-US" sz="2400"/>
              <a:t> </a:t>
            </a:r>
            <a:r>
              <a:rPr lang="en-US" altLang="zh-CN" sz="2400"/>
              <a:t>to</a:t>
            </a:r>
            <a:r>
              <a:rPr lang="zh-CN" altLang="en-US" sz="2400"/>
              <a:t> </a:t>
            </a:r>
            <a:r>
              <a:rPr lang="en-US" altLang="zh-CN" sz="2400"/>
              <a:t>write</a:t>
            </a:r>
            <a:r>
              <a:rPr lang="zh-CN" altLang="en-US" sz="2400"/>
              <a:t> </a:t>
            </a:r>
            <a:r>
              <a:rPr lang="en-US" altLang="zh-CN" sz="2400"/>
              <a:t>parsers</a:t>
            </a:r>
            <a:endParaRPr lang="en-US" altLang="zh-CN" sz="2400"/>
          </a:p>
        </p:txBody>
      </p:sp>
      <p:pic>
        <p:nvPicPr>
          <p:cNvPr id="8196" name="图片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575" y="1905000"/>
            <a:ext cx="1930400" cy="239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Context-free Grammar (CFG)</a:t>
            </a: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 CFG consists of 4 components:</a:t>
            </a:r>
            <a:endParaRPr lang="en-US" altLang="zh-CN"/>
          </a:p>
          <a:p>
            <a:pPr lvl="1" eaLnBrk="1" hangingPunct="1"/>
            <a:r>
              <a:rPr lang="en-US" altLang="zh-CN"/>
              <a:t>a set of terminals (tokens): </a:t>
            </a:r>
            <a:r>
              <a:rPr lang="en-US" altLang="zh-CN" i="1"/>
              <a:t>T</a:t>
            </a:r>
            <a:endParaRPr lang="en-US" altLang="zh-CN" i="1"/>
          </a:p>
          <a:p>
            <a:pPr lvl="1" eaLnBrk="1" hangingPunct="1"/>
            <a:r>
              <a:rPr lang="en-US" altLang="zh-CN"/>
              <a:t>a set of nonterminals: </a:t>
            </a:r>
            <a:r>
              <a:rPr lang="en-US" altLang="zh-CN" i="1"/>
              <a:t>N</a:t>
            </a:r>
            <a:endParaRPr lang="en-US" altLang="zh-CN" i="1"/>
          </a:p>
          <a:p>
            <a:pPr lvl="1" eaLnBrk="1" hangingPunct="1"/>
            <a:r>
              <a:rPr lang="en-US" altLang="zh-CN"/>
              <a:t>a set of production rules: </a:t>
            </a:r>
            <a:r>
              <a:rPr lang="en-US" altLang="zh-CN" i="1"/>
              <a:t>P</a:t>
            </a:r>
            <a:endParaRPr lang="en-US" altLang="zh-CN" i="1"/>
          </a:p>
          <a:p>
            <a:pPr lvl="2" eaLnBrk="1" hangingPunct="1"/>
            <a:r>
              <a:rPr lang="en-US" altLang="zh-CN"/>
              <a:t>s -&gt; t1  t2  </a:t>
            </a:r>
            <a:r>
              <a:rPr lang="en-US" altLang="zh-CN">
                <a:latin typeface="Arial" panose="020B0604020202020204" pitchFamily="34" charset="0"/>
              </a:rPr>
              <a:t>…</a:t>
            </a:r>
            <a:r>
              <a:rPr lang="en-US" altLang="zh-CN"/>
              <a:t> tn</a:t>
            </a:r>
            <a:endParaRPr lang="en-US" altLang="zh-CN"/>
          </a:p>
          <a:p>
            <a:pPr lvl="2" eaLnBrk="1" hangingPunct="1"/>
            <a:r>
              <a:rPr lang="en-US" altLang="zh-CN"/>
              <a:t>with s</a:t>
            </a:r>
            <a:r>
              <a:rPr lang="en-US" altLang="zh-CN">
                <a:sym typeface="Symbol" panose="05050102010706020507" pitchFamily="2" charset="2"/>
              </a:rPr>
              <a:t></a:t>
            </a:r>
            <a:r>
              <a:rPr lang="en-US" altLang="zh-CN" i="1">
                <a:sym typeface="Symbol" panose="05050102010706020507" pitchFamily="2" charset="2"/>
              </a:rPr>
              <a:t>N</a:t>
            </a:r>
            <a:r>
              <a:rPr lang="en-US" altLang="zh-CN">
                <a:sym typeface="Symbol" panose="05050102010706020507" pitchFamily="2" charset="2"/>
              </a:rPr>
              <a:t>, and t1, </a:t>
            </a:r>
            <a:r>
              <a:rPr lang="en-US" altLang="zh-CN">
                <a:latin typeface="Arial" panose="020B0604020202020204" pitchFamily="34" charset="0"/>
                <a:sym typeface="Symbol" panose="05050102010706020507" pitchFamily="2" charset="2"/>
              </a:rPr>
              <a:t>…</a:t>
            </a:r>
            <a:r>
              <a:rPr lang="en-US" altLang="zh-CN">
                <a:sym typeface="Symbol" panose="05050102010706020507" pitchFamily="2" charset="2"/>
              </a:rPr>
              <a:t>, tn (</a:t>
            </a:r>
            <a:r>
              <a:rPr lang="en-US" altLang="zh-CN" i="1">
                <a:sym typeface="Symbol" panose="05050102010706020507" pitchFamily="2" charset="2"/>
              </a:rPr>
              <a:t>T </a:t>
            </a:r>
            <a:r>
              <a:rPr lang="en-US" altLang="zh-CN">
                <a:latin typeface="宋体" panose="02010600030101010101" pitchFamily="2" charset="-122"/>
                <a:sym typeface="Symbol" panose="05050102010706020507" pitchFamily="2" charset="2"/>
              </a:rPr>
              <a:t>∪</a:t>
            </a:r>
            <a:r>
              <a:rPr lang="en-US" altLang="zh-CN" i="1">
                <a:sym typeface="Symbol" panose="05050102010706020507" pitchFamily="2" charset="2"/>
              </a:rPr>
              <a:t>N</a:t>
            </a:r>
            <a:r>
              <a:rPr lang="en-US" altLang="zh-CN">
                <a:sym typeface="Symbol" panose="05050102010706020507" pitchFamily="2" charset="2"/>
              </a:rPr>
              <a:t>)</a:t>
            </a:r>
            <a:endParaRPr lang="en-US" altLang="zh-CN">
              <a:sym typeface="Symbol" panose="05050102010706020507" pitchFamily="2" charset="2"/>
            </a:endParaRPr>
          </a:p>
          <a:p>
            <a:pPr lvl="1" eaLnBrk="1" hangingPunct="1"/>
            <a:r>
              <a:rPr lang="en-US" altLang="zh-CN"/>
              <a:t>a unique start nonterminal: </a:t>
            </a:r>
            <a:r>
              <a:rPr lang="en-US" altLang="zh-CN" i="1"/>
              <a:t>S</a:t>
            </a:r>
            <a:endParaRPr lang="en-US" altLang="zh-CN"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  <a:endParaRPr lang="en-US" altLang="zh-CN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SLP as in Tiger book chap. 1 (simplified):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i="1">
                <a:latin typeface="Courier New" panose="02070309020205020404" pitchFamily="49" charset="0"/>
              </a:rPr>
              <a:t>N</a:t>
            </a:r>
            <a:r>
              <a:rPr lang="en-US" altLang="zh-CN" sz="2000" b="1">
                <a:latin typeface="Courier New" panose="02070309020205020404" pitchFamily="49" charset="0"/>
              </a:rPr>
              <a:t> = {S, E}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i="1">
                <a:latin typeface="Courier New" panose="02070309020205020404" pitchFamily="49" charset="0"/>
              </a:rPr>
              <a:t>T</a:t>
            </a:r>
            <a:r>
              <a:rPr lang="en-US" altLang="zh-CN" sz="2000" b="1">
                <a:latin typeface="Courier New" panose="02070309020205020404" pitchFamily="49" charset="0"/>
              </a:rPr>
              <a:t> = {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SEMICOLON</a:t>
            </a:r>
            <a:r>
              <a:rPr lang="en-US" altLang="zh-CN" sz="2000" b="1">
                <a:latin typeface="Courier New" panose="02070309020205020404" pitchFamily="49" charset="0"/>
              </a:rPr>
              <a:t>,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ID</a:t>
            </a:r>
            <a:r>
              <a:rPr lang="en-US" altLang="zh-CN" sz="2000" b="1">
                <a:latin typeface="Courier New" panose="02070309020205020404" pitchFamily="49" charset="0"/>
              </a:rPr>
              <a:t>,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NUM,</a:t>
            </a:r>
            <a:r>
              <a:rPr lang="zh-CN" altLang="en-US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PLUS,</a:t>
            </a:r>
            <a:r>
              <a:rPr lang="zh-CN" altLang="en-US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TIMES,</a:t>
            </a:r>
            <a:r>
              <a:rPr lang="zh-CN" altLang="en-US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sz="2000" b="1">
                <a:latin typeface="Courier New" panose="02070309020205020404" pitchFamily="49" charset="0"/>
              </a:rPr>
              <a:t>,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ASSIGN,</a:t>
            </a:r>
            <a:r>
              <a:rPr lang="zh-CN" altLang="en-US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PRINT,</a:t>
            </a:r>
            <a:r>
              <a:rPr lang="zh-CN" altLang="en-US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LPAREN,</a:t>
            </a:r>
            <a:r>
              <a:rPr lang="zh-CN" altLang="en-US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RPAREN</a:t>
            </a:r>
            <a:r>
              <a:rPr lang="en-US" altLang="zh-CN" sz="2000" b="1">
                <a:latin typeface="Courier New" panose="02070309020205020404" pitchFamily="49" charset="0"/>
              </a:rPr>
              <a:t>}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i="1">
                <a:latin typeface="Courier New" panose="02070309020205020404" pitchFamily="49" charset="0"/>
              </a:rPr>
              <a:t>S</a:t>
            </a:r>
            <a:r>
              <a:rPr lang="en-US" altLang="zh-CN" sz="2000" b="1">
                <a:latin typeface="Courier New" panose="02070309020205020404" pitchFamily="49" charset="0"/>
              </a:rPr>
              <a:t> = S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S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</a:t>
            </a:r>
            <a:r>
              <a:rPr lang="en-US" altLang="zh-CN" sz="2000" b="1">
                <a:latin typeface="Courier New" panose="02070309020205020404" pitchFamily="49" charset="0"/>
              </a:rPr>
              <a:t>S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SEMICOLON </a:t>
            </a:r>
            <a:r>
              <a:rPr lang="en-US" altLang="zh-CN" sz="2000" b="1">
                <a:latin typeface="Courier New" panose="02070309020205020404" pitchFamily="49" charset="0"/>
              </a:rPr>
              <a:t>S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| ID ASSIGN </a:t>
            </a:r>
            <a:r>
              <a:rPr lang="en-US" altLang="zh-CN" sz="2000" b="1">
                <a:latin typeface="Courier New" panose="02070309020205020404" pitchFamily="49" charset="0"/>
              </a:rPr>
              <a:t>E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| PRINT LPAREN </a:t>
            </a:r>
            <a:r>
              <a:rPr lang="en-US" altLang="zh-CN" sz="2000" b="1">
                <a:latin typeface="Courier New" panose="02070309020205020404" pitchFamily="49" charset="0"/>
              </a:rPr>
              <a:t>E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RPAREN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E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ID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| NUM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| </a:t>
            </a:r>
            <a:r>
              <a:rPr lang="en-US" altLang="zh-CN" sz="2000" b="1">
                <a:latin typeface="Courier New" panose="02070309020205020404" pitchFamily="49" charset="0"/>
              </a:rPr>
              <a:t>E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PLUS </a:t>
            </a:r>
            <a:r>
              <a:rPr lang="en-US" altLang="zh-CN" sz="2000" b="1">
                <a:latin typeface="Courier New" panose="02070309020205020404" pitchFamily="49" charset="0"/>
              </a:rPr>
              <a:t>E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| </a:t>
            </a:r>
            <a:r>
              <a:rPr lang="en-US" altLang="zh-CN" sz="2000" b="1">
                <a:latin typeface="Courier New" panose="02070309020205020404" pitchFamily="49" charset="0"/>
              </a:rPr>
              <a:t>E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TIMES </a:t>
            </a:r>
            <a:r>
              <a:rPr lang="en-US" altLang="zh-CN" sz="2000" b="1">
                <a:latin typeface="Courier New" panose="02070309020205020404" pitchFamily="49" charset="0"/>
              </a:rPr>
              <a:t>E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Derivation</a:t>
            </a:r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3005" y="2018030"/>
            <a:ext cx="7772400" cy="4724400"/>
          </a:xfrm>
        </p:spPr>
        <p:txBody>
          <a:bodyPr/>
          <a:lstStyle/>
          <a:p>
            <a:pPr eaLnBrk="1" hangingPunct="1"/>
            <a:r>
              <a:rPr lang="en-US" altLang="zh-CN"/>
              <a:t>A derivation:</a:t>
            </a:r>
            <a:endParaRPr lang="en-US" altLang="zh-CN"/>
          </a:p>
          <a:p>
            <a:pPr lvl="1" eaLnBrk="1" hangingPunct="1"/>
            <a:r>
              <a:rPr lang="en-US" altLang="zh-CN"/>
              <a:t>Starts with the unique start nonterminal </a:t>
            </a:r>
            <a:r>
              <a:rPr lang="en-US" altLang="zh-CN" i="1">
                <a:solidFill>
                  <a:schemeClr val="folHlink"/>
                </a:solidFill>
              </a:rPr>
              <a:t>S</a:t>
            </a:r>
            <a:r>
              <a:rPr lang="en-US" altLang="zh-CN"/>
              <a:t> </a:t>
            </a:r>
            <a:endParaRPr lang="en-US" altLang="zh-CN"/>
          </a:p>
          <a:p>
            <a:pPr lvl="1" eaLnBrk="1" hangingPunct="1"/>
            <a:r>
              <a:rPr lang="en-US" altLang="zh-CN"/>
              <a:t>repeatedly replacing a right-hand nonterminal </a:t>
            </a:r>
            <a:r>
              <a:rPr lang="en-US" altLang="zh-CN" i="1">
                <a:solidFill>
                  <a:schemeClr val="tx2"/>
                </a:solidFill>
              </a:rPr>
              <a:t>T</a:t>
            </a:r>
            <a:r>
              <a:rPr lang="en-US" altLang="zh-CN"/>
              <a:t>  by the body of a production rule of the nonterminal </a:t>
            </a:r>
            <a:r>
              <a:rPr lang="en-US" altLang="zh-CN" i="1">
                <a:solidFill>
                  <a:schemeClr val="tx2"/>
                </a:solidFill>
              </a:rPr>
              <a:t>T</a:t>
            </a:r>
            <a:endParaRPr lang="en-US" altLang="zh-CN" i="1">
              <a:solidFill>
                <a:schemeClr val="tx2"/>
              </a:solidFill>
            </a:endParaRPr>
          </a:p>
          <a:p>
            <a:pPr lvl="1" eaLnBrk="1" hangingPunct="1"/>
            <a:r>
              <a:rPr lang="en-US" altLang="zh-CN"/>
              <a:t>stop when right-hand are all terminals</a:t>
            </a:r>
            <a:endParaRPr lang="en-US" altLang="zh-CN"/>
          </a:p>
          <a:p>
            <a:pPr eaLnBrk="1" hangingPunct="1"/>
            <a:r>
              <a:rPr lang="en-US" altLang="zh-CN"/>
              <a:t>The final string consists only</a:t>
            </a:r>
            <a:r>
              <a:rPr lang="zh-CN" altLang="en-US"/>
              <a:t> </a:t>
            </a:r>
            <a:r>
              <a:rPr lang="en-US" altLang="zh-CN"/>
              <a:t>of terminals</a:t>
            </a:r>
            <a:r>
              <a:rPr lang="zh-CN" altLang="en-US"/>
              <a:t> </a:t>
            </a:r>
            <a:r>
              <a:rPr lang="en-US" altLang="zh-CN"/>
              <a:t>and is called a sentence (program)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4379912" cy="1868487"/>
          </a:xfrm>
          <a:solidFill>
            <a:srgbClr val="CCFFFF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 -&gt; S ; S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id := E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print (E)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 -&gt; …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263172" name="Rectangle 4"/>
          <p:cNvSpPr>
            <a:spLocks noChangeArrowheads="1"/>
          </p:cNvSpPr>
          <p:nvPr/>
        </p:nvSpPr>
        <p:spPr bwMode="auto">
          <a:xfrm>
            <a:off x="7162800" y="5943600"/>
            <a:ext cx="1676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 := 5;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print (x)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7239000" y="5029200"/>
            <a:ext cx="1676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derive me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  <p:sp>
        <p:nvSpPr>
          <p:cNvPr id="263174" name="Line 6"/>
          <p:cNvSpPr>
            <a:spLocks noChangeShapeType="1"/>
          </p:cNvSpPr>
          <p:nvPr/>
        </p:nvSpPr>
        <p:spPr bwMode="auto">
          <a:xfrm flipH="1">
            <a:off x="7848600" y="54102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3175" name="Rectangle 7"/>
          <p:cNvSpPr>
            <a:spLocks noChangeArrowheads="1"/>
          </p:cNvSpPr>
          <p:nvPr/>
        </p:nvSpPr>
        <p:spPr bwMode="auto">
          <a:xfrm>
            <a:off x="304800" y="3886200"/>
            <a:ext cx="6248400" cy="163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 -&gt; … </a:t>
            </a:r>
            <a:r>
              <a:rPr lang="en-US" altLang="zh-CN" sz="2000" b="1">
                <a:latin typeface="Courier New" panose="02070309020205020404" pitchFamily="49" charset="0"/>
              </a:rPr>
              <a:t>(a choice)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3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3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3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2" grpId="0"/>
      <p:bldP spid="263173" grpId="0"/>
      <p:bldP spid="26317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  <a:endParaRPr lang="en-US" altLang="zh-CN"/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7162800" y="5943600"/>
            <a:ext cx="1676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 := 5;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print (x)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7239000" y="5029200"/>
            <a:ext cx="1676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derive me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  <p:sp>
        <p:nvSpPr>
          <p:cNvPr id="13317" name="Line 6"/>
          <p:cNvSpPr>
            <a:spLocks noChangeShapeType="1"/>
          </p:cNvSpPr>
          <p:nvPr/>
        </p:nvSpPr>
        <p:spPr bwMode="auto">
          <a:xfrm flipH="1">
            <a:off x="7848600" y="54102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5223" name="Rectangle 7"/>
          <p:cNvSpPr>
            <a:spLocks noChangeArrowheads="1"/>
          </p:cNvSpPr>
          <p:nvPr/>
        </p:nvSpPr>
        <p:spPr bwMode="auto">
          <a:xfrm>
            <a:off x="228600" y="4724400"/>
            <a:ext cx="6629400" cy="163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 -&gt; S ; S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x := E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; S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x :=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5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; S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x := 5 ;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print (E)</a:t>
            </a:r>
            <a:endParaRPr lang="en-US" altLang="zh-CN" sz="2000" b="1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x := 5 ; print (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x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)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13319" name="Rectangle 9"/>
          <p:cNvSpPr>
            <a:spLocks noChangeArrowheads="1"/>
          </p:cNvSpPr>
          <p:nvPr/>
        </p:nvSpPr>
        <p:spPr bwMode="auto">
          <a:xfrm>
            <a:off x="1182688" y="2017713"/>
            <a:ext cx="4379912" cy="2401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 -&gt; S ; S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id := E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print (E)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 -&gt; id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num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E + E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E * E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5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5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5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5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Another Try to Derive the same Program</a:t>
            </a:r>
            <a:endParaRPr lang="en-US" altLang="zh-CN"/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7162800" y="5943600"/>
            <a:ext cx="1676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 := 5;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print (x)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7239000" y="5029200"/>
            <a:ext cx="1676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derive me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  <p:sp>
        <p:nvSpPr>
          <p:cNvPr id="14341" name="Line 6"/>
          <p:cNvSpPr>
            <a:spLocks noChangeShapeType="1"/>
          </p:cNvSpPr>
          <p:nvPr/>
        </p:nvSpPr>
        <p:spPr bwMode="auto">
          <a:xfrm flipH="1">
            <a:off x="7848600" y="54102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4439" name="Rectangle 7"/>
          <p:cNvSpPr>
            <a:spLocks noChangeArrowheads="1"/>
          </p:cNvSpPr>
          <p:nvPr/>
        </p:nvSpPr>
        <p:spPr bwMode="auto">
          <a:xfrm>
            <a:off x="304800" y="3886200"/>
            <a:ext cx="6629400" cy="163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 -&gt; x := E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x := 5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???</a:t>
            </a:r>
            <a:r>
              <a:rPr lang="zh-CN" altLang="en-US" sz="2000" b="1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// stuck! :-(</a:t>
            </a:r>
            <a:endParaRPr lang="en-US" altLang="zh-CN" sz="2000" b="1">
              <a:solidFill>
                <a:schemeClr val="hlink"/>
              </a:solidFill>
              <a:latin typeface="Courier New" panose="02070309020205020404" pitchFamily="49" charset="0"/>
            </a:endParaRPr>
          </a:p>
        </p:txBody>
      </p:sp>
      <p:sp>
        <p:nvSpPr>
          <p:cNvPr id="14343" name="Rectangle 10"/>
          <p:cNvSpPr>
            <a:spLocks noChangeArrowheads="1"/>
          </p:cNvSpPr>
          <p:nvPr/>
        </p:nvSpPr>
        <p:spPr bwMode="auto">
          <a:xfrm>
            <a:off x="1182688" y="2017713"/>
            <a:ext cx="4379912" cy="18684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 -&gt; S ; S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id := E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print (E)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 -&gt; …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4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4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Derivation</a:t>
            </a:r>
            <a:r>
              <a:rPr lang="zh-CN" altLang="en-US"/>
              <a:t>推导</a:t>
            </a:r>
            <a:endParaRPr lang="zh-CN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For same string, there may exist many different derivations</a:t>
            </a:r>
            <a:endParaRPr lang="en-US" altLang="zh-CN"/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left-most derivation</a:t>
            </a:r>
            <a:endParaRPr lang="en-US" altLang="zh-CN"/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right-most derivation</a:t>
            </a:r>
            <a:endParaRPr lang="en-US" altLang="zh-CN"/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Parsing is the problem of taking a string of terminals and figure out whether it could be derived from a CFG</a:t>
            </a:r>
            <a:endParaRPr lang="en-US" altLang="zh-CN"/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If</a:t>
            </a:r>
            <a:r>
              <a:rPr lang="zh-CN" altLang="en-US"/>
              <a:t> </a:t>
            </a:r>
            <a:r>
              <a:rPr lang="en-US" altLang="zh-CN"/>
              <a:t>not,</a:t>
            </a:r>
            <a:r>
              <a:rPr lang="zh-CN" altLang="en-US"/>
              <a:t> </a:t>
            </a:r>
            <a:r>
              <a:rPr lang="en-US" altLang="zh-CN"/>
              <a:t>error-detection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0</TotalTime>
  <Words>3836</Words>
  <Application>WPS 演示</Application>
  <PresentationFormat>全屏显示(4:3)</PresentationFormat>
  <Paragraphs>318</Paragraphs>
  <Slides>19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Arial</vt:lpstr>
      <vt:lpstr>宋体</vt:lpstr>
      <vt:lpstr>Wingdings</vt:lpstr>
      <vt:lpstr>Tahoma</vt:lpstr>
      <vt:lpstr>Symbol</vt:lpstr>
      <vt:lpstr>Courier New</vt:lpstr>
      <vt:lpstr>微软雅黑</vt:lpstr>
      <vt:lpstr>Arial Unicode MS</vt:lpstr>
      <vt:lpstr>Blends</vt:lpstr>
      <vt:lpstr>Context-free Grammar</vt:lpstr>
      <vt:lpstr>Context-free Grammar: History</vt:lpstr>
      <vt:lpstr>Context-free Grammar (CFG)</vt:lpstr>
      <vt:lpstr>Example</vt:lpstr>
      <vt:lpstr>Derivation</vt:lpstr>
      <vt:lpstr>Example</vt:lpstr>
      <vt:lpstr>Example</vt:lpstr>
      <vt:lpstr>Another Try to Derive the same Program</vt:lpstr>
      <vt:lpstr>Derivation推导</vt:lpstr>
      <vt:lpstr>Parse Trees</vt:lpstr>
      <vt:lpstr>Example</vt:lpstr>
      <vt:lpstr>Parse Tree has Meanings: post-order traversal</vt:lpstr>
      <vt:lpstr>Ambiguous Grammars</vt:lpstr>
      <vt:lpstr>Example</vt:lpstr>
      <vt:lpstr>Example</vt:lpstr>
      <vt:lpstr>Ambiguous Grammars</vt:lpstr>
      <vt:lpstr>Eliminating ambiguity</vt:lpstr>
      <vt:lpstr>Example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Parsing</dc:title>
  <dc:creator>Baojian Hua</dc:creator>
  <cp:lastModifiedBy>159----5974</cp:lastModifiedBy>
  <cp:revision>3974</cp:revision>
  <cp:lastPrinted>2113-01-01T00:00:00Z</cp:lastPrinted>
  <dcterms:created xsi:type="dcterms:W3CDTF">2113-01-01T00:00:00Z</dcterms:created>
  <dcterms:modified xsi:type="dcterms:W3CDTF">2020-11-23T02:59:46Z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2052-11.1.0.10000</vt:lpwstr>
  </property>
</Properties>
</file>