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0"/>
  </p:handoutMasterIdLst>
  <p:sldIdLst>
    <p:sldId id="256" r:id="rId3"/>
    <p:sldId id="321" r:id="rId4"/>
    <p:sldId id="322" r:id="rId5"/>
    <p:sldId id="323" r:id="rId6"/>
    <p:sldId id="324" r:id="rId7"/>
    <p:sldId id="325" r:id="rId8"/>
    <p:sldId id="326" r:id="rId9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6"/>
  </p:normalViewPr>
  <p:slideViewPr>
    <p:cSldViewPr>
      <p:cViewPr varScale="1">
        <p:scale>
          <a:sx n="106" d="100"/>
          <a:sy n="106" d="100"/>
        </p:scale>
        <p:origin x="1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Induction</a:t>
            </a:r>
            <a:r>
              <a:rPr lang="zh-CN" altLang="en-US" dirty="0"/>
              <a:t>归纳法</a:t>
            </a:r>
            <a:endParaRPr lang="zh-CN" altLang="en-US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Formal Methods Foundation</a:t>
            </a:r>
            <a:endParaRPr lang="en-US" altLang="zh-CN" sz="3600"/>
          </a:p>
          <a:p>
            <a:pPr eaLnBrk="1" hangingPunct="1"/>
            <a:r>
              <a:rPr lang="en-US" altLang="zh-CN" sz="2800"/>
              <a:t>Baojian Hua</a:t>
            </a:r>
            <a:endParaRPr lang="en-US" altLang="zh-CN" sz="2800"/>
          </a:p>
          <a:p>
            <a:pPr eaLnBrk="1" hangingPunct="1"/>
            <a:r>
              <a:rPr lang="en-US" altLang="zh-CN" sz="2400"/>
              <a:t>bjhua@ustc.edu.cn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Induction is a powerful math. tool to prove interesting properties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We‘ve studied mathematical induction</a:t>
            </a:r>
            <a:endParaRPr kumimoji="1" lang="en-US" altLang="zh-CN" dirty="0"/>
          </a:p>
          <a:p>
            <a:r>
              <a:rPr kumimoji="1" lang="en-US" altLang="zh-CN" dirty="0"/>
              <a:t>In this lecture, we study two others: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structural induction</a:t>
            </a:r>
            <a:r>
              <a:rPr kumimoji="1" lang="zh-CN" altLang="en-US" dirty="0"/>
              <a:t>结构化归纳法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Well-founded induction</a:t>
            </a:r>
            <a:r>
              <a:rPr kumimoji="1" lang="zh-CN" altLang="en-US" dirty="0"/>
              <a:t>良基归纳法</a:t>
            </a:r>
            <a:endParaRPr kumimoji="1" lang="en-US" altLang="zh-CN" dirty="0"/>
          </a:p>
          <a:p>
            <a:r>
              <a:rPr kumimoji="1" lang="en-US" altLang="zh-CN" dirty="0"/>
              <a:t>There are more in the 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Mathematical induction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a property P(n),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endParaRPr kumimoji="1" lang="en-US" altLang="zh-CN" dirty="0"/>
          </a:p>
          <a:p>
            <a:r>
              <a:rPr kumimoji="1" lang="en-US" altLang="zh-CN" dirty="0"/>
              <a:t>We follow the next two steps: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Prove P(0);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Assume P(k), to prove P(k+1).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/>
              <a:t>part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Mathematical induction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mathematical induction makes sense, for the Piano numbers: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n ::= O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         |  S 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Example: 0 :  O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1 :  S O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2 :  S S O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…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162800" y="327660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base case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 flipV="1">
            <a:off x="5791200" y="3429000"/>
            <a:ext cx="1371600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0" y="4001869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inductive case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5943600" y="4154271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Structural induction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 induction on any recursive defined structures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e ::= n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      |  x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           | e + e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       | (e)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162800" y="327660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constant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 flipV="1">
            <a:off x="5791200" y="3429000"/>
            <a:ext cx="1371600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0" y="381000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variable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5943600" y="3962402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34200" y="473606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Addition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9" idx="1"/>
          </p:cNvCxnSpPr>
          <p:nvPr/>
        </p:nvCxnSpPr>
        <p:spPr>
          <a:xfrm flipH="1" flipV="1">
            <a:off x="5943600" y="4736068"/>
            <a:ext cx="990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58000" y="557426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Parenthesis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11" idx="1"/>
          </p:cNvCxnSpPr>
          <p:nvPr/>
        </p:nvCxnSpPr>
        <p:spPr>
          <a:xfrm flipH="1" flipV="1">
            <a:off x="5715000" y="5410200"/>
            <a:ext cx="1143000" cy="34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4800" y="31242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Theorem: for any expression e, the number of left parenthesis “(“ is equal to the number of right parenthesis “)”.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Structural induction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 induction on any recursive defined structures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e ::= n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      |  x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           | e + e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       | (e)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162800" y="327660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constant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 flipV="1">
            <a:off x="5791200" y="3429000"/>
            <a:ext cx="1371600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0" y="381000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variable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5943600" y="3962402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34200" y="473606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Addition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9" idx="1"/>
          </p:cNvCxnSpPr>
          <p:nvPr/>
        </p:nvCxnSpPr>
        <p:spPr>
          <a:xfrm flipH="1" flipV="1">
            <a:off x="5943600" y="4736068"/>
            <a:ext cx="990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58000" y="557426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Parenthesis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11" idx="1"/>
          </p:cNvCxnSpPr>
          <p:nvPr/>
        </p:nvCxnSpPr>
        <p:spPr>
          <a:xfrm flipH="1" flipV="1">
            <a:off x="5715000" y="5410200"/>
            <a:ext cx="1143000" cy="34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4800" y="31242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Theorem: for any expression e, the number of left parenthesis “(“ is equal to the number of right parenthesis “)”.</a:t>
            </a:r>
            <a:endParaRPr kumimoji="1"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304800" y="4923472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Proof (only sketch). Do case analysis on the possible syntax</a:t>
            </a:r>
            <a:r>
              <a:rPr kumimoji="1" lang="zh-CN" altLang="en-US"/>
              <a:t> </a:t>
            </a:r>
            <a:r>
              <a:rPr kumimoji="1" lang="en-US" altLang="zh-CN"/>
              <a:t>structure </a:t>
            </a:r>
            <a:r>
              <a:rPr kumimoji="1" lang="en-US" altLang="zh-CN" dirty="0"/>
              <a:t>of e.</a:t>
            </a:r>
            <a:endParaRPr kumimoji="1" lang="en-US" altLang="zh-CN" dirty="0"/>
          </a:p>
          <a:p>
            <a:pPr marL="342900" indent="-342900">
              <a:buAutoNum type="arabicParenR"/>
            </a:pPr>
            <a:r>
              <a:rPr kumimoji="1" lang="en-US" altLang="zh-CN" dirty="0"/>
              <a:t>If e=x or e=x, then all 0;</a:t>
            </a:r>
            <a:endParaRPr kumimoji="1" lang="en-US" altLang="zh-CN" dirty="0"/>
          </a:p>
          <a:p>
            <a:pPr marL="342900" indent="-342900">
              <a:buAutoNum type="arabicParenR"/>
            </a:pPr>
            <a:r>
              <a:rPr kumimoji="1" lang="en-US" altLang="zh-CN" dirty="0"/>
              <a:t>If e = e1+e2, then based on the assumption …, …</a:t>
            </a:r>
            <a:endParaRPr kumimoji="1" lang="en-US" altLang="zh-CN" dirty="0"/>
          </a:p>
          <a:p>
            <a:pPr marL="342900" indent="-342900">
              <a:buAutoNum type="arabicParenR"/>
            </a:pPr>
            <a:r>
              <a:rPr kumimoji="1" lang="en-US" altLang="zh-CN" dirty="0"/>
              <a:t>If e = (e1), then based on …, …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Well-founded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38C84B7-4A9D-AB49-BB62-2E6711EA8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Recall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</a:t>
                </a:r>
                <a:r>
                  <a:rPr kumimoji="1" lang="en-US" altLang="zh-CN" baseline="30000" dirty="0"/>
                  <a:t>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mathematical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induction:</a:t>
                </a:r>
              </a:p>
              <a:p>
                <a:pPr marL="0" indent="0" algn="ctr">
                  <a:buNone/>
                </a:pP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…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n-1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 </m:t>
                    </m:r>
                  </m:oMath>
                </a14:m>
                <a:r>
                  <a:rPr kumimoji="1" lang="en-US" altLang="zh-CN" dirty="0"/>
                  <a:t>…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P(k)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k&lt;n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holds,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P(n)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holds.</a:t>
                </a:r>
              </a:p>
              <a:p>
                <a:r>
                  <a:rPr kumimoji="1" lang="en-US" altLang="zh-CN" dirty="0"/>
                  <a:t>Generalized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arbitrary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partial</a:t>
                </a:r>
                <a:r>
                  <a:rPr kumimoji="1" lang="zh-CN" altLang="en-US" dirty="0"/>
                  <a:t> </a:t>
                </a:r>
                <a:r>
                  <a:rPr kumimoji="1" lang="en-US" altLang="zh-CN"/>
                  <a:t>order:</a:t>
                </a:r>
              </a:p>
              <a:p>
                <a:pPr marL="0" indent="0" algn="ctr">
                  <a:buNone/>
                </a:pPr>
                <a:r>
                  <a:rPr kumimoji="1" lang="en-US" altLang="zh-CN"/>
                  <a:t>x1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 </m:t>
                    </m:r>
                  </m:oMath>
                </a14:m>
                <a:r>
                  <a:rPr kumimoji="1" lang="en-US" altLang="zh-CN" dirty="0"/>
                  <a:t>x2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...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 </m:t>
                    </m:r>
                  </m:oMath>
                </a14:m>
                <a:r>
                  <a:rPr kumimoji="1" lang="en-US" altLang="zh-CN" dirty="0"/>
                  <a:t>Xn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See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assigned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details.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b="-13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1415</Words>
  <Application>WPS 演示</Application>
  <PresentationFormat>全屏显示(4:3)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Tahoma</vt:lpstr>
      <vt:lpstr>微软雅黑</vt:lpstr>
      <vt:lpstr>Arial Unicode MS</vt:lpstr>
      <vt:lpstr>Calibri</vt:lpstr>
      <vt:lpstr>Blends</vt:lpstr>
      <vt:lpstr>Induction</vt:lpstr>
      <vt:lpstr>Motivation</vt:lpstr>
      <vt:lpstr>Mathematical induction</vt:lpstr>
      <vt:lpstr>Mathematical induction</vt:lpstr>
      <vt:lpstr>Structural induction</vt:lpstr>
      <vt:lpstr>Structural induction</vt:lpstr>
      <vt:lpstr>Well-founded induction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1804</cp:revision>
  <cp:lastPrinted>2113-01-01T00:00:00Z</cp:lastPrinted>
  <dcterms:created xsi:type="dcterms:W3CDTF">2113-01-01T00:00:00Z</dcterms:created>
  <dcterms:modified xsi:type="dcterms:W3CDTF">2020-11-19T04:36:13Z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2052-11.1.0.10000</vt:lpwstr>
  </property>
</Properties>
</file>