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31"/>
  </p:handoutMasterIdLst>
  <p:sldIdLst>
    <p:sldId id="256" r:id="rId3"/>
    <p:sldId id="321" r:id="rId4"/>
    <p:sldId id="363" r:id="rId5"/>
    <p:sldId id="333" r:id="rId6"/>
    <p:sldId id="323" r:id="rId7"/>
    <p:sldId id="364" r:id="rId8"/>
    <p:sldId id="365" r:id="rId9"/>
    <p:sldId id="366" r:id="rId10"/>
    <p:sldId id="367" r:id="rId11"/>
    <p:sldId id="368" r:id="rId12"/>
    <p:sldId id="369" r:id="rId13"/>
    <p:sldId id="371" r:id="rId14"/>
    <p:sldId id="370" r:id="rId15"/>
    <p:sldId id="341" r:id="rId16"/>
    <p:sldId id="342" r:id="rId17"/>
    <p:sldId id="343" r:id="rId18"/>
    <p:sldId id="372" r:id="rId19"/>
    <p:sldId id="353" r:id="rId20"/>
    <p:sldId id="355" r:id="rId21"/>
    <p:sldId id="354" r:id="rId22"/>
    <p:sldId id="356" r:id="rId23"/>
    <p:sldId id="358" r:id="rId24"/>
    <p:sldId id="373" r:id="rId25"/>
    <p:sldId id="359" r:id="rId26"/>
    <p:sldId id="361" r:id="rId27"/>
    <p:sldId id="374" r:id="rId28"/>
    <p:sldId id="360" r:id="rId29"/>
    <p:sldId id="362" r:id="rId30"/>
  </p:sldIdLst>
  <p:sldSz cx="9144000" cy="6858000" type="screen4x3"/>
  <p:notesSz cx="7099300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35"/>
    <p:restoredTop sz="94676"/>
  </p:normalViewPr>
  <p:slideViewPr>
    <p:cSldViewPr>
      <p:cViewPr varScale="1">
        <p:scale>
          <a:sx n="102" d="100"/>
          <a:sy n="102" d="100"/>
        </p:scale>
        <p:origin x="176" y="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png"/><Relationship Id="rId8" Type="http://schemas.openxmlformats.org/officeDocument/2006/relationships/image" Target="../media/image40.png"/><Relationship Id="rId7" Type="http://schemas.openxmlformats.org/officeDocument/2006/relationships/image" Target="../media/image39.pn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45.png"/><Relationship Id="rId12" Type="http://schemas.openxmlformats.org/officeDocument/2006/relationships/image" Target="../media/image44.png"/><Relationship Id="rId11" Type="http://schemas.openxmlformats.org/officeDocument/2006/relationships/image" Target="../media/image43.png"/><Relationship Id="rId10" Type="http://schemas.openxmlformats.org/officeDocument/2006/relationships/image" Target="../media/image42.png"/><Relationship Id="rId1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Predicate</a:t>
            </a:r>
            <a:r>
              <a:rPr lang="zh-CN" altLang="en-US" dirty="0"/>
              <a:t> </a:t>
            </a:r>
            <a:r>
              <a:rPr lang="en-US" altLang="zh-CN" dirty="0"/>
              <a:t>logic</a:t>
            </a:r>
            <a:endParaRPr lang="en-US" altLang="zh-CN" dirty="0"/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  <a:endParaRPr lang="en-US" altLang="zh-CN" sz="3600" dirty="0"/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  <a:endParaRPr lang="en-US" altLang="zh-CN" sz="2800" dirty="0"/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FV(P)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E6804AB9-1096-B541-AD58-2E5409CCD8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2017713"/>
                <a:ext cx="8193088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/>
                  <a:t>FV_E(c)             </a:t>
                </a:r>
                <a:r>
                  <a:rPr lang="zh-CN" altLang="en-US" sz="2800" dirty="0"/>
                  <a:t>   </a:t>
                </a:r>
                <a:r>
                  <a:rPr lang="en-US" altLang="zh-CN" sz="2800" dirty="0"/>
                  <a:t>= {}</a:t>
                </a:r>
                <a:br>
                  <a:rPr lang="en-US" altLang="zh-CN" sz="2800" dirty="0"/>
                </a:br>
                <a:r>
                  <a:rPr lang="en-US" altLang="zh-CN" sz="2800" dirty="0"/>
                  <a:t>FV_E(x)             </a:t>
                </a:r>
                <a:r>
                  <a:rPr lang="zh-CN" altLang="en-US" sz="2800" dirty="0"/>
                  <a:t>   </a:t>
                </a:r>
                <a:r>
                  <a:rPr lang="en-US" altLang="zh-CN" sz="2800" dirty="0"/>
                  <a:t>= {x}</a:t>
                </a:r>
                <a:br>
                  <a:rPr lang="en-US" altLang="zh-CN" sz="2800" dirty="0"/>
                </a:br>
                <a:r>
                  <a:rPr lang="en-US" altLang="zh-CN" sz="2800" dirty="0"/>
                  <a:t>FV_E(f(E1, ..., </a:t>
                </a:r>
                <a:r>
                  <a:rPr lang="en-US" altLang="zh-CN" sz="2800" dirty="0" err="1"/>
                  <a:t>En</a:t>
                </a:r>
                <a:r>
                  <a:rPr lang="en-US" altLang="zh-CN" sz="2800" dirty="0"/>
                  <a:t>) = FV_E(E1)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800" dirty="0"/>
                  <a:t> ...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800" dirty="0"/>
                  <a:t> FV_E(</a:t>
                </a:r>
                <a:r>
                  <a:rPr lang="en-US" altLang="zh-CN" sz="2800" dirty="0" err="1"/>
                  <a:t>En</a:t>
                </a:r>
                <a:r>
                  <a:rPr lang="en-US" altLang="zh-CN" sz="2800" dirty="0"/>
                  <a:t>)</a:t>
                </a:r>
              </a:p>
              <a:p>
                <a:pPr marL="0" indent="0">
                  <a:buNone/>
                </a:pPr>
                <a:br>
                  <a:rPr lang="en-US" altLang="zh-CN" sz="2800" dirty="0"/>
                </a:br>
                <a:r>
                  <a:rPr lang="en-US" altLang="zh-CN" sz="2800" dirty="0"/>
                  <a:t>FV(r(E1, ..., </a:t>
                </a:r>
                <a:r>
                  <a:rPr lang="en-US" altLang="zh-CN" sz="2800" dirty="0" err="1"/>
                  <a:t>En</a:t>
                </a:r>
                <a:r>
                  <a:rPr lang="en-US" altLang="zh-CN" sz="2800" dirty="0"/>
                  <a:t>)) </a:t>
                </a:r>
                <a:r>
                  <a:rPr lang="zh-CN" altLang="en-US" sz="2800" dirty="0"/>
                  <a:t>  </a:t>
                </a:r>
                <a:r>
                  <a:rPr lang="en-US" altLang="zh-CN" sz="2800" dirty="0"/>
                  <a:t>= FV_E(E1)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800" dirty="0"/>
                  <a:t> ...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800" dirty="0"/>
                  <a:t> FV_E(</a:t>
                </a:r>
                <a:r>
                  <a:rPr lang="en-US" altLang="zh-CN" sz="2800" dirty="0" err="1"/>
                  <a:t>En</a:t>
                </a:r>
                <a:r>
                  <a:rPr lang="en-US" altLang="zh-CN" sz="2800" dirty="0"/>
                  <a:t>)</a:t>
                </a:r>
                <a:br>
                  <a:rPr lang="en-US" altLang="zh-CN" sz="2800" dirty="0"/>
                </a:br>
                <a:r>
                  <a:rPr lang="en-US" altLang="zh-CN" sz="2800" dirty="0"/>
                  <a:t>FV(P1/\P2)         </a:t>
                </a:r>
                <a:r>
                  <a:rPr lang="zh-CN" altLang="en-US" sz="2800" dirty="0"/>
                  <a:t>  </a:t>
                </a:r>
                <a:r>
                  <a:rPr lang="en-US" altLang="zh-CN" sz="2800" dirty="0"/>
                  <a:t>= FV(P1)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800" dirty="0"/>
                  <a:t> FV(P2)</a:t>
                </a:r>
                <a:br>
                  <a:rPr lang="en-US" altLang="zh-CN" sz="2800" dirty="0"/>
                </a:br>
                <a:r>
                  <a:rPr lang="en-US" altLang="zh-CN" sz="2800" dirty="0"/>
                  <a:t>FV(P1\/P2)         </a:t>
                </a:r>
                <a:r>
                  <a:rPr lang="zh-CN" altLang="en-US" sz="2800" dirty="0"/>
                  <a:t>  </a:t>
                </a:r>
                <a:r>
                  <a:rPr lang="en-US" altLang="zh-CN" sz="2800" dirty="0"/>
                  <a:t>= FV(P1)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800" dirty="0"/>
                  <a:t> FV(P2)</a:t>
                </a:r>
                <a:br>
                  <a:rPr lang="en-US" altLang="zh-CN" sz="2800" dirty="0"/>
                </a:br>
                <a:r>
                  <a:rPr lang="en-US" altLang="zh-CN" sz="2800" dirty="0"/>
                  <a:t>FV(P1-&gt;P2)         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= FV(P1)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</m:t>
                    </m:r>
                  </m:oMath>
                </a14:m>
                <a:r>
                  <a:rPr lang="en-US" altLang="zh-CN" sz="2800" dirty="0"/>
                  <a:t>FV(P2)</a:t>
                </a:r>
                <a:br>
                  <a:rPr lang="en-US" altLang="zh-CN" sz="2800" dirty="0"/>
                </a:br>
                <a:r>
                  <a:rPr lang="en-US" altLang="zh-CN" sz="2800" dirty="0"/>
                  <a:t>FV(</a:t>
                </a:r>
                <a14:m>
                  <m:oMath xmlns:m="http://schemas.openxmlformats.org/officeDocument/2006/math">
                    <m:r>
                      <a:rPr kumimoji="1"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sz="2800" dirty="0" err="1"/>
                  <a:t>x.P</a:t>
                </a:r>
                <a:r>
                  <a:rPr lang="en-US" altLang="zh-CN" sz="2800" dirty="0"/>
                  <a:t>)    </a:t>
                </a:r>
                <a:r>
                  <a:rPr lang="zh-CN" altLang="en-US" sz="2800" dirty="0"/>
                  <a:t>          </a:t>
                </a:r>
                <a:r>
                  <a:rPr lang="en-US" altLang="zh-CN" sz="2800" dirty="0"/>
                  <a:t>= FV(P) - {x}</a:t>
                </a:r>
                <a:br>
                  <a:rPr lang="en-US" altLang="zh-CN" sz="2800" dirty="0"/>
                </a:br>
                <a:r>
                  <a:rPr lang="en-US" altLang="zh-CN" sz="2800" dirty="0"/>
                  <a:t>FV(</a:t>
                </a:r>
                <a14:m>
                  <m:oMath xmlns:m="http://schemas.openxmlformats.org/officeDocument/2006/math">
                    <m:r>
                      <a:rPr kumimoji="1"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sz="2800" dirty="0" err="1"/>
                  <a:t>x.P</a:t>
                </a:r>
                <a:r>
                  <a:rPr lang="en-US" altLang="zh-CN" sz="2800" dirty="0"/>
                  <a:t>)    </a:t>
                </a:r>
                <a:r>
                  <a:rPr lang="zh-CN" altLang="en-US" sz="2800" dirty="0"/>
                  <a:t>          </a:t>
                </a:r>
                <a:r>
                  <a:rPr lang="en-US" altLang="zh-CN" sz="2800" dirty="0"/>
                  <a:t>= FV(P) - {x}</a:t>
                </a:r>
                <a:endParaRPr kumimoji="1" lang="zh-CN" altLang="en-US" sz="2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2017713"/>
                <a:ext cx="8193088" cy="4114800"/>
              </a:xfrm>
              <a:blipFill rotWithShape="1">
                <a:blip r:embed="rId1"/>
                <a:stretch>
                  <a:fillRect l="-1705" t="-1538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ele attr="{CC6588B6-7C48-EB49-9405-6EDBB77DB73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Substitution: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P[x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dirty="0"/>
                  <a:t>E]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l="-3094" b="-18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9D363E59-429D-9548-9A35-C363B8B5A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dirty="0"/>
                  <a:t>x[x</a:t>
                </a:r>
                <a14:m>
                  <m:oMath xmlns:m="http://schemas.openxmlformats.org/officeDocument/2006/math">
                    <m:r>
                      <a:rPr kumimoji="1" lang="zh-CN" alt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            = E</a:t>
                </a:r>
                <a:br>
                  <a:rPr lang="en-US" altLang="zh-CN" sz="2000" dirty="0"/>
                </a:br>
                <a:r>
                  <a:rPr lang="en-US" altLang="zh-CN" sz="2000" dirty="0"/>
                  <a:t>y[x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            = y </a:t>
                </a:r>
                <a:r>
                  <a:rPr lang="zh-CN" altLang="en-US" sz="2000" dirty="0"/>
                  <a:t>         </a:t>
                </a:r>
                <a:r>
                  <a:rPr lang="en-US" altLang="zh-CN" sz="2000" dirty="0"/>
                  <a:t>where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x!=y</a:t>
                </a:r>
                <a:br>
                  <a:rPr lang="en-US" altLang="zh-CN" sz="2000" dirty="0"/>
                </a:br>
                <a:r>
                  <a:rPr lang="en-US" altLang="zh-CN" sz="2000" dirty="0"/>
                  <a:t>f(E1, ..., </a:t>
                </a:r>
                <a:r>
                  <a:rPr lang="en-US" altLang="zh-CN" sz="2000" dirty="0" err="1"/>
                  <a:t>En</a:t>
                </a:r>
                <a:r>
                  <a:rPr lang="en-US" altLang="zh-CN" sz="2000" dirty="0"/>
                  <a:t>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= f(E1[x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E], ..., </a:t>
                </a:r>
                <a:r>
                  <a:rPr lang="en-US" altLang="zh-CN" sz="2000" dirty="0" err="1"/>
                  <a:t>En</a:t>
                </a:r>
                <a:r>
                  <a:rPr lang="en-US" altLang="zh-CN" sz="2000" dirty="0"/>
                  <a:t>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E])</a:t>
                </a:r>
              </a:p>
              <a:p>
                <a:pPr marL="0" indent="0">
                  <a:buNone/>
                </a:pPr>
                <a:br>
                  <a:rPr lang="en-US" altLang="zh-CN" sz="2000" dirty="0"/>
                </a:br>
                <a:r>
                  <a:rPr lang="en-US" altLang="zh-CN" sz="2000" dirty="0"/>
                  <a:t>r(E1, ..., </a:t>
                </a:r>
                <a:r>
                  <a:rPr lang="en-US" altLang="zh-CN" sz="2000" dirty="0" err="1"/>
                  <a:t>En</a:t>
                </a:r>
                <a:r>
                  <a:rPr lang="en-US" altLang="zh-CN" sz="2000" dirty="0"/>
                  <a:t>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= r(E1[x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E], ..., </a:t>
                </a:r>
                <a:r>
                  <a:rPr lang="en-US" altLang="zh-CN" sz="2000" dirty="0" err="1"/>
                  <a:t>En</a:t>
                </a:r>
                <a:r>
                  <a:rPr lang="en-US" altLang="zh-CN" sz="2000" dirty="0"/>
                  <a:t>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E])</a:t>
                </a:r>
                <a:br>
                  <a:rPr lang="en-US" altLang="zh-CN" sz="2000" dirty="0"/>
                </a:br>
                <a:r>
                  <a:rPr lang="en-US" altLang="zh-CN" sz="2000" dirty="0"/>
                  <a:t>(P1 /\ P2)[x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= P1[x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E] /\ P2[x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E]</a:t>
                </a:r>
                <a:br>
                  <a:rPr lang="en-US" altLang="zh-CN" sz="2000" dirty="0"/>
                </a:br>
                <a:r>
                  <a:rPr lang="en-US" altLang="zh-CN" sz="2000" dirty="0"/>
                  <a:t>(P1 \/ P2)[x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= P1[x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E] \/ P2[x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E]</a:t>
                </a:r>
                <a:br>
                  <a:rPr lang="en-US" altLang="zh-CN" sz="2000" dirty="0"/>
                </a:br>
                <a:r>
                  <a:rPr lang="en-US" altLang="zh-CN" sz="2000" dirty="0"/>
                  <a:t>(P1 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000" dirty="0"/>
                  <a:t> P2)[x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= P1[x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000" dirty="0"/>
                  <a:t> P2[x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</a:t>
                </a:r>
                <a:br>
                  <a:rPr lang="en-US" altLang="zh-CN" sz="2000" dirty="0"/>
                </a:b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sz="2000" dirty="0" err="1"/>
                  <a:t>x.P</a:t>
                </a:r>
                <a:r>
                  <a:rPr lang="en-US" altLang="zh-CN" sz="2000" dirty="0"/>
                  <a:t>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</a:t>
                </a:r>
                <a:r>
                  <a:rPr lang="zh-CN" altLang="en-US" sz="2000" dirty="0"/>
                  <a:t>     </a:t>
                </a:r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sz="2000" dirty="0" err="1"/>
                  <a:t>x.P</a:t>
                </a:r>
                <a:br>
                  <a:rPr lang="en-US" altLang="zh-CN" sz="2000" dirty="0"/>
                </a:b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sz="2000" dirty="0" err="1"/>
                  <a:t>y.P</a:t>
                </a:r>
                <a:r>
                  <a:rPr lang="en-US" altLang="zh-CN" sz="2000" dirty="0"/>
                  <a:t>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</a:t>
                </a:r>
                <a:r>
                  <a:rPr lang="zh-CN" altLang="en-US" sz="2000" dirty="0"/>
                  <a:t>     </a:t>
                </a:r>
                <a:r>
                  <a:rPr lang="en-US" altLang="zh-CN" sz="2000" dirty="0"/>
                  <a:t>= (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sz="2000" dirty="0" err="1"/>
                  <a:t>z.P</a:t>
                </a:r>
                <a:r>
                  <a:rPr lang="en-US" altLang="zh-CN" sz="2000" dirty="0"/>
                  <a:t>[y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z])[x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where z if fresh</a:t>
                </a:r>
                <a:br>
                  <a:rPr lang="en-US" altLang="zh-CN" sz="2000" dirty="0"/>
                </a:b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sz="2000" dirty="0" err="1"/>
                  <a:t>x.P</a:t>
                </a:r>
                <a:r>
                  <a:rPr lang="en-US" altLang="zh-CN" sz="2000" dirty="0"/>
                  <a:t>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</a:t>
                </a:r>
                <a:r>
                  <a:rPr lang="zh-CN" altLang="en-US" sz="2000" dirty="0"/>
                  <a:t>     </a:t>
                </a:r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sz="2000" dirty="0" err="1"/>
                  <a:t>x.P</a:t>
                </a:r>
                <a:br>
                  <a:rPr lang="en-US" altLang="zh-CN" sz="2000" dirty="0"/>
                </a:b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sz="2000" dirty="0" err="1"/>
                  <a:t>y.P</a:t>
                </a:r>
                <a:r>
                  <a:rPr lang="en-US" altLang="zh-CN" sz="2000" dirty="0"/>
                  <a:t>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</a:t>
                </a:r>
                <a:r>
                  <a:rPr lang="zh-CN" altLang="en-US" sz="2000" dirty="0"/>
                  <a:t>     </a:t>
                </a:r>
                <a:r>
                  <a:rPr lang="en-US" altLang="zh-CN" sz="2000" dirty="0"/>
                  <a:t>= (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sz="2000" dirty="0" err="1"/>
                  <a:t>z.P</a:t>
                </a:r>
                <a:r>
                  <a:rPr lang="en-US" altLang="zh-CN" sz="2000" dirty="0"/>
                  <a:t>[y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z])[x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where z if fresh</a:t>
                </a:r>
                <a:endParaRPr kumimoji="1" lang="zh-CN" alt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53" t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ele attr="{52C04A3F-6397-934A-A5B2-8EBB122AC0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1" lang="en-US" altLang="zh-CN" dirty="0"/>
                  <a:t>renaming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l="-651" b="-18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A00FE12B-1735-5D42-8843-EEEA0C16D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 err="1"/>
                  <a:t>y.x</a:t>
                </a:r>
                <a:r>
                  <a:rPr lang="en-US" altLang="zh-CN" dirty="0"/>
                  <a:t>)[x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dirty="0"/>
                  <a:t>y] =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 err="1"/>
                  <a:t>y.y</a:t>
                </a:r>
                <a:endParaRPr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 err="1"/>
                  <a:t>y.x</a:t>
                </a:r>
                <a:r>
                  <a:rPr lang="en-US" altLang="zh-CN" dirty="0"/>
                  <a:t>)[x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dirty="0"/>
                  <a:t>y]</a:t>
                </a:r>
                <a:br>
                  <a:rPr lang="en-US" altLang="zh-CN" dirty="0"/>
                </a:br>
                <a:r>
                  <a:rPr lang="en-US" altLang="zh-CN" dirty="0"/>
                  <a:t>= 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 err="1"/>
                  <a:t>z.x</a:t>
                </a:r>
                <a:r>
                  <a:rPr lang="en-US" altLang="zh-CN" dirty="0"/>
                  <a:t>[y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dirty="0"/>
                  <a:t>z])[x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dirty="0"/>
                  <a:t>y]</a:t>
                </a:r>
                <a:br>
                  <a:rPr lang="en-US" altLang="zh-CN" dirty="0"/>
                </a:br>
                <a:r>
                  <a:rPr lang="en-US" altLang="zh-CN" dirty="0"/>
                  <a:t>= 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 err="1"/>
                  <a:t>z.x</a:t>
                </a:r>
                <a:r>
                  <a:rPr lang="en-US" altLang="zh-CN" dirty="0"/>
                  <a:t>)[x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dirty="0"/>
                  <a:t>y]</a:t>
                </a:r>
                <a:br>
                  <a:rPr lang="en-US" altLang="zh-CN" dirty="0"/>
                </a:b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 err="1"/>
                  <a:t>z.y</a:t>
                </a:r>
                <a:endParaRPr kumimoji="1" lang="en-US" altLang="zh-CN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94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Predicate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logic:</a:t>
            </a:r>
            <a:endParaRPr kumimoji="1" lang="en-US" altLang="zh-CN" i="1" dirty="0"/>
          </a:p>
          <a:p>
            <a:pPr marL="0" indent="0" algn="ctr">
              <a:buNone/>
            </a:pPr>
            <a:r>
              <a:rPr kumimoji="1" lang="en-US" altLang="zh-CN" i="1" dirty="0"/>
              <a:t>the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proof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theory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judgments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DB11951C-1764-D141-AF08-2BA3416EEA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</p:spPr>
            <p:txBody>
              <a:bodyPr/>
              <a:lstStyle/>
              <a:p>
                <a:r>
                  <a:rPr kumimoji="1" lang="en-US" altLang="zh-CN" dirty="0"/>
                  <a:t>Judgment: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Where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/>
                      <m:t>is</m:t>
                    </m:r>
                    <m:r>
                      <a:rPr kumimoji="1" lang="zh-CN" altLang="en-US"/>
                      <m:t> </m:t>
                    </m:r>
                    <m:r>
                      <m:rPr>
                        <m:sty m:val="p"/>
                      </m:rPr>
                      <a:rPr kumimoji="1" lang="en-US" altLang="zh-CN"/>
                      <m:t>a</m:t>
                    </m:r>
                    <m:r>
                      <a:rPr kumimoji="1" lang="zh-CN" altLang="en-US"/>
                      <m:t> </m:t>
                    </m:r>
                    <m:r>
                      <m:rPr>
                        <m:sty m:val="p"/>
                      </m:rPr>
                      <a:rPr kumimoji="1" lang="en-US" altLang="zh-CN"/>
                      <m:t>list</m:t>
                    </m:r>
                    <m:r>
                      <a:rPr kumimoji="1" lang="zh-CN" altLang="en-US"/>
                      <m:t> </m:t>
                    </m:r>
                    <m:r>
                      <m:rPr>
                        <m:sty m:val="p"/>
                      </m:rPr>
                      <a:rPr kumimoji="1" lang="en-US" altLang="zh-CN"/>
                      <m:t>of</m:t>
                    </m:r>
                    <m:r>
                      <a:rPr kumimoji="1" lang="zh-CN" altLang="en-US"/>
                      <m:t> </m:t>
                    </m:r>
                    <m:r>
                      <m:rPr>
                        <m:sty m:val="p"/>
                      </m:rPr>
                      <a:rPr kumimoji="1" lang="en-US" altLang="zh-CN"/>
                      <m:t>propostions</m:t>
                    </m:r>
                    <m:r>
                      <a:rPr kumimoji="1" lang="zh-CN" altLang="en-US" b="0" i="0" smtClean="0"/>
                      <m:t> 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solidFill>
                          <a:srgbClr val="0432FF"/>
                        </a:solidFill>
                      </a:rPr>
                      <m:t>or</m:t>
                    </m:r>
                    <m:r>
                      <a:rPr kumimoji="1" lang="zh-CN" altLang="en-US" b="0" i="0" smtClean="0">
                        <a:solidFill>
                          <a:srgbClr val="0432FF"/>
                        </a:solidFill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solidFill>
                          <a:srgbClr val="0432FF"/>
                        </a:solidFill>
                      </a:rPr>
                      <m:t>variables</m:t>
                    </m:r>
                    <m:r>
                      <a:rPr kumimoji="1" lang="en-US" altLang="zh-CN"/>
                      <m:t>,</m:t>
                    </m:r>
                    <m:r>
                      <a:rPr kumimoji="1" lang="zh-CN" altLang="en-US"/>
                      <m:t> 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kumimoji="1"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kumimoji="1"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single</m:t>
                      </m:r>
                      <m:r>
                        <a:rPr kumimoji="1"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propostion</m:t>
                      </m:r>
                      <m:r>
                        <a:rPr kumimoji="1" lang="en-US" altLang="zh-CN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Meaning: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under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assumption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provable.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Example: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P,</a:t>
                </a:r>
                <a:r>
                  <a:rPr kumimoji="1" lang="zh-CN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Q,</a:t>
                </a:r>
                <a:r>
                  <a:rPr kumimoji="1" lang="zh-CN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R,</a:t>
                </a:r>
                <a:r>
                  <a:rPr kumimoji="1" lang="zh-CN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x,</a:t>
                </a:r>
                <a:r>
                  <a:rPr kumimoji="1" lang="zh-CN" altLang="en-US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y,</a:t>
                </a:r>
                <a:r>
                  <a:rPr kumimoji="1" lang="zh-CN" altLang="en-US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r>
                  <a:rPr kumimoji="1" lang="zh-CN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  <a:blipFill rotWithShape="1">
                <a:blip r:embed="rId1"/>
                <a:stretch>
                  <a:fillRect l="-1794" t="-1846" b="-8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takes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form:</a:t>
            </a:r>
            <a:endParaRPr kumimoji="1" lang="zh-CN" altLang="en-US" dirty="0"/>
          </a:p>
          <a:p>
            <a:endParaRPr kumimoji="1" lang="zh-CN" altLang="en-US" dirty="0"/>
          </a:p>
        </p:txBody>
      </p:sp>
      <p:cxnSp>
        <p:nvCxnSpPr>
          <p:cNvPr id="4" name="直线连接符 3"/>
          <p:cNvCxnSpPr/>
          <p:nvPr/>
        </p:nvCxnSpPr>
        <p:spPr>
          <a:xfrm>
            <a:off x="2209800" y="3505200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ele attr="{73444813-500E-8643-BF18-6D570FB4FB8D}"/>
                  </a:ext>
                </a:extLst>
              </p:cNvPr>
              <p:cNvSpPr txBox="1"/>
              <p:nvPr/>
            </p:nvSpPr>
            <p:spPr>
              <a:xfrm>
                <a:off x="2057400" y="296521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965212"/>
                <a:ext cx="1828800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ele attr="{A0D8887A-20CF-1944-AEE8-880AACF5FB86}"/>
                  </a:ext>
                </a:extLst>
              </p:cNvPr>
              <p:cNvSpPr txBox="1"/>
              <p:nvPr/>
            </p:nvSpPr>
            <p:spPr>
              <a:xfrm>
                <a:off x="5943600" y="298526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985265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ele attr="{6055B54E-AEDA-F04B-9BA4-77C9E058086D}"/>
                  </a:ext>
                </a:extLst>
              </p:cNvPr>
              <p:cNvSpPr txBox="1"/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ele attr="{D37A2006-3181-924D-AB72-1844F9754B08}"/>
                  </a:ext>
                </a:extLst>
              </p:cNvPr>
              <p:cNvSpPr txBox="1"/>
              <p:nvPr/>
            </p:nvSpPr>
            <p:spPr>
              <a:xfrm>
                <a:off x="3992479" y="2951203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479" y="2951203"/>
                <a:ext cx="18288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ele attr="{3F41C649-FF6D-844C-88A4-D4AA27DA5119}"/>
                  </a:ext>
                </a:extLst>
              </p:cNvPr>
              <p:cNvSpPr txBox="1"/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𝑛𝑎𝑚𝑒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990600" y="4572000"/>
            <a:ext cx="495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hypotheses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(above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line)</a:t>
            </a:r>
            <a:endParaRPr kumimoji="1" lang="en-US" altLang="zh-CN" dirty="0"/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conclusion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(below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line)</a:t>
            </a:r>
            <a:endParaRPr kumimoji="1" lang="en-US" altLang="zh-CN" dirty="0"/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(right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line)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n==0,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axiom;</a:t>
            </a:r>
            <a:endParaRPr kumimoji="1" lang="en-US" altLang="zh-CN" dirty="0"/>
          </a:p>
          <a:p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else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rule.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props:</a:t>
            </a:r>
            <a:endParaRPr kumimoji="1" lang="zh-CN" altLang="en-US" dirty="0"/>
          </a:p>
          <a:p>
            <a:endParaRPr kumimoji="1" lang="zh-CN" altLang="en-US" dirty="0"/>
          </a:p>
        </p:txBody>
      </p:sp>
      <p:cxnSp>
        <p:nvCxnSpPr>
          <p:cNvPr id="4" name="直线连接符 3"/>
          <p:cNvCxnSpPr/>
          <p:nvPr/>
        </p:nvCxnSpPr>
        <p:spPr>
          <a:xfrm>
            <a:off x="2209800" y="3505200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ele attr="{6055B54E-AEDA-F04B-9BA4-77C9E058086D}"/>
                  </a:ext>
                </a:extLst>
              </p:cNvPr>
              <p:cNvSpPr txBox="1"/>
              <p:nvPr/>
            </p:nvSpPr>
            <p:spPr>
              <a:xfrm>
                <a:off x="36576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675857"/>
                <a:ext cx="1828800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ele attr="{3F41C649-FF6D-844C-88A4-D4AA27DA5119}"/>
                  </a:ext>
                </a:extLst>
              </p:cNvPr>
              <p:cNvSpPr txBox="1"/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ele attr="{B9964256-8AD6-5A41-8851-B1E6CB31618E}"/>
                  </a:ext>
                </a:extLst>
              </p:cNvPr>
              <p:cNvSpPr txBox="1"/>
              <p:nvPr/>
            </p:nvSpPr>
            <p:spPr>
              <a:xfrm>
                <a:off x="3657600" y="3048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048000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1" name="直线连接符 10"/>
          <p:cNvCxnSpPr/>
          <p:nvPr/>
        </p:nvCxnSpPr>
        <p:spPr>
          <a:xfrm>
            <a:off x="2209800" y="52512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ele attr="{792AA9AC-E93D-C540-A5D9-B9848F1383AD}"/>
                  </a:ext>
                </a:extLst>
              </p:cNvPr>
              <p:cNvSpPr txBox="1"/>
              <p:nvPr/>
            </p:nvSpPr>
            <p:spPr>
              <a:xfrm>
                <a:off x="3886200" y="542186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421868"/>
                <a:ext cx="18288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ele attr="{15175C89-1BF0-B249-B0FF-B90C515B668A}"/>
                  </a:ext>
                </a:extLst>
              </p:cNvPr>
              <p:cNvSpPr txBox="1"/>
              <p:nvPr/>
            </p:nvSpPr>
            <p:spPr>
              <a:xfrm>
                <a:off x="7055017" y="50525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17" y="5052536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ele attr="{ABDCC3B1-4AE1-BA42-B2B4-BE78339E1968}"/>
                  </a:ext>
                </a:extLst>
              </p:cNvPr>
              <p:cNvSpPr txBox="1"/>
              <p:nvPr/>
            </p:nvSpPr>
            <p:spPr>
              <a:xfrm>
                <a:off x="3810000" y="479401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794011"/>
                <a:ext cx="1828800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props:</a:t>
            </a:r>
            <a:endParaRPr kumimoji="1" lang="zh-CN" altLang="en-US" dirty="0"/>
          </a:p>
          <a:p>
            <a:endParaRPr kumimoji="1" lang="zh-CN" altLang="en-US" dirty="0"/>
          </a:p>
        </p:txBody>
      </p:sp>
      <p:cxnSp>
        <p:nvCxnSpPr>
          <p:cNvPr id="4" name="直线连接符 3"/>
          <p:cNvCxnSpPr/>
          <p:nvPr/>
        </p:nvCxnSpPr>
        <p:spPr>
          <a:xfrm>
            <a:off x="2209800" y="3505200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ele attr="{6055B54E-AEDA-F04B-9BA4-77C9E058086D}"/>
                  </a:ext>
                </a:extLst>
              </p:cNvPr>
              <p:cNvSpPr txBox="1"/>
              <p:nvPr/>
            </p:nvSpPr>
            <p:spPr>
              <a:xfrm>
                <a:off x="36576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675857"/>
                <a:ext cx="1828800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ele attr="{3F41C649-FF6D-844C-88A4-D4AA27DA5119}"/>
                  </a:ext>
                </a:extLst>
              </p:cNvPr>
              <p:cNvSpPr txBox="1"/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ele attr="{B9964256-8AD6-5A41-8851-B1E6CB31618E}"/>
                  </a:ext>
                </a:extLst>
              </p:cNvPr>
              <p:cNvSpPr txBox="1"/>
              <p:nvPr/>
            </p:nvSpPr>
            <p:spPr>
              <a:xfrm>
                <a:off x="3657600" y="3048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048000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1" name="直线连接符 10"/>
          <p:cNvCxnSpPr/>
          <p:nvPr/>
        </p:nvCxnSpPr>
        <p:spPr>
          <a:xfrm>
            <a:off x="2209800" y="52512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ele attr="{792AA9AC-E93D-C540-A5D9-B9848F1383AD}"/>
                  </a:ext>
                </a:extLst>
              </p:cNvPr>
              <p:cNvSpPr txBox="1"/>
              <p:nvPr/>
            </p:nvSpPr>
            <p:spPr>
              <a:xfrm>
                <a:off x="3886200" y="542186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421868"/>
                <a:ext cx="18288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ele attr="{15175C89-1BF0-B249-B0FF-B90C515B668A}"/>
                  </a:ext>
                </a:extLst>
              </p:cNvPr>
              <p:cNvSpPr txBox="1"/>
              <p:nvPr/>
            </p:nvSpPr>
            <p:spPr>
              <a:xfrm>
                <a:off x="7055017" y="50525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17" y="5052536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ele attr="{0C0C8AA4-A367-4B4B-9515-4EA47BFFA3B4}"/>
                  </a:ext>
                </a:extLst>
              </p:cNvPr>
              <p:cNvSpPr txBox="1"/>
              <p:nvPr/>
            </p:nvSpPr>
            <p:spPr>
              <a:xfrm>
                <a:off x="2819400" y="481226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812268"/>
                <a:ext cx="18288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ele attr="{2BCC7F0D-01ED-1749-A279-1235734A46BD}"/>
                  </a:ext>
                </a:extLst>
              </p:cNvPr>
              <p:cNvSpPr txBox="1"/>
              <p:nvPr/>
            </p:nvSpPr>
            <p:spPr>
              <a:xfrm>
                <a:off x="4953000" y="48006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800600"/>
                <a:ext cx="18288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39A1F45E-C259-C14C-94F2-A3D20B173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</p:spPr>
            <p:txBody>
              <a:bodyPr/>
              <a:lstStyle/>
              <a:p>
                <a:r>
                  <a:rPr kumimoji="1" lang="en-US" altLang="zh-CN" dirty="0"/>
                  <a:t>Try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prove:</a:t>
                </a:r>
                <a14:m>
                  <m:oMath xmlns:m="http://schemas.openxmlformats.org/officeDocument/2006/math">
                    <m:r>
                      <a:rPr kumimoji="1" lang="zh-CN" altLang="en-US" sz="27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.(</m:t>
                    </m:r>
                    <m:r>
                      <a:rPr kumimoji="1" lang="en-US" altLang="zh-CN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zh-CN" altLang="en-US" sz="2700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kumimoji="1"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kumimoji="1" lang="zh-CN" altLang="en-US" sz="2700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7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zh-CN" altLang="en-US" sz="2700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kumimoji="1" lang="en-US" altLang="zh-CN" sz="27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700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  <a:blipFill rotWithShape="1">
                <a:blip r:embed="rId1"/>
                <a:stretch>
                  <a:fillRect l="-489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4" name="直线连接符 3"/>
          <p:cNvCxnSpPr/>
          <p:nvPr/>
        </p:nvCxnSpPr>
        <p:spPr>
          <a:xfrm>
            <a:off x="1066800" y="6318012"/>
            <a:ext cx="3962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ele attr="{6055B54E-AEDA-F04B-9BA4-77C9E058086D}"/>
                  </a:ext>
                </a:extLst>
              </p:cNvPr>
              <p:cNvSpPr txBox="1"/>
              <p:nvPr/>
            </p:nvSpPr>
            <p:spPr>
              <a:xfrm>
                <a:off x="914400" y="6488668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6488668"/>
                <a:ext cx="41910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ele attr="{3A56FFD1-2B98-2540-877B-1F30B78B2F23}"/>
                  </a:ext>
                </a:extLst>
              </p:cNvPr>
              <p:cNvSpPr txBox="1"/>
              <p:nvPr/>
            </p:nvSpPr>
            <p:spPr>
              <a:xfrm>
                <a:off x="4495800" y="611781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6119082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0" name="直线连接符 9"/>
          <p:cNvCxnSpPr/>
          <p:nvPr/>
        </p:nvCxnSpPr>
        <p:spPr>
          <a:xfrm>
            <a:off x="1066800" y="5715000"/>
            <a:ext cx="411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246062" y="5165685"/>
            <a:ext cx="82121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ele attr="{B1B8B66F-2597-2642-98CD-B82A7B14C2E9}"/>
                  </a:ext>
                </a:extLst>
              </p:cNvPr>
              <p:cNvSpPr txBox="1"/>
              <p:nvPr/>
            </p:nvSpPr>
            <p:spPr>
              <a:xfrm>
                <a:off x="4648200" y="54864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535" y="4980940"/>
                <a:ext cx="18288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ele attr="{1F979907-E948-F94F-9D57-5EB7E0FC8245}"/>
                  </a:ext>
                </a:extLst>
              </p:cNvPr>
              <p:cNvSpPr txBox="1"/>
              <p:nvPr/>
            </p:nvSpPr>
            <p:spPr>
              <a:xfrm>
                <a:off x="8418512" y="4957192"/>
                <a:ext cx="72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097" y="3243962"/>
                <a:ext cx="72548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724" r="-3448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ele attr="{4F74B2A9-30DF-3E4A-A871-F6A4D4DB2614}"/>
                  </a:ext>
                </a:extLst>
              </p:cNvPr>
              <p:cNvSpPr txBox="1"/>
              <p:nvPr/>
            </p:nvSpPr>
            <p:spPr>
              <a:xfrm>
                <a:off x="1066800" y="5867400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867400"/>
                <a:ext cx="419100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ele attr="{8828CF53-600E-E649-852C-8C297178AA38}"/>
                  </a:ext>
                </a:extLst>
              </p:cNvPr>
              <p:cNvSpPr txBox="1"/>
              <p:nvPr/>
            </p:nvSpPr>
            <p:spPr>
              <a:xfrm>
                <a:off x="1066800" y="5257800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257800"/>
                <a:ext cx="41910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ele attr="{B18E6A00-E2AE-BE4F-93FE-004D20F4AF0B}"/>
                  </a:ext>
                </a:extLst>
              </p:cNvPr>
              <p:cNvSpPr txBox="1"/>
              <p:nvPr/>
            </p:nvSpPr>
            <p:spPr>
              <a:xfrm>
                <a:off x="0" y="4800600"/>
                <a:ext cx="411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00600"/>
                <a:ext cx="41148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ele attr="{99C9CCB4-D243-2E49-A549-248EA128B288}"/>
                  </a:ext>
                </a:extLst>
              </p:cNvPr>
              <p:cNvSpPr txBox="1"/>
              <p:nvPr/>
            </p:nvSpPr>
            <p:spPr>
              <a:xfrm>
                <a:off x="4343400" y="4796353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796353"/>
                <a:ext cx="419100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5" name="直线连接符 24"/>
          <p:cNvCxnSpPr/>
          <p:nvPr/>
        </p:nvCxnSpPr>
        <p:spPr>
          <a:xfrm>
            <a:off x="228600" y="4648200"/>
            <a:ext cx="411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ele attr="{7BD7B196-3DBA-0C42-BCA5-8865C62D82B5}"/>
                  </a:ext>
                </a:extLst>
              </p:cNvPr>
              <p:cNvSpPr txBox="1"/>
              <p:nvPr/>
            </p:nvSpPr>
            <p:spPr>
              <a:xfrm>
                <a:off x="152400" y="3505200"/>
                <a:ext cx="434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505200"/>
                <a:ext cx="43434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ele attr="{5F9B7215-2052-2B49-9DB7-ED5C983911F7}"/>
                  </a:ext>
                </a:extLst>
              </p:cNvPr>
              <p:cNvSpPr txBox="1"/>
              <p:nvPr/>
            </p:nvSpPr>
            <p:spPr>
              <a:xfrm>
                <a:off x="152400" y="3962400"/>
                <a:ext cx="4343400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962400"/>
                <a:ext cx="4343400" cy="639983"/>
              </a:xfrm>
              <a:prstGeom prst="rect">
                <a:avLst/>
              </a:prstGeom>
              <a:blipFill rotWithShape="1"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9" name="直线连接符 28"/>
          <p:cNvCxnSpPr/>
          <p:nvPr/>
        </p:nvCxnSpPr>
        <p:spPr>
          <a:xfrm>
            <a:off x="228600" y="3429000"/>
            <a:ext cx="411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ele attr="{D6BF4902-7800-F341-9272-2007CA5C58AF}"/>
                  </a:ext>
                </a:extLst>
              </p:cNvPr>
              <p:cNvSpPr txBox="1"/>
              <p:nvPr/>
            </p:nvSpPr>
            <p:spPr>
              <a:xfrm>
                <a:off x="4724400" y="3505200"/>
                <a:ext cx="434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505200"/>
                <a:ext cx="4343400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ele attr="{F5741401-101C-8340-85B0-EE1B39ACD98A}"/>
                  </a:ext>
                </a:extLst>
              </p:cNvPr>
              <p:cNvSpPr txBox="1"/>
              <p:nvPr/>
            </p:nvSpPr>
            <p:spPr>
              <a:xfrm>
                <a:off x="4724400" y="3962400"/>
                <a:ext cx="4343400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962400"/>
                <a:ext cx="4343400" cy="639983"/>
              </a:xfrm>
              <a:prstGeom prst="rect">
                <a:avLst/>
              </a:prstGeom>
              <a:blipFill rotWithShape="1">
                <a:blip r:embed="rId1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2" name="直线连接符 31"/>
          <p:cNvCxnSpPr/>
          <p:nvPr/>
        </p:nvCxnSpPr>
        <p:spPr>
          <a:xfrm>
            <a:off x="4800600" y="3429000"/>
            <a:ext cx="411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/>
          <p:nvPr/>
        </p:nvCxnSpPr>
        <p:spPr>
          <a:xfrm>
            <a:off x="4800600" y="4648200"/>
            <a:ext cx="411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ele/>
                  </a:ext>
                </a:extLst>
              </p:cNvPr>
              <p:cNvSpPr txBox="1"/>
              <p:nvPr/>
            </p:nvSpPr>
            <p:spPr>
              <a:xfrm>
                <a:off x="4495800" y="611781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945" y="5530437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</p:spPr>
            <p:txBody>
              <a:bodyPr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ele/>
                  </a:ext>
                </a:extLst>
              </p:cNvPr>
              <p:cNvSpPr txBox="1"/>
              <p:nvPr/>
            </p:nvSpPr>
            <p:spPr>
              <a:xfrm>
                <a:off x="8418512" y="4957192"/>
                <a:ext cx="72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117" y="3243962"/>
                <a:ext cx="72548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724" r="-3448" b="-16667"/>
                </a:stretch>
              </a:blipFill>
            </p:spPr>
            <p:txBody>
              <a:bodyPr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engineering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great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advancement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automatic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semiautomatic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assistant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Thus,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conduct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assistant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CS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boosts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math.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Let’s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study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en-US" altLang="zh-CN" baseline="30000" dirty="0"/>
              <a:t>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assignment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3005" y="2018030"/>
            <a:ext cx="7772400" cy="4761230"/>
          </a:xfrm>
        </p:spPr>
        <p:txBody>
          <a:bodyPr/>
          <a:lstStyle/>
          <a:p>
            <a:r>
              <a:rPr kumimoji="1" lang="en-US" altLang="zh-CN" dirty="0"/>
              <a:t>Propositional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efficiently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enough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Ex.,</a:t>
            </a:r>
            <a:r>
              <a:rPr kumimoji="1" lang="zh-CN" altLang="en-US" dirty="0"/>
              <a:t> </a:t>
            </a:r>
            <a:r>
              <a:rPr kumimoji="1" lang="en-US" altLang="zh-CN" dirty="0"/>
              <a:t>P-&gt;Q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valid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consider:</a:t>
            </a:r>
            <a:endParaRPr kumimoji="1" lang="en-US" altLang="zh-CN" dirty="0"/>
          </a:p>
          <a:p>
            <a:pPr lvl="3"/>
            <a:r>
              <a:rPr kumimoji="1" lang="en-US" altLang="zh-CN" dirty="0"/>
              <a:t>(x&gt;0)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(x</a:t>
            </a:r>
            <a:r>
              <a:rPr kumimoji="1" lang="zh-CN" altLang="en-US" dirty="0"/>
              <a:t>*</a:t>
            </a:r>
            <a:r>
              <a:rPr kumimoji="1" lang="en-US" altLang="zh-CN" dirty="0"/>
              <a:t>x&gt;0)</a:t>
            </a:r>
            <a:endParaRPr kumimoji="1" lang="en-US" altLang="zh-CN" dirty="0"/>
          </a:p>
          <a:p>
            <a:pPr lvl="3"/>
            <a:r>
              <a:rPr kumimoji="1" lang="en-US" altLang="zh-CN" dirty="0"/>
              <a:t>(x=y)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(y=x)</a:t>
            </a:r>
            <a:endParaRPr kumimoji="1" lang="en-US" altLang="zh-CN" dirty="0"/>
          </a:p>
          <a:p>
            <a:r>
              <a:rPr kumimoji="1" lang="en-US" altLang="zh-CN" dirty="0"/>
              <a:t>Predicate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feasible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satisfiability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SMT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Predicate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logic:</a:t>
            </a:r>
            <a:endParaRPr kumimoji="1" lang="en-US" altLang="zh-CN" i="1" dirty="0"/>
          </a:p>
          <a:p>
            <a:pPr marL="0" indent="0" algn="ctr">
              <a:buNone/>
            </a:pPr>
            <a:r>
              <a:rPr kumimoji="1" lang="en-US" altLang="zh-CN" i="1" dirty="0"/>
              <a:t>Semantics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cares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provable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Axioms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en-US" altLang="zh-CN" dirty="0"/>
          </a:p>
          <a:p>
            <a:r>
              <a:rPr kumimoji="1" lang="en-US" altLang="zh-CN" dirty="0"/>
              <a:t>Roughly,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computation</a:t>
            </a:r>
            <a:endParaRPr kumimoji="1" lang="en-US" altLang="zh-CN" dirty="0">
              <a:solidFill>
                <a:srgbClr val="0432FF"/>
              </a:solidFill>
            </a:endParaRPr>
          </a:p>
          <a:p>
            <a:pPr lvl="1"/>
            <a:r>
              <a:rPr kumimoji="1" lang="en-US" altLang="zh-CN" dirty="0"/>
              <a:t>Models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obtain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“true”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“false”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648200" y="1905000"/>
            <a:ext cx="15240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7010400" y="1905000"/>
            <a:ext cx="14478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4" idx="6"/>
            <a:endCxn id="5" idx="2"/>
          </p:cNvCxnSpPr>
          <p:nvPr/>
        </p:nvCxnSpPr>
        <p:spPr>
          <a:xfrm>
            <a:off x="6172200" y="28575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408821" y="24881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内容占位符 2">
                <a:extLst>
                  <a:ext uri="{FF2B5EF4-FFF2-40B4-BE49-F238E27FC236}">
                    <ele attr="{C17775C8-6C23-9C41-A289-F6C791E373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7400"/>
                <a:ext cx="3770312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  <a:r>
                  <a:rPr kumimoji="1" lang="zh-CN" altLang="en-US" sz="2400" dirty="0"/>
                  <a:t>   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sz="2400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a:rPr kumimoji="1" lang="zh-CN" alt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dirty="0"/>
              </a:p>
            </p:txBody>
          </p:sp>
        </mc:Choice>
        <mc:Fallback>
          <p:sp>
            <p:nvSpPr>
              <p:cNvPr id="10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7400"/>
                <a:ext cx="3770312" cy="4114800"/>
              </a:xfrm>
              <a:blipFill rotWithShape="1">
                <a:blip r:embed="rId1"/>
                <a:stretch>
                  <a:fillRect l="-2349" t="-1231" b="-15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ele attr="{A629BA1A-91A1-3748-8B88-61496970F16D}"/>
                  </a:ext>
                </a:extLst>
              </p:cNvPr>
              <p:cNvSpPr txBox="1"/>
              <p:nvPr/>
            </p:nvSpPr>
            <p:spPr>
              <a:xfrm>
                <a:off x="7277100" y="387617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100" y="3876174"/>
                <a:ext cx="9144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ele attr="{13288BF1-14E6-A04C-B83C-C194FC5CCE7A}"/>
                  </a:ext>
                </a:extLst>
              </p:cNvPr>
              <p:cNvSpPr txBox="1"/>
              <p:nvPr/>
            </p:nvSpPr>
            <p:spPr>
              <a:xfrm>
                <a:off x="7277100" y="1925234"/>
                <a:ext cx="914400" cy="1262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m:rPr>
                              <m:nor/>
                            </m:r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m:rPr>
                              <m:nor/>
                            </m:r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m:rPr>
                              <m:nor/>
                            </m:r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kumimoji="1" lang="en-US" altLang="zh-CN" b="0" dirty="0">
                  <a:ea typeface="Cambria Math" panose="02040503050406030204" pitchFamily="18" charset="0"/>
                </a:endParaRPr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100" y="1925234"/>
                <a:ext cx="914400" cy="1262140"/>
              </a:xfrm>
              <a:prstGeom prst="rect">
                <a:avLst/>
              </a:prstGeom>
              <a:blipFill rotWithShape="1">
                <a:blip r:embed="rId3"/>
                <a:stretch>
                  <a:fillRect t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5402179" y="4734426"/>
          <a:ext cx="35052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  <a:gridCol w="1168400"/>
                <a:gridCol w="11684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/>
                        <a:t>Q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4"/>
                      <a:stretch>
                        <a:fillRect l="-202174" r="-1087" b="-425000"/>
                      </a:stretch>
                    </a:blip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ele attr="{D8813B3B-037D-8247-A9DD-B9ECC44808B7}"/>
                  </a:ext>
                </a:extLst>
              </p:cNvPr>
              <p:cNvSpPr txBox="1"/>
              <p:nvPr/>
            </p:nvSpPr>
            <p:spPr>
              <a:xfrm>
                <a:off x="3276600" y="3874835"/>
                <a:ext cx="1371600" cy="544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l-GR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⊨</m:t>
                          </m:r>
                        </m:e>
                        <m:sub>
                          <m:r>
                            <a:rPr kumimoji="1"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kumimoji="1"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sup>
                      </m:sSubSup>
                      <m:r>
                        <m:rPr>
                          <m:nor/>
                        </m:rPr>
                        <a:rPr kumimoji="1" lang="en-US" altLang="zh-CN" sz="2800" dirty="0">
                          <a:solidFill>
                            <a:schemeClr val="tx1"/>
                          </a:solidFill>
                        </a:rPr>
                        <m:t>P</m:t>
                      </m:r>
                    </m:oMath>
                  </m:oMathPara>
                </a14:m>
                <a:endParaRPr kumimoji="1"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874835"/>
                <a:ext cx="1371600" cy="544765"/>
              </a:xfrm>
              <a:prstGeom prst="rect">
                <a:avLst/>
              </a:prstGeom>
              <a:blipFill rotWithShape="1"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4" name="文本框 23"/>
          <p:cNvSpPr txBox="1"/>
          <p:nvPr/>
        </p:nvSpPr>
        <p:spPr>
          <a:xfrm>
            <a:off x="6629399" y="1143000"/>
            <a:ext cx="231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often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0-arity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function.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648200" y="1905000"/>
            <a:ext cx="15240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7010400" y="1905000"/>
            <a:ext cx="14478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4" idx="6"/>
            <a:endCxn id="5" idx="2"/>
          </p:cNvCxnSpPr>
          <p:nvPr/>
        </p:nvCxnSpPr>
        <p:spPr>
          <a:xfrm>
            <a:off x="6172200" y="28575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408821" y="24881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内容占位符 2">
                <a:extLst>
                  <a:ext uri="{FF2B5EF4-FFF2-40B4-BE49-F238E27FC236}">
                    <ele attr="{C17775C8-6C23-9C41-A289-F6C791E373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7400"/>
                <a:ext cx="3770312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  <a:r>
                  <a:rPr kumimoji="1" lang="zh-CN" altLang="en-US" sz="2400" dirty="0"/>
                  <a:t>   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sz="2400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a:rPr kumimoji="1" lang="zh-CN" alt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dirty="0"/>
              </a:p>
            </p:txBody>
          </p:sp>
        </mc:Choice>
        <mc:Fallback>
          <p:sp>
            <p:nvSpPr>
              <p:cNvPr id="10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7400"/>
                <a:ext cx="3770312" cy="4114800"/>
              </a:xfrm>
              <a:blipFill rotWithShape="1">
                <a:blip r:embed="rId1"/>
                <a:stretch>
                  <a:fillRect l="-2349" t="-1231" b="-15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ele attr="{A629BA1A-91A1-3748-8B88-61496970F16D}"/>
                  </a:ext>
                </a:extLst>
              </p:cNvPr>
              <p:cNvSpPr txBox="1"/>
              <p:nvPr/>
            </p:nvSpPr>
            <p:spPr>
              <a:xfrm>
                <a:off x="7277100" y="387617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100" y="3876174"/>
                <a:ext cx="9144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ele attr="{13288BF1-14E6-A04C-B83C-C194FC5CCE7A}"/>
                  </a:ext>
                </a:extLst>
              </p:cNvPr>
              <p:cNvSpPr txBox="1"/>
              <p:nvPr/>
            </p:nvSpPr>
            <p:spPr>
              <a:xfrm>
                <a:off x="7277100" y="1925234"/>
                <a:ext cx="914400" cy="1262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m:rPr>
                              <m:nor/>
                            </m:r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m:rPr>
                              <m:nor/>
                            </m:r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m:rPr>
                              <m:nor/>
                            </m:r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kumimoji="1" lang="en-US" altLang="zh-CN" b="0" dirty="0">
                  <a:ea typeface="Cambria Math" panose="02040503050406030204" pitchFamily="18" charset="0"/>
                </a:endParaRPr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100" y="1925234"/>
                <a:ext cx="914400" cy="1262140"/>
              </a:xfrm>
              <a:prstGeom prst="rect">
                <a:avLst/>
              </a:prstGeom>
              <a:blipFill rotWithShape="1">
                <a:blip r:embed="rId3"/>
                <a:stretch>
                  <a:fillRect t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5402179" y="4734426"/>
          <a:ext cx="35052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  <a:gridCol w="1168400"/>
                <a:gridCol w="11684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/>
                        <a:t>Q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4"/>
                      <a:stretch>
                        <a:fillRect l="-202174" r="-1087" b="-425000"/>
                      </a:stretch>
                    </a:blip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ele attr="{D8813B3B-037D-8247-A9DD-B9ECC44808B7}"/>
                  </a:ext>
                </a:extLst>
              </p:cNvPr>
              <p:cNvSpPr txBox="1"/>
              <p:nvPr/>
            </p:nvSpPr>
            <p:spPr>
              <a:xfrm>
                <a:off x="3276600" y="3876174"/>
                <a:ext cx="1371600" cy="544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l-GR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⊨</m:t>
                          </m:r>
                        </m:e>
                        <m:sub>
                          <m:r>
                            <a:rPr kumimoji="1"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kumimoji="1"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sup>
                      </m:sSubSup>
                      <m:r>
                        <m:rPr>
                          <m:nor/>
                        </m:rPr>
                        <a:rPr kumimoji="1" lang="en-US" altLang="zh-CN" sz="2800" dirty="0">
                          <a:solidFill>
                            <a:schemeClr val="tx1"/>
                          </a:solidFill>
                        </a:rPr>
                        <m:t>P</m:t>
                      </m:r>
                    </m:oMath>
                  </m:oMathPara>
                </a14:m>
                <a:endParaRPr kumimoji="1"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876174"/>
                <a:ext cx="1371600" cy="544765"/>
              </a:xfrm>
              <a:prstGeom prst="rect">
                <a:avLst/>
              </a:prstGeom>
              <a:blipFill rotWithShape="1"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ele attr="{27E1BAB0-F0A4-4146-B3E4-3FB322FB5566}"/>
                  </a:ext>
                </a:extLst>
              </p:cNvPr>
              <p:cNvSpPr txBox="1"/>
              <p:nvPr/>
            </p:nvSpPr>
            <p:spPr>
              <a:xfrm>
                <a:off x="3276600" y="4727740"/>
                <a:ext cx="19812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kumimoji="1"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400" dirty="0">
                    <a:solidFill>
                      <a:schemeClr val="tx1"/>
                    </a:solidFill>
                  </a:rPr>
                  <a:t>=</a:t>
                </a:r>
                <a:r>
                  <a:rPr kumimoji="1" lang="zh-CN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tx1"/>
                    </a:solidFill>
                  </a:rPr>
                  <a:t>Z</a:t>
                </a:r>
              </a:p>
              <a:p>
                <a:r>
                  <a:rPr kumimoji="1" lang="en-US" altLang="zh-CN" sz="2400" dirty="0">
                    <a:solidFill>
                      <a:schemeClr val="tx1"/>
                    </a:solidFill>
                  </a:rPr>
                  <a:t>f</a:t>
                </a:r>
                <a:r>
                  <a:rPr kumimoji="1" lang="zh-CN" altLang="en-US" sz="2400" dirty="0">
                    <a:solidFill>
                      <a:schemeClr val="tx1"/>
                    </a:solidFill>
                  </a:rPr>
                  <a:t>   </a:t>
                </a:r>
                <a:r>
                  <a:rPr kumimoji="1" lang="en-US" altLang="zh-CN" sz="2400" dirty="0">
                    <a:solidFill>
                      <a:schemeClr val="tx1"/>
                    </a:solidFill>
                  </a:rPr>
                  <a:t>=</a:t>
                </a:r>
                <a:r>
                  <a:rPr kumimoji="1" lang="zh-CN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tx1"/>
                    </a:solidFill>
                  </a:rPr>
                  <a:t>+</a:t>
                </a:r>
              </a:p>
              <a:p>
                <a:r>
                  <a:rPr kumimoji="1" lang="en-US" altLang="zh-CN" sz="2400" dirty="0">
                    <a:solidFill>
                      <a:schemeClr val="tx1"/>
                    </a:solidFill>
                  </a:rPr>
                  <a:t>r</a:t>
                </a:r>
                <a:r>
                  <a:rPr kumimoji="1" lang="zh-CN" altLang="en-US" sz="2400" dirty="0">
                    <a:solidFill>
                      <a:schemeClr val="tx1"/>
                    </a:solidFill>
                  </a:rPr>
                  <a:t>   </a:t>
                </a:r>
                <a:r>
                  <a:rPr kumimoji="1" lang="en-US" altLang="zh-CN" sz="2400" dirty="0">
                    <a:solidFill>
                      <a:schemeClr val="tx1"/>
                    </a:solidFill>
                  </a:rPr>
                  <a:t>=</a:t>
                </a:r>
                <a:r>
                  <a:rPr kumimoji="1" lang="zh-CN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tx1"/>
                    </a:solidFill>
                  </a:rPr>
                  <a:t>‘=‘</a:t>
                </a:r>
              </a:p>
              <a:p>
                <a:endParaRPr kumimoji="1" lang="en-US" altLang="zh-CN" sz="2400" dirty="0"/>
              </a:p>
              <a:p>
                <a:r>
                  <a:rPr kumimoji="1" lang="en-US" altLang="zh-CN" sz="2400" dirty="0"/>
                  <a:t>r(f(x,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0),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x)</a:t>
                </a: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727740"/>
                <a:ext cx="1981200" cy="1938992"/>
              </a:xfrm>
              <a:prstGeom prst="rect">
                <a:avLst/>
              </a:prstGeom>
              <a:blipFill rotWithShape="1">
                <a:blip r:embed="rId6"/>
                <a:stretch>
                  <a:fillRect l="-4459" t="-2614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2">
                <a:extLst>
                  <a:ext uri="{FF2B5EF4-FFF2-40B4-BE49-F238E27FC236}">
                    <ele attr="{476C358B-5243-5E43-A469-EDADD766D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7400"/>
                <a:ext cx="5867400" cy="4114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400" dirty="0"/>
                  <a:t>r(E,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  <a:r>
                  <a:rPr kumimoji="1" lang="zh-CN" altLang="en-US" sz="2400" dirty="0"/>
                  <a:t>  </a:t>
                </a:r>
                <a:r>
                  <a:rPr kumimoji="1" lang="en-US" altLang="zh-CN" sz="2400" dirty="0"/>
                  <a:t>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  <a14:m>
                  <m:oMath xmlns:m="http://schemas.openxmlformats.org/officeDocument/2006/math">
                    <m:r>
                      <a:rPr kumimoji="1" lang="en-US" altLang="zh-CN" sz="2400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kumimoji="1" lang="en-US" altLang="zh-CN" sz="2400" dirty="0"/>
                  <a:t>(V(E),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V(E))</a:t>
                </a:r>
                <a:r>
                  <a:rPr kumimoji="1" lang="zh-CN" altLang="en-US" sz="2400" dirty="0"/>
                  <a:t>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kumimoji="1" lang="zh-CN" altLang="en-US" sz="24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</a:t>
                </a:r>
                <a:r>
                  <a:rPr kumimoji="1" lang="en-US" altLang="zh-CN" sz="24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kumimoji="1" lang="zh-CN" altLang="en-US" sz="24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kumimoji="1" lang="zh-CN" altLang="en-US" sz="24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</a:t>
                </a:r>
                <a:endParaRPr kumimoji="1" lang="en-US" altLang="zh-CN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kumimoji="1" lang="zh-CN" altLang="en-US" sz="2400" dirty="0"/>
                  <a:t>               </a:t>
                </a:r>
                <a:r>
                  <a:rPr kumimoji="1" lang="en-US" altLang="zh-CN" sz="2400" dirty="0"/>
                  <a:t>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</m:oMath>
                </a14:m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             </a:t>
                </a:r>
                <a:r>
                  <a:rPr kumimoji="1" lang="en-US" altLang="zh-CN" sz="2400" dirty="0">
                    <a:latin typeface="Cambria Math" panose="02040503050406030204" pitchFamily="18" charset="0"/>
                  </a:rPr>
                  <a:t>=</a:t>
                </a:r>
                <a:r>
                  <a:rPr kumimoji="1" lang="zh-CN" altLang="en-US" sz="24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</m:oMath>
                </a14:m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en-US" altLang="zh-CN" sz="2400" dirty="0"/>
                  <a:t>)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400" i="1" smtClean="0">
                        <a:latin typeface="Cambria Math" panose="02040503050406030204" pitchFamily="18" charset="0"/>
                      </a:rPr>
                      <m:t>∨</m:t>
                    </m:r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</m:oMath>
                </a14:m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)</a:t>
                </a:r>
                <a:endParaRPr kumimoji="1" lang="en-US" altLang="zh-CN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            </a:t>
                </a:r>
                <a:r>
                  <a:rPr kumimoji="1" lang="en-US" altLang="zh-CN" sz="2400" dirty="0">
                    <a:latin typeface="Cambria Math" panose="02040503050406030204" pitchFamily="18" charset="0"/>
                  </a:rPr>
                  <a:t>=</a:t>
                </a:r>
                <a:r>
                  <a:rPr kumimoji="1" lang="zh-CN" altLang="en-US" sz="24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</m:oMath>
                </a14:m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en-US" altLang="zh-CN" sz="2400" dirty="0"/>
                  <a:t>)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∧</m:t>
                    </m:r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</m:oMath>
                </a14:m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sz="24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           </a:t>
                </a:r>
                <a:r>
                  <a:rPr kumimoji="1" lang="en-US" altLang="zh-CN" sz="2400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</m:oMath>
                </a14:m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en-US" altLang="zh-CN" sz="2400" dirty="0"/>
                  <a:t>)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</m:oMath>
                </a14:m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                 </a:t>
                </a:r>
                <a:r>
                  <a:rPr kumimoji="1" lang="en-US" altLang="zh-CN" sz="2400" dirty="0">
                    <a:latin typeface="Cambria Math" panose="02040503050406030204" pitchFamily="18" charset="0"/>
                  </a:rPr>
                  <a:t>=</a:t>
                </a:r>
                <a:r>
                  <a:rPr kumimoji="1"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</m:oMath>
                </a14:m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en-US" altLang="zh-CN" sz="2400" dirty="0"/>
                  <a:t>)</a:t>
                </a:r>
                <a:endParaRPr kumimoji="1" lang="en-US" altLang="zh-CN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</a:t>
                </a:r>
                <a:r>
                  <a:rPr kumimoji="1" lang="zh-CN" alt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zh-CN" alt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</a:t>
                </a:r>
                <a:r>
                  <a:rPr kumimoji="1" lang="en-US" altLang="zh-CN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</a:t>
                </a:r>
                <a:r>
                  <a:rPr kumimoji="1" lang="zh-CN" alt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all</a:t>
                </a:r>
                <a:r>
                  <a:rPr kumimoji="1" lang="zh-CN" alt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kumimoji="1" lang="zh-CN" altLang="en-US" sz="2400" dirty="0"/>
                  <a:t>          </a:t>
                </a:r>
                <a:r>
                  <a:rPr kumimoji="1" lang="en-US" altLang="zh-CN" sz="2400" dirty="0"/>
                  <a:t>=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zh-CN" alt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</a:t>
                </a:r>
                <a:r>
                  <a:rPr kumimoji="1"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</a:t>
                </a:r>
                <a:r>
                  <a:rPr kumimoji="1" lang="zh-CN" alt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some</a:t>
                </a:r>
                <a:r>
                  <a:rPr kumimoji="1" lang="zh-CN" alt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</a:p>
            </p:txBody>
          </p:sp>
        </mc:Choice>
        <mc:Fallback>
          <p:sp>
            <p:nvSpPr>
              <p:cNvPr id="8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7400"/>
                <a:ext cx="5867400" cy="4114800"/>
              </a:xfrm>
              <a:blipFill rotWithShape="1">
                <a:blip r:embed="rId1"/>
                <a:stretch>
                  <a:fillRect t="-923" b="-4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Validity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26628001-60D0-6E4D-B3E9-D35DC4AB03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any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/>
                  <a:t>interpretation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V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ℳ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have: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P 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Then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valid,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simply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write: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generalized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794" t="-1846" b="-2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Remarks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85517318-6343-D044-8F6A-2C7F7912B6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From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computation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point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view,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validity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hard,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impossible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check</a:t>
                </a:r>
              </a:p>
              <a:p>
                <a:pPr lvl="1"/>
                <a:r>
                  <a:rPr kumimoji="1" lang="en-US" altLang="zh-CN" dirty="0"/>
                  <a:t>There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infinite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models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 ℳ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There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infinite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valuations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V</a:t>
                </a:r>
              </a:p>
              <a:p>
                <a:pPr lvl="1"/>
                <a:r>
                  <a:rPr kumimoji="1" lang="en-US" altLang="zh-CN" dirty="0"/>
                  <a:t>Even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single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ℳ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infinite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elements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endParaRPr kumimoji="1" lang="en-US" altLang="zh-CN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have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future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lectures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89" t="-1846" b="-4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validity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21D3F8DB-4881-D64D-BFB2-2CCAFB64B2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theory,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carry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proofs: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 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theory,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computations: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</a:p>
              <a:p>
                <a:r>
                  <a:rPr kumimoji="1" lang="en-US" altLang="zh-CN" dirty="0"/>
                  <a:t>It’s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natural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expect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coherent!</a:t>
                </a:r>
              </a:p>
              <a:p>
                <a:pPr lvl="1"/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794" t="-1846" r="-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Soundness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completeness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BE4E6888-208F-1D4F-BEB4-A26C845C09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Soundness: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 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=&gt;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Completeness: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m:rPr>
                        <m:nor/>
                      </m:rPr>
                      <a:rPr kumimoji="1" lang="zh-CN" altLang="en-US" dirty="0">
                        <a:solidFill>
                          <a:srgbClr val="0432FF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dirty="0">
                        <a:solidFill>
                          <a:srgbClr val="0432FF"/>
                        </a:solidFill>
                      </a:rPr>
                      <m:t>P</m:t>
                    </m:r>
                    <m:r>
                      <a:rPr kumimoji="1" lang="en-US" altLang="zh-CN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=&gt;</m:t>
                    </m:r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794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Modeling:</a:t>
                </a:r>
              </a:p>
              <a:p>
                <a:pPr lvl="1"/>
                <a:r>
                  <a:rPr kumimoji="1" lang="en-US" altLang="zh-CN" dirty="0"/>
                  <a:t>Hard,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impossible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realistic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problem</a:t>
                </a:r>
              </a:p>
              <a:p>
                <a:pPr lvl="2"/>
                <a:r>
                  <a:rPr kumimoji="1" lang="en-US" altLang="zh-CN" dirty="0"/>
                  <a:t>“Every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major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learns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logic”</a:t>
                </a:r>
              </a:p>
              <a:p>
                <a:pPr marL="914400" lvl="2" indent="0">
                  <a:buNone/>
                </a:pPr>
                <a:r>
                  <a:rPr kumimoji="1" lang="en-US" altLang="zh-CN" dirty="0"/>
                  <a:t>“Bob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major”</a:t>
                </a:r>
              </a:p>
              <a:p>
                <a:pPr marL="914400" lvl="2" indent="0">
                  <a:buNone/>
                </a:pPr>
                <a:r>
                  <a:rPr kumimoji="1" lang="en-US" altLang="zh-CN" dirty="0"/>
                  <a:t>“Bob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learns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logic”</a:t>
                </a:r>
              </a:p>
              <a:p>
                <a:pPr lvl="2"/>
                <a:r>
                  <a:rPr kumimoji="1" lang="en-US" altLang="zh-CN" dirty="0"/>
                  <a:t>But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predicate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logic: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𝐵𝑜𝑏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𝐵𝑜𝑏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89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Predicate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logic:</a:t>
            </a:r>
            <a:endParaRPr kumimoji="1" lang="en-US" altLang="zh-CN" i="1" dirty="0"/>
          </a:p>
          <a:p>
            <a:pPr marL="0" indent="0" algn="ctr">
              <a:buNone/>
            </a:pPr>
            <a:r>
              <a:rPr kumimoji="1" lang="en-US" altLang="zh-CN" i="1" dirty="0"/>
              <a:t>The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syntax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  <a:r>
                  <a:rPr kumimoji="1" lang="zh-CN" altLang="en-US" sz="2400" dirty="0"/>
                  <a:t>   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sz="2400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a:rPr kumimoji="1" lang="zh-CN" alt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142" t="-923" b="-15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5029200" y="1371600"/>
            <a:ext cx="309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cxnSp>
        <p:nvCxnSpPr>
          <p:cNvPr id="6" name="直线箭头连接符 5"/>
          <p:cNvCxnSpPr>
            <a:stCxn id="4" idx="1"/>
          </p:cNvCxnSpPr>
          <p:nvPr/>
        </p:nvCxnSpPr>
        <p:spPr>
          <a:xfrm flipH="1">
            <a:off x="2209800" y="1556266"/>
            <a:ext cx="2819400" cy="64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029200" y="1828800"/>
            <a:ext cx="307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constants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7" idx="1"/>
          </p:cNvCxnSpPr>
          <p:nvPr/>
        </p:nvCxnSpPr>
        <p:spPr>
          <a:xfrm flipH="1">
            <a:off x="2590800" y="2013466"/>
            <a:ext cx="2438400" cy="19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029200" y="229766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functions.</a:t>
            </a:r>
            <a:endParaRPr kumimoji="1" lang="en-US" altLang="zh-CN" dirty="0"/>
          </a:p>
          <a:p>
            <a:r>
              <a:rPr kumimoji="1" lang="en-US" altLang="zh-CN" dirty="0"/>
              <a:t>Thus,</a:t>
            </a:r>
            <a:r>
              <a:rPr kumimoji="1" lang="zh-CN" altLang="en-US" dirty="0"/>
              <a:t> </a:t>
            </a:r>
            <a:r>
              <a:rPr kumimoji="1" lang="en-US" altLang="zh-CN" dirty="0"/>
              <a:t>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computations!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10" idx="1"/>
          </p:cNvCxnSpPr>
          <p:nvPr/>
        </p:nvCxnSpPr>
        <p:spPr>
          <a:xfrm flipH="1" flipV="1">
            <a:off x="3048000" y="2297670"/>
            <a:ext cx="1981200" cy="32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029200" y="3048000"/>
            <a:ext cx="392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relations</a:t>
            </a:r>
            <a:endParaRPr kumimoji="1" lang="en-US" altLang="zh-CN" dirty="0"/>
          </a:p>
        </p:txBody>
      </p:sp>
      <p:cxnSp>
        <p:nvCxnSpPr>
          <p:cNvPr id="15" name="直线箭头连接符 14"/>
          <p:cNvCxnSpPr>
            <a:stCxn id="14" idx="1"/>
          </p:cNvCxnSpPr>
          <p:nvPr/>
        </p:nvCxnSpPr>
        <p:spPr>
          <a:xfrm flipH="1" flipV="1">
            <a:off x="2209800" y="2819401"/>
            <a:ext cx="2819400" cy="41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029200" y="3657600"/>
            <a:ext cx="3914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atomic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proposition,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R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structures</a:t>
            </a:r>
            <a:endParaRPr kumimoji="1" lang="zh-CN" altLang="en-US" dirty="0"/>
          </a:p>
        </p:txBody>
      </p:sp>
      <p:cxnSp>
        <p:nvCxnSpPr>
          <p:cNvPr id="18" name="直线箭头连接符 17"/>
          <p:cNvCxnSpPr>
            <a:stCxn id="17" idx="1"/>
          </p:cNvCxnSpPr>
          <p:nvPr/>
        </p:nvCxnSpPr>
        <p:spPr>
          <a:xfrm flipH="1" flipV="1">
            <a:off x="2286000" y="3048000"/>
            <a:ext cx="2743200" cy="93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ele attr="{5B85435A-0642-2843-9390-1BE96901896C}"/>
                  </a:ext>
                </a:extLst>
              </p:cNvPr>
              <p:cNvSpPr txBox="1"/>
              <p:nvPr/>
            </p:nvSpPr>
            <p:spPr>
              <a:xfrm>
                <a:off x="5105400" y="5498068"/>
                <a:ext cx="3733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universal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quantifiers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5498068"/>
                <a:ext cx="3733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1" name="直线箭头连接符 20"/>
          <p:cNvCxnSpPr>
            <a:stCxn id="20" idx="1"/>
          </p:cNvCxnSpPr>
          <p:nvPr/>
        </p:nvCxnSpPr>
        <p:spPr>
          <a:xfrm flipH="1">
            <a:off x="2743200" y="5682734"/>
            <a:ext cx="236220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ele attr="{583D4A08-F390-9443-AE36-67635BA8E99F}"/>
                  </a:ext>
                </a:extLst>
              </p:cNvPr>
              <p:cNvSpPr txBox="1"/>
              <p:nvPr/>
            </p:nvSpPr>
            <p:spPr>
              <a:xfrm>
                <a:off x="5105400" y="59552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</m:oMath>
                </a14:m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existential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quantifier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5955268"/>
                <a:ext cx="281940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3" name="直线箭头连接符 22"/>
          <p:cNvCxnSpPr>
            <a:stCxn id="22" idx="1"/>
          </p:cNvCxnSpPr>
          <p:nvPr/>
        </p:nvCxnSpPr>
        <p:spPr>
          <a:xfrm flipH="1">
            <a:off x="2743200" y="6139934"/>
            <a:ext cx="2362200" cy="260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4" grpId="0"/>
      <p:bldP spid="17" grpId="0"/>
      <p:bldP spid="20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Intuitions: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encode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Z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3770312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  <a:r>
                  <a:rPr kumimoji="1" lang="zh-CN" altLang="en-US" sz="2400" dirty="0"/>
                  <a:t>   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sz="2400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a:rPr kumimoji="1" lang="zh-CN" alt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3770312" cy="4114800"/>
              </a:xfrm>
              <a:blipFill rotWithShape="1">
                <a:blip r:embed="rId1"/>
                <a:stretch>
                  <a:fillRect l="-2349" t="-923" b="-15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内容占位符 2">
                <a:extLst>
                  <a:ext uri="{FF2B5EF4-FFF2-40B4-BE49-F238E27FC236}">
                    <ele attr="{80D5A982-3100-9840-8BE0-B3046C61C8C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145088" y="1981200"/>
                <a:ext cx="3770312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:r>
                  <a:rPr kumimoji="1" lang="en-US" altLang="zh-CN" sz="2400" kern="0" dirty="0"/>
                  <a:t>E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::=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x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Z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E+E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E-E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en-US" altLang="zh-CN" sz="2400" kern="0" dirty="0"/>
                  <a:t>R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::=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E=E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E&gt;E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en-US" altLang="zh-CN" sz="2400" i="1" kern="0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::=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R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:r>
                  <a:rPr kumimoji="1" lang="en-US" altLang="zh-CN" sz="2400" kern="0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 sz="240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sz="2400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sz="2400" kern="0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sz="2400" kern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sz="24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i="1" kern="0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kern="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 ker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2400" i="1" kern="0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kern="0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kern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kern="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kern="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ker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kern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kern="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kern="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kern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kern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kern="0" dirty="0"/>
                        <m:t>|</m:t>
                      </m:r>
                      <m:r>
                        <a:rPr kumimoji="1" lang="zh-CN" altLang="en-US" sz="2400" i="1" kern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sz="24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sz="2400" i="1" kern="0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kern="0" dirty="0"/>
              </a:p>
            </p:txBody>
          </p:sp>
        </mc:Choice>
        <mc:Fallback>
          <p:sp>
            <p:nvSpPr>
              <p:cNvPr id="1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45088" y="1981200"/>
                <a:ext cx="3770312" cy="4114800"/>
              </a:xfrm>
              <a:prstGeom prst="rect">
                <a:avLst/>
              </a:prstGeom>
              <a:blipFill rotWithShape="1">
                <a:blip r:embed="rId2"/>
                <a:stretch>
                  <a:fillRect l="-2349" t="-1235" b="-157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Intuitions: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encode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3770312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  <a:r>
                  <a:rPr kumimoji="1" lang="zh-CN" altLang="en-US" sz="2400" dirty="0"/>
                  <a:t>   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sz="2400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a:rPr kumimoji="1" lang="zh-CN" alt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3770312" cy="4114800"/>
              </a:xfrm>
              <a:blipFill rotWithShape="1">
                <a:blip r:embed="rId1"/>
                <a:stretch>
                  <a:fillRect l="-2349" t="-923" b="-15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内容占位符 2">
                <a:extLst>
                  <a:ext uri="{FF2B5EF4-FFF2-40B4-BE49-F238E27FC236}">
                    <ele attr="{80D5A982-3100-9840-8BE0-B3046C61C8C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800600" y="1981200"/>
                <a:ext cx="4114800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kumimoji="1" lang="en-US" altLang="zh-CN" sz="2400" kern="0" dirty="0"/>
                  <a:t>E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::=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x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S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</a:t>
                </a:r>
                <a14:m>
                  <m:oMath xmlns:m="http://schemas.openxmlformats.org/officeDocument/2006/math">
                    <m:r>
                      <a:rPr kumimoji="1" lang="en-US" altLang="zh-CN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kumimoji="1" lang="en-US" altLang="zh-CN" sz="2400" kern="0" dirty="0"/>
                  <a:t>E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</a:t>
                </a:r>
                <a14:m>
                  <m:oMath xmlns:m="http://schemas.openxmlformats.org/officeDocument/2006/math">
                    <m:r>
                      <a:rPr kumimoji="1" lang="en-US" altLang="zh-CN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en-US" altLang="zh-CN" sz="2400" kern="0" dirty="0"/>
                  <a:t>E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en-US" altLang="zh-CN" sz="2400" kern="0" dirty="0"/>
                  <a:t>R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::=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empty(E)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</a:t>
                </a:r>
                <a14:m>
                  <m:oMath xmlns:m="http://schemas.openxmlformats.org/officeDocument/2006/math">
                    <m:r>
                      <a:rPr kumimoji="1" lang="en-US" altLang="zh-CN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kumimoji="1" lang="en-US" altLang="zh-CN" sz="2400" kern="0" dirty="0"/>
                  <a:t>E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E=E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en-US" altLang="zh-CN" sz="2400" i="1" kern="0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::=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R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:r>
                  <a:rPr kumimoji="1" lang="en-US" altLang="zh-CN" sz="2400" kern="0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 sz="240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sz="2400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sz="2400" kern="0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sz="2400" kern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sz="24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i="1" kern="0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kern="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 ker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2400" i="1" kern="0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kern="0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kern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kern="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kern="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ker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kern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kern="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kern="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kern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kern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kern="0" dirty="0"/>
                        <m:t>|</m:t>
                      </m:r>
                      <m:r>
                        <a:rPr kumimoji="1" lang="zh-CN" altLang="en-US" sz="2400" i="1" kern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sz="24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sz="2400" i="1" kern="0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kern="0" dirty="0"/>
              </a:p>
            </p:txBody>
          </p:sp>
        </mc:Choice>
        <mc:Fallback>
          <p:sp>
            <p:nvSpPr>
              <p:cNvPr id="1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0600" y="1981200"/>
                <a:ext cx="4114800" cy="4114800"/>
              </a:xfrm>
              <a:prstGeom prst="rect">
                <a:avLst/>
              </a:prstGeom>
              <a:blipFill rotWithShape="1">
                <a:blip r:embed="rId2"/>
                <a:stretch>
                  <a:fillRect l="-2154" t="-1235" b="-157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B845C1F5-D480-6543-8DC7-6F0639BFE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</m:t>
                      </m:r>
                      <m:r>
                        <m:rPr>
                          <m:nor/>
                        </m:rP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Think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  <m:r>
                      <a:rPr kumimoji="1" lang="zh-CN" alt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as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functions,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with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var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arguments---bound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var.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Think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free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vars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global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outer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vars.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Think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substitution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function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calls.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b="0" dirty="0"/>
              </a:p>
              <a:p>
                <a:pPr marL="0" indent="0">
                  <a:buNone/>
                </a:pPr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794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BV(P)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B9F51CE8-5406-694B-A53A-BDDE3CD23F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BV(r(...))       </a:t>
                </a:r>
                <a:r>
                  <a:rPr lang="zh-CN" altLang="en-US" dirty="0"/>
                  <a:t>  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br>
                  <a:rPr lang="en-US" altLang="zh-CN" dirty="0"/>
                </a:br>
                <a:r>
                  <a:rPr lang="en-US" altLang="zh-CN" dirty="0"/>
                  <a:t>BV(P1/\P2)       = BV(P1)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BV(P2)</a:t>
                </a:r>
                <a:br>
                  <a:rPr lang="en-US" altLang="zh-CN" dirty="0"/>
                </a:br>
                <a:r>
                  <a:rPr lang="en-US" altLang="zh-CN" dirty="0"/>
                  <a:t>BV(P1\/P2)       = BV(P1)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 BV(P2)</a:t>
                </a:r>
                <a:br>
                  <a:rPr lang="en-US" altLang="zh-CN" dirty="0"/>
                </a:br>
                <a:r>
                  <a:rPr lang="en-US" altLang="zh-CN" dirty="0"/>
                  <a:t>BV(P1-&gt;P2)      = BV(P1)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 BV(P2)</a:t>
                </a:r>
                <a:br>
                  <a:rPr lang="en-US" altLang="zh-CN" dirty="0"/>
                </a:br>
                <a:r>
                  <a:rPr lang="en-US" altLang="zh-CN" dirty="0"/>
                  <a:t>BV(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 err="1"/>
                  <a:t>x.P</a:t>
                </a:r>
                <a:r>
                  <a:rPr lang="en-US" altLang="zh-CN" dirty="0"/>
                  <a:t>)  </a:t>
                </a:r>
                <a:r>
                  <a:rPr lang="zh-CN" altLang="en-US" dirty="0"/>
                  <a:t>        </a:t>
                </a:r>
                <a:r>
                  <a:rPr lang="en-US" altLang="zh-CN" dirty="0"/>
                  <a:t>= {x}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 BV(P)</a:t>
                </a:r>
                <a:br>
                  <a:rPr lang="en-US" altLang="zh-CN" dirty="0"/>
                </a:br>
                <a:r>
                  <a:rPr lang="en-US" altLang="zh-CN" dirty="0"/>
                  <a:t>BV(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dirty="0" err="1"/>
                  <a:t>x.P</a:t>
                </a:r>
                <a:r>
                  <a:rPr lang="en-US" altLang="zh-CN" dirty="0"/>
                  <a:t>)  </a:t>
                </a:r>
                <a:r>
                  <a:rPr lang="zh-CN" altLang="en-US" dirty="0"/>
                  <a:t>        </a:t>
                </a:r>
                <a:r>
                  <a:rPr lang="en-US" altLang="zh-CN" dirty="0"/>
                  <a:t>= {x}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 BV(P)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794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1786</Words>
  <Application>WPS 演示</Application>
  <PresentationFormat>全屏显示(4:3)</PresentationFormat>
  <Paragraphs>311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Arial</vt:lpstr>
      <vt:lpstr>宋体</vt:lpstr>
      <vt:lpstr>Wingdings</vt:lpstr>
      <vt:lpstr>Tahoma</vt:lpstr>
      <vt:lpstr>微软雅黑</vt:lpstr>
      <vt:lpstr>Arial Unicode MS</vt:lpstr>
      <vt:lpstr>Calibri</vt:lpstr>
      <vt:lpstr>Blends</vt:lpstr>
      <vt:lpstr>Predicate logic</vt:lpstr>
      <vt:lpstr>Motivation</vt:lpstr>
      <vt:lpstr>Motivation</vt:lpstr>
      <vt:lpstr> </vt:lpstr>
      <vt:lpstr>The syntax</vt:lpstr>
      <vt:lpstr>Intuitions: to encode Z</vt:lpstr>
      <vt:lpstr>Intuitions: to encode set theory</vt:lpstr>
      <vt:lpstr>Bound and free variables</vt:lpstr>
      <vt:lpstr>Bound variables: BV(P)</vt:lpstr>
      <vt:lpstr>Free variables: FV(P)</vt:lpstr>
      <vt:lpstr> </vt:lpstr>
      <vt:lpstr> </vt:lpstr>
      <vt:lpstr> </vt:lpstr>
      <vt:lpstr>Natural deduction: judgments</vt:lpstr>
      <vt:lpstr>Natural deduction:  Inference rules</vt:lpstr>
      <vt:lpstr>Natural deduction:  Inference rules</vt:lpstr>
      <vt:lpstr>Natural deduction:  Inference rules</vt:lpstr>
      <vt:lpstr>Example</vt:lpstr>
      <vt:lpstr>Proof engineering</vt:lpstr>
      <vt:lpstr> </vt:lpstr>
      <vt:lpstr>Semantics</vt:lpstr>
      <vt:lpstr>Motivation</vt:lpstr>
      <vt:lpstr>Motivation</vt:lpstr>
      <vt:lpstr>Model-based semantics</vt:lpstr>
      <vt:lpstr>Validity</vt:lpstr>
      <vt:lpstr>Remarks</vt:lpstr>
      <vt:lpstr>Two notions of validity</vt:lpstr>
      <vt:lpstr>Soundness and completeness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159----5974</cp:lastModifiedBy>
  <cp:revision>2623</cp:revision>
  <cp:lastPrinted>2113-01-01T00:00:00Z</cp:lastPrinted>
  <dcterms:created xsi:type="dcterms:W3CDTF">2113-01-01T00:00:00Z</dcterms:created>
  <dcterms:modified xsi:type="dcterms:W3CDTF">2020-11-25T03:03:25Z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2052-11.1.0.10024</vt:lpwstr>
  </property>
</Properties>
</file>