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8"/>
  </p:handoutMasterIdLst>
  <p:sldIdLst>
    <p:sldId id="256" r:id="rId3"/>
    <p:sldId id="321" r:id="rId4"/>
    <p:sldId id="363" r:id="rId5"/>
    <p:sldId id="375" r:id="rId6"/>
    <p:sldId id="376" r:id="rId7"/>
    <p:sldId id="377" r:id="rId8"/>
    <p:sldId id="333" r:id="rId9"/>
    <p:sldId id="323" r:id="rId10"/>
    <p:sldId id="364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65" r:id="rId22"/>
    <p:sldId id="388" r:id="rId23"/>
    <p:sldId id="389" r:id="rId24"/>
    <p:sldId id="390" r:id="rId25"/>
    <p:sldId id="366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67" r:id="rId35"/>
    <p:sldId id="399" r:id="rId36"/>
    <p:sldId id="400" r:id="rId37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0"/>
    <p:restoredTop sz="94676"/>
  </p:normalViewPr>
  <p:slideViewPr>
    <p:cSldViewPr>
      <p:cViewPr varScale="1">
        <p:scale>
          <a:sx n="106" d="100"/>
          <a:sy n="106" d="100"/>
        </p:scale>
        <p:origin x="1168" y="168"/>
      </p:cViewPr>
      <p:guideLst>
        <p:guide orient="horz" pos="21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12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Equality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uninterpreted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a = b</a:t>
            </a:r>
            <a:r>
              <a:rPr kumimoji="1" lang="en-US" altLang="zh-CN" dirty="0"/>
              <a:t>, b = c, d = e, b = s, d = t, a!= e, a!=s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3400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39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30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a = b</a:t>
            </a:r>
            <a:r>
              <a:rPr kumimoji="1" lang="en-US" altLang="zh-CN" dirty="0"/>
              <a:t>, b = c, d = e, b = s, d = t, a!= e, a!=s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3400" y="3276600"/>
            <a:ext cx="942974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a, 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30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</a:t>
            </a:r>
            <a:r>
              <a:rPr kumimoji="1" lang="en-US" altLang="zh-CN" dirty="0">
                <a:solidFill>
                  <a:srgbClr val="FF0000"/>
                </a:solidFill>
              </a:rPr>
              <a:t>b = c</a:t>
            </a:r>
            <a:r>
              <a:rPr kumimoji="1" lang="en-US" altLang="zh-CN" dirty="0"/>
              <a:t>, d = e, b = s, d = t, a!= e, a!=s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3400" y="3276600"/>
            <a:ext cx="942974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</a:t>
            </a:r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30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</a:t>
            </a:r>
            <a:r>
              <a:rPr kumimoji="1" lang="en-US" altLang="zh-CN" dirty="0">
                <a:solidFill>
                  <a:srgbClr val="FF0000"/>
                </a:solidFill>
              </a:rPr>
              <a:t>b = c</a:t>
            </a:r>
            <a:r>
              <a:rPr kumimoji="1" lang="en-US" altLang="zh-CN" dirty="0"/>
              <a:t>, d = e, b = s, d = t, a!= e, a!=s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3400" y="29718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</a:t>
            </a:r>
            <a:r>
              <a:rPr kumimoji="1" lang="en-US" altLang="zh-CN" dirty="0">
                <a:solidFill>
                  <a:srgbClr val="FF0000"/>
                </a:solidFill>
              </a:rPr>
              <a:t>b, 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</a:t>
            </a:r>
            <a:r>
              <a:rPr kumimoji="1" lang="en-US" altLang="zh-CN" dirty="0">
                <a:solidFill>
                  <a:srgbClr val="FF0000"/>
                </a:solidFill>
              </a:rPr>
              <a:t>d = e</a:t>
            </a:r>
            <a:r>
              <a:rPr kumimoji="1" lang="en-US" altLang="zh-CN" dirty="0"/>
              <a:t>, b = s, d = t, a!= e, a!=s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3400" y="29718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</a:t>
            </a:r>
            <a:r>
              <a:rPr kumimoji="1" lang="en-US" altLang="zh-CN" dirty="0">
                <a:solidFill>
                  <a:srgbClr val="FF0000"/>
                </a:solidFill>
              </a:rPr>
              <a:t>d = e</a:t>
            </a:r>
            <a:r>
              <a:rPr kumimoji="1" lang="en-US" altLang="zh-CN" dirty="0"/>
              <a:t>, b = s, d = t, a!= e, a!=s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3400" y="29718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44862" y="3276600"/>
            <a:ext cx="92233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d, 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</a:t>
            </a:r>
            <a:r>
              <a:rPr kumimoji="1" lang="en-US" altLang="zh-CN" dirty="0">
                <a:solidFill>
                  <a:srgbClr val="FF0000"/>
                </a:solidFill>
              </a:rPr>
              <a:t>b = s</a:t>
            </a:r>
            <a:r>
              <a:rPr kumimoji="1" lang="en-US" altLang="zh-CN" dirty="0"/>
              <a:t>, d = t, a!= e, a!=s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3400" y="29718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</a:t>
            </a:r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r>
              <a:rPr kumimoji="1" lang="en-US" altLang="zh-CN" dirty="0">
                <a:solidFill>
                  <a:schemeClr val="tx1"/>
                </a:solidFill>
              </a:rPr>
              <a:t>, 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44862" y="3276600"/>
            <a:ext cx="92233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b = s, </a:t>
            </a:r>
            <a:r>
              <a:rPr kumimoji="1" lang="en-US" altLang="zh-CN" dirty="0">
                <a:solidFill>
                  <a:srgbClr val="FF0000"/>
                </a:solidFill>
              </a:rPr>
              <a:t>d = t</a:t>
            </a:r>
            <a:r>
              <a:rPr kumimoji="1" lang="en-US" altLang="zh-CN" dirty="0"/>
              <a:t>, a!= e, a!=s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44862" y="3276600"/>
            <a:ext cx="92233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</a:t>
            </a:r>
            <a:r>
              <a:rPr kumimoji="1" lang="en-US" altLang="zh-CN" dirty="0">
                <a:solidFill>
                  <a:schemeClr val="tx1"/>
                </a:solidFill>
              </a:rPr>
              <a:t>, 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b = s, d = t, </a:t>
            </a:r>
            <a:r>
              <a:rPr kumimoji="1" lang="en-US" altLang="zh-CN" dirty="0">
                <a:solidFill>
                  <a:srgbClr val="FF0000"/>
                </a:solidFill>
              </a:rPr>
              <a:t>a!= e</a:t>
            </a:r>
            <a:r>
              <a:rPr kumimoji="1" lang="en-US" altLang="zh-CN" dirty="0"/>
              <a:t>, a!=s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</a:rPr>
              <a:t>, b,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</a:t>
            </a:r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b = s, d = t, a!= e, </a:t>
            </a:r>
            <a:r>
              <a:rPr kumimoji="1" lang="en-US" altLang="zh-CN" dirty="0">
                <a:solidFill>
                  <a:srgbClr val="FF0000"/>
                </a:solidFill>
              </a:rPr>
              <a:t>a!=s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</a:rPr>
              <a:t>, b, c, </a:t>
            </a:r>
            <a:r>
              <a:rPr kumimoji="1" lang="en-US" altLang="zh-CN" dirty="0">
                <a:solidFill>
                  <a:srgbClr val="FF0000"/>
                </a:solidFill>
              </a:rPr>
              <a:t>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451" y="4343400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Unsat</a:t>
            </a:r>
            <a:r>
              <a:rPr kumimoji="1" lang="en-US" altLang="zh-CN" sz="2000" dirty="0"/>
              <a:t>!</a:t>
            </a:r>
            <a:endParaRPr kumimoji="1"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52400" y="4705290"/>
            <a:ext cx="51038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Algorithm:</a:t>
            </a: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en-US" altLang="zh-CN" sz="2000" dirty="0"/>
              <a:t>Maintain a group of sets;</a:t>
            </a: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en-US" altLang="zh-CN" sz="2000" dirty="0"/>
              <a:t>For x = y, union the sets for x and y;</a:t>
            </a: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en-US" altLang="zh-CN" sz="2000" dirty="0"/>
              <a:t>For x !=y, checking the </a:t>
            </a:r>
            <a:r>
              <a:rPr kumimoji="1" lang="en-US" altLang="zh-CN" sz="2000" dirty="0" err="1"/>
              <a:t>inSet</a:t>
            </a:r>
            <a:r>
              <a:rPr kumimoji="1" lang="en-US" altLang="zh-CN" sz="2000" dirty="0"/>
              <a:t>() relation.</a:t>
            </a: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005" y="2018030"/>
            <a:ext cx="7772400" cy="4715510"/>
          </a:xfrm>
        </p:spPr>
        <p:txBody>
          <a:bodyPr/>
          <a:lstStyle/>
          <a:p>
            <a:r>
              <a:rPr kumimoji="1" lang="en-US" altLang="zh-CN" dirty="0"/>
              <a:t>SAT: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P,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logic: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NPC,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We’ve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DPLL</a:t>
            </a:r>
            <a:endParaRPr kumimoji="1" lang="en-US" altLang="zh-CN" dirty="0"/>
          </a:p>
          <a:p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logic: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Undecidable</a:t>
            </a:r>
            <a:r>
              <a:rPr kumimoji="1" lang="en-US" altLang="zh-CN" dirty="0"/>
              <a:t>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restrict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ourselves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 a </a:t>
            </a:r>
            <a:r>
              <a:rPr kumimoji="1" lang="en-US" altLang="zh-CN" dirty="0">
                <a:solidFill>
                  <a:srgbClr val="0432FF"/>
                </a:solidFill>
              </a:rPr>
              <a:t>theory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Naïve algorithm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82688" y="1752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decideEquality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“x=y”){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find(x);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find(y);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union(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“x!=y”){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find(x);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find(y);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UNSAT;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SAT;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76800" y="190500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Direct set-based implementation would be inefficient.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There is classical algorithm (data structure) called union-find.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union-find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</a:t>
            </a:r>
            <a:r>
              <a:rPr kumimoji="1" lang="en-US" altLang="zh-CN" dirty="0">
                <a:solidFill>
                  <a:srgbClr val="FF0000"/>
                </a:solidFill>
              </a:rPr>
              <a:t>b = s</a:t>
            </a:r>
            <a:r>
              <a:rPr kumimoji="1" lang="en-US" altLang="zh-CN" dirty="0"/>
              <a:t>, d = t, a!= e, a!=s</a:t>
            </a:r>
            <a:endParaRPr kumimoji="1"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44862" y="3276600"/>
            <a:ext cx="92233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167605" y="3465513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09600" y="44196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668462" y="44196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4" name="直线箭头连接符 3"/>
          <p:cNvCxnSpPr>
            <a:stCxn id="9" idx="0"/>
            <a:endCxn id="8" idx="4"/>
          </p:cNvCxnSpPr>
          <p:nvPr/>
        </p:nvCxnSpPr>
        <p:spPr>
          <a:xfrm flipV="1">
            <a:off x="918369" y="4075113"/>
            <a:ext cx="558005" cy="34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11" idx="0"/>
            <a:endCxn id="8" idx="4"/>
          </p:cNvCxnSpPr>
          <p:nvPr/>
        </p:nvCxnSpPr>
        <p:spPr>
          <a:xfrm flipH="1" flipV="1">
            <a:off x="1476374" y="4075113"/>
            <a:ext cx="500857" cy="34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8" idx="0"/>
            <a:endCxn id="19" idx="3"/>
          </p:cNvCxnSpPr>
          <p:nvPr/>
        </p:nvCxnSpPr>
        <p:spPr>
          <a:xfrm flipV="1">
            <a:off x="1476374" y="3144045"/>
            <a:ext cx="500857" cy="32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十角星 18"/>
          <p:cNvSpPr/>
          <p:nvPr/>
        </p:nvSpPr>
        <p:spPr>
          <a:xfrm>
            <a:off x="1708546" y="2713437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12" idx="0"/>
            <a:endCxn id="21" idx="3"/>
          </p:cNvCxnSpPr>
          <p:nvPr/>
        </p:nvCxnSpPr>
        <p:spPr>
          <a:xfrm flipV="1">
            <a:off x="5711031" y="3144045"/>
            <a:ext cx="377057" cy="3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十角星 20"/>
          <p:cNvSpPr/>
          <p:nvPr/>
        </p:nvSpPr>
        <p:spPr>
          <a:xfrm>
            <a:off x="5819403" y="2713437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7" name="任意形状 26"/>
          <p:cNvSpPr/>
          <p:nvPr/>
        </p:nvSpPr>
        <p:spPr>
          <a:xfrm>
            <a:off x="709864" y="3047999"/>
            <a:ext cx="1191168" cy="2077453"/>
          </a:xfrm>
          <a:custGeom>
            <a:avLst/>
            <a:gdLst>
              <a:gd name="connsiteX0" fmla="*/ 0 w 1503947"/>
              <a:gd name="connsiteY0" fmla="*/ 2298032 h 2298032"/>
              <a:gd name="connsiteX1" fmla="*/ 24063 w 1503947"/>
              <a:gd name="connsiteY1" fmla="*/ 2165684 h 2298032"/>
              <a:gd name="connsiteX2" fmla="*/ 48126 w 1503947"/>
              <a:gd name="connsiteY2" fmla="*/ 2117558 h 2298032"/>
              <a:gd name="connsiteX3" fmla="*/ 60158 w 1503947"/>
              <a:gd name="connsiteY3" fmla="*/ 2069432 h 2298032"/>
              <a:gd name="connsiteX4" fmla="*/ 84221 w 1503947"/>
              <a:gd name="connsiteY4" fmla="*/ 1997242 h 2298032"/>
              <a:gd name="connsiteX5" fmla="*/ 96253 w 1503947"/>
              <a:gd name="connsiteY5" fmla="*/ 1949116 h 2298032"/>
              <a:gd name="connsiteX6" fmla="*/ 120316 w 1503947"/>
              <a:gd name="connsiteY6" fmla="*/ 1876926 h 2298032"/>
              <a:gd name="connsiteX7" fmla="*/ 144379 w 1503947"/>
              <a:gd name="connsiteY7" fmla="*/ 1804737 h 2298032"/>
              <a:gd name="connsiteX8" fmla="*/ 156411 w 1503947"/>
              <a:gd name="connsiteY8" fmla="*/ 1768642 h 2298032"/>
              <a:gd name="connsiteX9" fmla="*/ 168442 w 1503947"/>
              <a:gd name="connsiteY9" fmla="*/ 1732547 h 2298032"/>
              <a:gd name="connsiteX10" fmla="*/ 192505 w 1503947"/>
              <a:gd name="connsiteY10" fmla="*/ 1684421 h 2298032"/>
              <a:gd name="connsiteX11" fmla="*/ 204537 w 1503947"/>
              <a:gd name="connsiteY11" fmla="*/ 1636295 h 2298032"/>
              <a:gd name="connsiteX12" fmla="*/ 228600 w 1503947"/>
              <a:gd name="connsiteY12" fmla="*/ 1600200 h 2298032"/>
              <a:gd name="connsiteX13" fmla="*/ 252663 w 1503947"/>
              <a:gd name="connsiteY13" fmla="*/ 1552074 h 2298032"/>
              <a:gd name="connsiteX14" fmla="*/ 288758 w 1503947"/>
              <a:gd name="connsiteY14" fmla="*/ 1503947 h 2298032"/>
              <a:gd name="connsiteX15" fmla="*/ 360948 w 1503947"/>
              <a:gd name="connsiteY15" fmla="*/ 1431758 h 2298032"/>
              <a:gd name="connsiteX16" fmla="*/ 385011 w 1503947"/>
              <a:gd name="connsiteY16" fmla="*/ 1395663 h 2298032"/>
              <a:gd name="connsiteX17" fmla="*/ 457200 w 1503947"/>
              <a:gd name="connsiteY17" fmla="*/ 1347537 h 2298032"/>
              <a:gd name="connsiteX18" fmla="*/ 565484 w 1503947"/>
              <a:gd name="connsiteY18" fmla="*/ 1275347 h 2298032"/>
              <a:gd name="connsiteX19" fmla="*/ 601579 w 1503947"/>
              <a:gd name="connsiteY19" fmla="*/ 1251284 h 2298032"/>
              <a:gd name="connsiteX20" fmla="*/ 673769 w 1503947"/>
              <a:gd name="connsiteY20" fmla="*/ 1191126 h 2298032"/>
              <a:gd name="connsiteX21" fmla="*/ 733926 w 1503947"/>
              <a:gd name="connsiteY21" fmla="*/ 1130968 h 2298032"/>
              <a:gd name="connsiteX22" fmla="*/ 745958 w 1503947"/>
              <a:gd name="connsiteY22" fmla="*/ 1094874 h 2298032"/>
              <a:gd name="connsiteX23" fmla="*/ 770021 w 1503947"/>
              <a:gd name="connsiteY23" fmla="*/ 1058779 h 2298032"/>
              <a:gd name="connsiteX24" fmla="*/ 794084 w 1503947"/>
              <a:gd name="connsiteY24" fmla="*/ 986590 h 2298032"/>
              <a:gd name="connsiteX25" fmla="*/ 782053 w 1503947"/>
              <a:gd name="connsiteY25" fmla="*/ 854242 h 2298032"/>
              <a:gd name="connsiteX26" fmla="*/ 770021 w 1503947"/>
              <a:gd name="connsiteY26" fmla="*/ 818147 h 2298032"/>
              <a:gd name="connsiteX27" fmla="*/ 733926 w 1503947"/>
              <a:gd name="connsiteY27" fmla="*/ 782053 h 2298032"/>
              <a:gd name="connsiteX28" fmla="*/ 697832 w 1503947"/>
              <a:gd name="connsiteY28" fmla="*/ 709863 h 2298032"/>
              <a:gd name="connsiteX29" fmla="*/ 685800 w 1503947"/>
              <a:gd name="connsiteY29" fmla="*/ 673768 h 2298032"/>
              <a:gd name="connsiteX30" fmla="*/ 637674 w 1503947"/>
              <a:gd name="connsiteY30" fmla="*/ 601579 h 2298032"/>
              <a:gd name="connsiteX31" fmla="*/ 649705 w 1503947"/>
              <a:gd name="connsiteY31" fmla="*/ 385011 h 2298032"/>
              <a:gd name="connsiteX32" fmla="*/ 673769 w 1503947"/>
              <a:gd name="connsiteY32" fmla="*/ 288758 h 2298032"/>
              <a:gd name="connsiteX33" fmla="*/ 685800 w 1503947"/>
              <a:gd name="connsiteY33" fmla="*/ 252663 h 2298032"/>
              <a:gd name="connsiteX34" fmla="*/ 745958 w 1503947"/>
              <a:gd name="connsiteY34" fmla="*/ 180474 h 2298032"/>
              <a:gd name="connsiteX35" fmla="*/ 818148 w 1503947"/>
              <a:gd name="connsiteY35" fmla="*/ 132347 h 2298032"/>
              <a:gd name="connsiteX36" fmla="*/ 890337 w 1503947"/>
              <a:gd name="connsiteY36" fmla="*/ 108284 h 2298032"/>
              <a:gd name="connsiteX37" fmla="*/ 974558 w 1503947"/>
              <a:gd name="connsiteY37" fmla="*/ 84221 h 2298032"/>
              <a:gd name="connsiteX38" fmla="*/ 1155032 w 1503947"/>
              <a:gd name="connsiteY38" fmla="*/ 72190 h 2298032"/>
              <a:gd name="connsiteX39" fmla="*/ 1251284 w 1503947"/>
              <a:gd name="connsiteY39" fmla="*/ 48126 h 2298032"/>
              <a:gd name="connsiteX40" fmla="*/ 1299411 w 1503947"/>
              <a:gd name="connsiteY40" fmla="*/ 36095 h 2298032"/>
              <a:gd name="connsiteX41" fmla="*/ 1335505 w 1503947"/>
              <a:gd name="connsiteY41" fmla="*/ 24063 h 2298032"/>
              <a:gd name="connsiteX42" fmla="*/ 1419726 w 1503947"/>
              <a:gd name="connsiteY42" fmla="*/ 12032 h 2298032"/>
              <a:gd name="connsiteX43" fmla="*/ 1479884 w 1503947"/>
              <a:gd name="connsiteY43" fmla="*/ 0 h 2298032"/>
              <a:gd name="connsiteX44" fmla="*/ 1491916 w 1503947"/>
              <a:gd name="connsiteY44" fmla="*/ 48126 h 229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503947" h="2298032">
                <a:moveTo>
                  <a:pt x="0" y="2298032"/>
                </a:moveTo>
                <a:cubicBezTo>
                  <a:pt x="4391" y="2267298"/>
                  <a:pt x="10974" y="2200590"/>
                  <a:pt x="24063" y="2165684"/>
                </a:cubicBezTo>
                <a:cubicBezTo>
                  <a:pt x="30360" y="2148890"/>
                  <a:pt x="41828" y="2134352"/>
                  <a:pt x="48126" y="2117558"/>
                </a:cubicBezTo>
                <a:cubicBezTo>
                  <a:pt x="53932" y="2102075"/>
                  <a:pt x="55406" y="2085270"/>
                  <a:pt x="60158" y="2069432"/>
                </a:cubicBezTo>
                <a:cubicBezTo>
                  <a:pt x="67447" y="2045137"/>
                  <a:pt x="78069" y="2021850"/>
                  <a:pt x="84221" y="1997242"/>
                </a:cubicBezTo>
                <a:cubicBezTo>
                  <a:pt x="88232" y="1981200"/>
                  <a:pt x="91501" y="1964954"/>
                  <a:pt x="96253" y="1949116"/>
                </a:cubicBezTo>
                <a:cubicBezTo>
                  <a:pt x="103542" y="1924821"/>
                  <a:pt x="112295" y="1900989"/>
                  <a:pt x="120316" y="1876926"/>
                </a:cubicBezTo>
                <a:lnTo>
                  <a:pt x="144379" y="1804737"/>
                </a:lnTo>
                <a:lnTo>
                  <a:pt x="156411" y="1768642"/>
                </a:lnTo>
                <a:cubicBezTo>
                  <a:pt x="160421" y="1756610"/>
                  <a:pt x="162770" y="1743891"/>
                  <a:pt x="168442" y="1732547"/>
                </a:cubicBezTo>
                <a:cubicBezTo>
                  <a:pt x="176463" y="1716505"/>
                  <a:pt x="186207" y="1701215"/>
                  <a:pt x="192505" y="1684421"/>
                </a:cubicBezTo>
                <a:cubicBezTo>
                  <a:pt x="198311" y="1668938"/>
                  <a:pt x="198023" y="1651494"/>
                  <a:pt x="204537" y="1636295"/>
                </a:cubicBezTo>
                <a:cubicBezTo>
                  <a:pt x="210233" y="1623004"/>
                  <a:pt x="221426" y="1612755"/>
                  <a:pt x="228600" y="1600200"/>
                </a:cubicBezTo>
                <a:cubicBezTo>
                  <a:pt x="237498" y="1584628"/>
                  <a:pt x="243157" y="1567283"/>
                  <a:pt x="252663" y="1552074"/>
                </a:cubicBezTo>
                <a:cubicBezTo>
                  <a:pt x="263291" y="1535069"/>
                  <a:pt x="275343" y="1518852"/>
                  <a:pt x="288758" y="1503947"/>
                </a:cubicBezTo>
                <a:cubicBezTo>
                  <a:pt x="311523" y="1478652"/>
                  <a:pt x="342071" y="1460073"/>
                  <a:pt x="360948" y="1431758"/>
                </a:cubicBezTo>
                <a:cubicBezTo>
                  <a:pt x="368969" y="1419726"/>
                  <a:pt x="374129" y="1405185"/>
                  <a:pt x="385011" y="1395663"/>
                </a:cubicBezTo>
                <a:cubicBezTo>
                  <a:pt x="406776" y="1376619"/>
                  <a:pt x="433137" y="1363579"/>
                  <a:pt x="457200" y="1347537"/>
                </a:cubicBezTo>
                <a:lnTo>
                  <a:pt x="565484" y="1275347"/>
                </a:lnTo>
                <a:cubicBezTo>
                  <a:pt x="577516" y="1267326"/>
                  <a:pt x="591354" y="1261509"/>
                  <a:pt x="601579" y="1251284"/>
                </a:cubicBezTo>
                <a:cubicBezTo>
                  <a:pt x="746483" y="1106384"/>
                  <a:pt x="539735" y="1308408"/>
                  <a:pt x="673769" y="1191126"/>
                </a:cubicBezTo>
                <a:cubicBezTo>
                  <a:pt x="695111" y="1172452"/>
                  <a:pt x="733926" y="1130968"/>
                  <a:pt x="733926" y="1130968"/>
                </a:cubicBezTo>
                <a:cubicBezTo>
                  <a:pt x="737937" y="1118937"/>
                  <a:pt x="740286" y="1106217"/>
                  <a:pt x="745958" y="1094874"/>
                </a:cubicBezTo>
                <a:cubicBezTo>
                  <a:pt x="752425" y="1081940"/>
                  <a:pt x="764148" y="1071993"/>
                  <a:pt x="770021" y="1058779"/>
                </a:cubicBezTo>
                <a:cubicBezTo>
                  <a:pt x="780323" y="1035600"/>
                  <a:pt x="794084" y="986590"/>
                  <a:pt x="794084" y="986590"/>
                </a:cubicBezTo>
                <a:cubicBezTo>
                  <a:pt x="790074" y="942474"/>
                  <a:pt x="788318" y="898095"/>
                  <a:pt x="782053" y="854242"/>
                </a:cubicBezTo>
                <a:cubicBezTo>
                  <a:pt x="780259" y="841687"/>
                  <a:pt x="777056" y="828699"/>
                  <a:pt x="770021" y="818147"/>
                </a:cubicBezTo>
                <a:cubicBezTo>
                  <a:pt x="760583" y="803990"/>
                  <a:pt x="745958" y="794084"/>
                  <a:pt x="733926" y="782053"/>
                </a:cubicBezTo>
                <a:cubicBezTo>
                  <a:pt x="703688" y="691334"/>
                  <a:pt x="744476" y="803150"/>
                  <a:pt x="697832" y="709863"/>
                </a:cubicBezTo>
                <a:cubicBezTo>
                  <a:pt x="692160" y="698519"/>
                  <a:pt x="691959" y="684855"/>
                  <a:pt x="685800" y="673768"/>
                </a:cubicBezTo>
                <a:cubicBezTo>
                  <a:pt x="671755" y="648487"/>
                  <a:pt x="637674" y="601579"/>
                  <a:pt x="637674" y="601579"/>
                </a:cubicBezTo>
                <a:cubicBezTo>
                  <a:pt x="641684" y="529390"/>
                  <a:pt x="641418" y="456835"/>
                  <a:pt x="649705" y="385011"/>
                </a:cubicBezTo>
                <a:cubicBezTo>
                  <a:pt x="653496" y="352157"/>
                  <a:pt x="663311" y="320133"/>
                  <a:pt x="673769" y="288758"/>
                </a:cubicBezTo>
                <a:cubicBezTo>
                  <a:pt x="677779" y="276726"/>
                  <a:pt x="680128" y="264007"/>
                  <a:pt x="685800" y="252663"/>
                </a:cubicBezTo>
                <a:cubicBezTo>
                  <a:pt x="698440" y="227383"/>
                  <a:pt x="724185" y="197408"/>
                  <a:pt x="745958" y="180474"/>
                </a:cubicBezTo>
                <a:cubicBezTo>
                  <a:pt x="768787" y="162719"/>
                  <a:pt x="790712" y="141492"/>
                  <a:pt x="818148" y="132347"/>
                </a:cubicBezTo>
                <a:lnTo>
                  <a:pt x="890337" y="108284"/>
                </a:lnTo>
                <a:cubicBezTo>
                  <a:pt x="912701" y="100830"/>
                  <a:pt x="952485" y="86544"/>
                  <a:pt x="974558" y="84221"/>
                </a:cubicBezTo>
                <a:cubicBezTo>
                  <a:pt x="1034518" y="77909"/>
                  <a:pt x="1094874" y="76200"/>
                  <a:pt x="1155032" y="72190"/>
                </a:cubicBezTo>
                <a:cubicBezTo>
                  <a:pt x="1219525" y="50691"/>
                  <a:pt x="1164180" y="67482"/>
                  <a:pt x="1251284" y="48126"/>
                </a:cubicBezTo>
                <a:cubicBezTo>
                  <a:pt x="1267426" y="44539"/>
                  <a:pt x="1283511" y="40638"/>
                  <a:pt x="1299411" y="36095"/>
                </a:cubicBezTo>
                <a:cubicBezTo>
                  <a:pt x="1311605" y="32611"/>
                  <a:pt x="1323069" y="26550"/>
                  <a:pt x="1335505" y="24063"/>
                </a:cubicBezTo>
                <a:cubicBezTo>
                  <a:pt x="1363313" y="18501"/>
                  <a:pt x="1391753" y="16694"/>
                  <a:pt x="1419726" y="12032"/>
                </a:cubicBezTo>
                <a:cubicBezTo>
                  <a:pt x="1439898" y="8670"/>
                  <a:pt x="1459831" y="4011"/>
                  <a:pt x="1479884" y="0"/>
                </a:cubicBezTo>
                <a:cubicBezTo>
                  <a:pt x="1510289" y="30404"/>
                  <a:pt x="1509021" y="13917"/>
                  <a:pt x="1491916" y="481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任意形状 27"/>
          <p:cNvSpPr/>
          <p:nvPr/>
        </p:nvSpPr>
        <p:spPr>
          <a:xfrm>
            <a:off x="5462337" y="3092116"/>
            <a:ext cx="445168" cy="1215189"/>
          </a:xfrm>
          <a:custGeom>
            <a:avLst/>
            <a:gdLst>
              <a:gd name="connsiteX0" fmla="*/ 168442 w 445168"/>
              <a:gd name="connsiteY0" fmla="*/ 1215189 h 1215189"/>
              <a:gd name="connsiteX1" fmla="*/ 156410 w 445168"/>
              <a:gd name="connsiteY1" fmla="*/ 1010652 h 1215189"/>
              <a:gd name="connsiteX2" fmla="*/ 132347 w 445168"/>
              <a:gd name="connsiteY2" fmla="*/ 938463 h 1215189"/>
              <a:gd name="connsiteX3" fmla="*/ 120316 w 445168"/>
              <a:gd name="connsiteY3" fmla="*/ 902368 h 1215189"/>
              <a:gd name="connsiteX4" fmla="*/ 108284 w 445168"/>
              <a:gd name="connsiteY4" fmla="*/ 866273 h 1215189"/>
              <a:gd name="connsiteX5" fmla="*/ 84221 w 445168"/>
              <a:gd name="connsiteY5" fmla="*/ 830179 h 1215189"/>
              <a:gd name="connsiteX6" fmla="*/ 60158 w 445168"/>
              <a:gd name="connsiteY6" fmla="*/ 757989 h 1215189"/>
              <a:gd name="connsiteX7" fmla="*/ 36095 w 445168"/>
              <a:gd name="connsiteY7" fmla="*/ 721895 h 1215189"/>
              <a:gd name="connsiteX8" fmla="*/ 12031 w 445168"/>
              <a:gd name="connsiteY8" fmla="*/ 649705 h 1215189"/>
              <a:gd name="connsiteX9" fmla="*/ 0 w 445168"/>
              <a:gd name="connsiteY9" fmla="*/ 613610 h 1215189"/>
              <a:gd name="connsiteX10" fmla="*/ 12031 w 445168"/>
              <a:gd name="connsiteY10" fmla="*/ 421105 h 1215189"/>
              <a:gd name="connsiteX11" fmla="*/ 24063 w 445168"/>
              <a:gd name="connsiteY11" fmla="*/ 385010 h 1215189"/>
              <a:gd name="connsiteX12" fmla="*/ 72189 w 445168"/>
              <a:gd name="connsiteY12" fmla="*/ 312821 h 1215189"/>
              <a:gd name="connsiteX13" fmla="*/ 144379 w 445168"/>
              <a:gd name="connsiteY13" fmla="*/ 264695 h 1215189"/>
              <a:gd name="connsiteX14" fmla="*/ 252663 w 445168"/>
              <a:gd name="connsiteY14" fmla="*/ 204537 h 1215189"/>
              <a:gd name="connsiteX15" fmla="*/ 348916 w 445168"/>
              <a:gd name="connsiteY15" fmla="*/ 120316 h 1215189"/>
              <a:gd name="connsiteX16" fmla="*/ 397042 w 445168"/>
              <a:gd name="connsiteY16" fmla="*/ 48126 h 1215189"/>
              <a:gd name="connsiteX17" fmla="*/ 445168 w 445168"/>
              <a:gd name="connsiteY17" fmla="*/ 0 h 121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45168" h="1215189">
                <a:moveTo>
                  <a:pt x="168442" y="1215189"/>
                </a:moveTo>
                <a:cubicBezTo>
                  <a:pt x="164431" y="1147010"/>
                  <a:pt x="165244" y="1078375"/>
                  <a:pt x="156410" y="1010652"/>
                </a:cubicBezTo>
                <a:cubicBezTo>
                  <a:pt x="153129" y="985500"/>
                  <a:pt x="140368" y="962526"/>
                  <a:pt x="132347" y="938463"/>
                </a:cubicBezTo>
                <a:lnTo>
                  <a:pt x="120316" y="902368"/>
                </a:lnTo>
                <a:cubicBezTo>
                  <a:pt x="116305" y="890336"/>
                  <a:pt x="115319" y="876825"/>
                  <a:pt x="108284" y="866273"/>
                </a:cubicBezTo>
                <a:cubicBezTo>
                  <a:pt x="100263" y="854242"/>
                  <a:pt x="90094" y="843393"/>
                  <a:pt x="84221" y="830179"/>
                </a:cubicBezTo>
                <a:cubicBezTo>
                  <a:pt x="73919" y="807000"/>
                  <a:pt x="74228" y="779094"/>
                  <a:pt x="60158" y="757989"/>
                </a:cubicBezTo>
                <a:cubicBezTo>
                  <a:pt x="52137" y="745958"/>
                  <a:pt x="41968" y="735109"/>
                  <a:pt x="36095" y="721895"/>
                </a:cubicBezTo>
                <a:cubicBezTo>
                  <a:pt x="25793" y="698716"/>
                  <a:pt x="20052" y="673768"/>
                  <a:pt x="12031" y="649705"/>
                </a:cubicBezTo>
                <a:lnTo>
                  <a:pt x="0" y="613610"/>
                </a:lnTo>
                <a:cubicBezTo>
                  <a:pt x="4010" y="549442"/>
                  <a:pt x="5300" y="485045"/>
                  <a:pt x="12031" y="421105"/>
                </a:cubicBezTo>
                <a:cubicBezTo>
                  <a:pt x="13359" y="408492"/>
                  <a:pt x="17904" y="396097"/>
                  <a:pt x="24063" y="385010"/>
                </a:cubicBezTo>
                <a:cubicBezTo>
                  <a:pt x="38108" y="359729"/>
                  <a:pt x="48126" y="328863"/>
                  <a:pt x="72189" y="312821"/>
                </a:cubicBezTo>
                <a:cubicBezTo>
                  <a:pt x="96252" y="296779"/>
                  <a:pt x="116943" y="273841"/>
                  <a:pt x="144379" y="264695"/>
                </a:cubicBezTo>
                <a:cubicBezTo>
                  <a:pt x="189767" y="249565"/>
                  <a:pt x="211293" y="245907"/>
                  <a:pt x="252663" y="204537"/>
                </a:cubicBezTo>
                <a:cubicBezTo>
                  <a:pt x="323046" y="134154"/>
                  <a:pt x="289225" y="160109"/>
                  <a:pt x="348916" y="120316"/>
                </a:cubicBezTo>
                <a:cubicBezTo>
                  <a:pt x="364958" y="96253"/>
                  <a:pt x="376592" y="68576"/>
                  <a:pt x="397042" y="48126"/>
                </a:cubicBezTo>
                <a:lnTo>
                  <a:pt x="44516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/>
          <p:cNvCxnSpPr>
            <a:endCxn id="30" idx="3"/>
          </p:cNvCxnSpPr>
          <p:nvPr/>
        </p:nvCxnSpPr>
        <p:spPr>
          <a:xfrm flipV="1">
            <a:off x="3840097" y="2935287"/>
            <a:ext cx="377057" cy="3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十角星 29"/>
          <p:cNvSpPr/>
          <p:nvPr/>
        </p:nvSpPr>
        <p:spPr>
          <a:xfrm>
            <a:off x="3948469" y="2504679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endCxn id="32" idx="3"/>
          </p:cNvCxnSpPr>
          <p:nvPr/>
        </p:nvCxnSpPr>
        <p:spPr>
          <a:xfrm flipV="1">
            <a:off x="6775912" y="3144045"/>
            <a:ext cx="377057" cy="3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十角星 31"/>
          <p:cNvSpPr/>
          <p:nvPr/>
        </p:nvSpPr>
        <p:spPr>
          <a:xfrm>
            <a:off x="6884284" y="2713437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union-find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</a:t>
            </a:r>
            <a:r>
              <a:rPr kumimoji="1" lang="en-US" altLang="zh-CN" dirty="0">
                <a:solidFill>
                  <a:srgbClr val="FF0000"/>
                </a:solidFill>
              </a:rPr>
              <a:t>b = s</a:t>
            </a:r>
            <a:r>
              <a:rPr kumimoji="1" lang="en-US" altLang="zh-CN" dirty="0"/>
              <a:t>, d = t, a!= e, a!=s</a:t>
            </a:r>
            <a:endParaRPr kumimoji="1"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44862" y="3276600"/>
            <a:ext cx="92233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55515" y="44196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167605" y="3465513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09600" y="44196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668462" y="44196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4" name="直线箭头连接符 3"/>
          <p:cNvCxnSpPr>
            <a:stCxn id="9" idx="0"/>
            <a:endCxn id="8" idx="4"/>
          </p:cNvCxnSpPr>
          <p:nvPr/>
        </p:nvCxnSpPr>
        <p:spPr>
          <a:xfrm flipV="1">
            <a:off x="918369" y="4075113"/>
            <a:ext cx="558005" cy="34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11" idx="0"/>
            <a:endCxn id="8" idx="4"/>
          </p:cNvCxnSpPr>
          <p:nvPr/>
        </p:nvCxnSpPr>
        <p:spPr>
          <a:xfrm flipH="1" flipV="1">
            <a:off x="1476374" y="4075113"/>
            <a:ext cx="500857" cy="34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8" idx="0"/>
            <a:endCxn id="19" idx="3"/>
          </p:cNvCxnSpPr>
          <p:nvPr/>
        </p:nvCxnSpPr>
        <p:spPr>
          <a:xfrm flipV="1">
            <a:off x="1476374" y="3144045"/>
            <a:ext cx="500857" cy="32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十角星 18"/>
          <p:cNvSpPr/>
          <p:nvPr/>
        </p:nvSpPr>
        <p:spPr>
          <a:xfrm>
            <a:off x="1708546" y="2713437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12" idx="0"/>
            <a:endCxn id="8" idx="5"/>
          </p:cNvCxnSpPr>
          <p:nvPr/>
        </p:nvCxnSpPr>
        <p:spPr>
          <a:xfrm flipH="1" flipV="1">
            <a:off x="1694707" y="3985839"/>
            <a:ext cx="1469577" cy="43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23" idx="3"/>
          </p:cNvCxnSpPr>
          <p:nvPr/>
        </p:nvCxnSpPr>
        <p:spPr>
          <a:xfrm flipV="1">
            <a:off x="3840097" y="2935287"/>
            <a:ext cx="377057" cy="3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十角星 22"/>
          <p:cNvSpPr/>
          <p:nvPr/>
        </p:nvSpPr>
        <p:spPr>
          <a:xfrm>
            <a:off x="3948469" y="2504679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24" name="直线箭头连接符 23"/>
          <p:cNvCxnSpPr>
            <a:endCxn id="25" idx="3"/>
          </p:cNvCxnSpPr>
          <p:nvPr/>
        </p:nvCxnSpPr>
        <p:spPr>
          <a:xfrm flipV="1">
            <a:off x="6775912" y="3144045"/>
            <a:ext cx="377057" cy="3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十角星 24"/>
          <p:cNvSpPr/>
          <p:nvPr/>
        </p:nvSpPr>
        <p:spPr>
          <a:xfrm>
            <a:off x="6884284" y="2713437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ele attr="{3044449F-40E1-EF40-86FD-0680664AA6A0}"/>
                  </a:ext>
                </a:extLst>
              </p:cNvPr>
              <p:cNvSpPr txBox="1"/>
              <p:nvPr/>
            </p:nvSpPr>
            <p:spPr>
              <a:xfrm>
                <a:off x="4267200" y="4724400"/>
                <a:ext cx="4419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Complexity: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O(n*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(n))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Where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(n)</a:t>
                </a:r>
                <a:r>
                  <a:rPr kumimoji="1" lang="en-US" altLang="zh-CN" dirty="0"/>
                  <a:t> is the reverse </a:t>
                </a:r>
                <a:r>
                  <a:rPr kumimoji="1" lang="en-US" altLang="zh-CN" dirty="0" err="1"/>
                  <a:t>Arkmann</a:t>
                </a:r>
                <a:r>
                  <a:rPr kumimoji="1" lang="en-US" altLang="zh-CN" dirty="0"/>
                  <a:t> function, which grows </a:t>
                </a:r>
                <a:r>
                  <a:rPr kumimoji="1" lang="en-US" altLang="zh-CN" dirty="0" err="1"/>
                  <a:t>verrrrrrry</a:t>
                </a:r>
                <a:r>
                  <a:rPr kumimoji="1" lang="en-US" altLang="zh-CN" dirty="0"/>
                  <a:t> slowly: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65536</m:t>
                        </m:r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) &lt; 5.</a:t>
                </a:r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24400"/>
                <a:ext cx="4419600" cy="1477328"/>
              </a:xfrm>
              <a:prstGeom prst="rect">
                <a:avLst/>
              </a:prstGeom>
              <a:blipFill rotWithShape="1">
                <a:blip r:embed="rId1"/>
                <a:stretch>
                  <a:fillRect l="-1149" t="-1724" b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Equality theory with uninterpreted functions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 |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f(E, …, 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E!=E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/>
                      <m:t>|</m:t>
                    </m:r>
                    <m:r>
                      <m:rPr>
                        <m:nor/>
                      </m:rPr>
                      <a:rPr kumimoji="1" lang="zh-CN" altLang="en-US" sz="240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42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029200" y="1916668"/>
            <a:ext cx="309261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f: uninterpreted functions, which is always abstract</a:t>
            </a:r>
            <a:endParaRPr kumimoji="1" lang="en-US" altLang="zh-CN" dirty="0"/>
          </a:p>
          <a:p>
            <a:r>
              <a:rPr kumimoji="1" lang="zh-CN" altLang="en-US" dirty="0"/>
              <a:t>抽象的符号，未解释的函数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4" idx="1"/>
          </p:cNvCxnSpPr>
          <p:nvPr/>
        </p:nvCxnSpPr>
        <p:spPr>
          <a:xfrm flipH="1" flipV="1">
            <a:off x="2971800" y="2239130"/>
            <a:ext cx="2057400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82688" y="4038600"/>
            <a:ext cx="636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Examples:</a:t>
            </a:r>
            <a:endParaRPr kumimoji="1" lang="en-US" altLang="zh-CN" dirty="0"/>
          </a:p>
          <a:p>
            <a:r>
              <a:rPr kumimoji="1" lang="en-US" altLang="zh-CN" dirty="0"/>
              <a:t>a = b, b = c, d = e, b = s, d = t, f(a, g(d))!=f(b, g(e))</a:t>
            </a:r>
            <a:endParaRPr kumimoji="1" lang="en-US" altLang="zh-CN" dirty="0"/>
          </a:p>
        </p:txBody>
      </p:sp>
      <p:sp>
        <p:nvSpPr>
          <p:cNvPr id="24" name="文本框 23"/>
          <p:cNvSpPr txBox="1"/>
          <p:nvPr/>
        </p:nvSpPr>
        <p:spPr>
          <a:xfrm>
            <a:off x="609601" y="4642009"/>
            <a:ext cx="83343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# or in Z3:</a:t>
            </a:r>
            <a:endParaRPr kumimoji="1" lang="en-US" altLang="zh-CN" dirty="0"/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DeclareSort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('S’)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Function(’f’, S, S, S); g = Function(‘g, S, S)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c, d, e, s, t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 b c d e s t', S)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solve(a == b, b == c, d == e, b == s, d == t, 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f(a, g(d)) != f(b, g(e)))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Congruence rule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do we actually mean by saying a function f is “uninterpreted”?</a:t>
            </a:r>
            <a:endParaRPr kumimoji="1" lang="en-US" altLang="zh-CN" dirty="0"/>
          </a:p>
          <a:p>
            <a:pPr lvl="1"/>
            <a:r>
              <a:rPr kumimoji="1" lang="en-US" altLang="zh-CN" b="0" dirty="0"/>
              <a:t>The congruence rule:</a:t>
            </a:r>
            <a:endParaRPr kumimoji="1" lang="en-US" altLang="zh-CN" b="0" dirty="0"/>
          </a:p>
          <a:p>
            <a:pPr marL="457200" lvl="1" indent="0">
              <a:buNone/>
            </a:pPr>
            <a:endParaRPr kumimoji="1" lang="en-US" altLang="zh-CN" b="0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b="0" dirty="0"/>
          </a:p>
          <a:p>
            <a:pPr lvl="1"/>
            <a:r>
              <a:rPr kumimoji="1" lang="en-US" altLang="zh-CN" dirty="0"/>
              <a:t>Compare with interpreted functions:</a:t>
            </a:r>
            <a:endParaRPr kumimoji="1" lang="en-US" altLang="zh-CN" dirty="0"/>
          </a:p>
          <a:p>
            <a:pPr lvl="2"/>
            <a:r>
              <a:rPr kumimoji="1" lang="en-US" altLang="zh-CN" b="0" dirty="0"/>
              <a:t>+(1, 4) = +(2, 3)</a:t>
            </a:r>
            <a:endParaRPr kumimoji="1" lang="en-US" altLang="zh-CN" b="0" dirty="0"/>
          </a:p>
          <a:p>
            <a:pPr lvl="1"/>
            <a:r>
              <a:rPr kumimoji="1" lang="en-US" altLang="zh-CN" b="0" dirty="0"/>
              <a:t>An abstraction! (mor</a:t>
            </a:r>
            <a:r>
              <a:rPr kumimoji="1" lang="en-US" altLang="zh-CN" dirty="0"/>
              <a:t>e to say later)</a:t>
            </a:r>
            <a:endParaRPr kumimoji="1" lang="en-US" altLang="zh-CN" b="0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990600" y="41844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BF9EAAB8-B63F-B145-89C3-1495453CF45E}"/>
                  </a:ext>
                </a:extLst>
              </p:cNvPr>
              <p:cNvSpPr txBox="1"/>
              <p:nvPr/>
            </p:nvSpPr>
            <p:spPr>
              <a:xfrm>
                <a:off x="2057400" y="4355068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…,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355068"/>
                <a:ext cx="3429000" cy="369332"/>
              </a:xfrm>
              <a:prstGeom prst="rect">
                <a:avLst/>
              </a:prstGeom>
              <a:blipFill rotWithShape="1">
                <a:blip r:embed="rId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ele attr="{A0DFECF9-B4D4-B44D-B189-7A2BCF5647B9}"/>
                  </a:ext>
                </a:extLst>
              </p:cNvPr>
              <p:cNvSpPr txBox="1"/>
              <p:nvPr/>
            </p:nvSpPr>
            <p:spPr>
              <a:xfrm>
                <a:off x="6172200" y="39857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𝐶𝑜𝑛𝑔𝑟𝑢𝑒𝑛𝑐𝑒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985736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ele attr="{3BE5F669-3E61-1142-BF45-0B61A52B8934}"/>
                  </a:ext>
                </a:extLst>
              </p:cNvPr>
              <p:cNvSpPr txBox="1"/>
              <p:nvPr/>
            </p:nvSpPr>
            <p:spPr>
              <a:xfrm>
                <a:off x="1275139" y="3657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39" y="36576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9E2FF145-6B61-4C42-A449-D019389847DA}"/>
                  </a:ext>
                </a:extLst>
              </p:cNvPr>
              <p:cNvSpPr txBox="1"/>
              <p:nvPr/>
            </p:nvSpPr>
            <p:spPr>
              <a:xfrm>
                <a:off x="4415589" y="3657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89" y="365760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5B56F77C-5F17-2447-B65D-5C7E91E1AD25}"/>
                  </a:ext>
                </a:extLst>
              </p:cNvPr>
              <p:cNvSpPr txBox="1"/>
              <p:nvPr/>
            </p:nvSpPr>
            <p:spPr>
              <a:xfrm>
                <a:off x="2819400" y="3657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f(a, g(d))!=f(b, g(e))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533400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439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430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239000" y="3505200"/>
            <a:ext cx="866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g(d)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8221662" y="3505200"/>
            <a:ext cx="885826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g(e)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562600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f(a, g(d))</a:t>
            </a:r>
            <a:endParaRPr kumimoji="1"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7286626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f(b, g(e))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67600" y="2590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Also list all sub-terms!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3" idx="2"/>
            <a:endCxn id="14" idx="0"/>
          </p:cNvCxnSpPr>
          <p:nvPr/>
        </p:nvCxnSpPr>
        <p:spPr>
          <a:xfrm flipH="1">
            <a:off x="7672387" y="3237131"/>
            <a:ext cx="519113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3" idx="2"/>
          </p:cNvCxnSpPr>
          <p:nvPr/>
        </p:nvCxnSpPr>
        <p:spPr>
          <a:xfrm>
            <a:off x="8191500" y="3237131"/>
            <a:ext cx="433387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f(a, g(d))!=f(b, g(e))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7239000" y="3505200"/>
            <a:ext cx="866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g(d)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221662" y="3505200"/>
            <a:ext cx="885826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g(e)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62600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f(a, g(d))</a:t>
            </a:r>
            <a:endParaRPr kumimoji="1"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7286626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f(b, g(e))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d, e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f(a, g(d))!=f(b, g(e))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6400800" y="3316287"/>
            <a:ext cx="1704974" cy="79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g(d), g(e)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62600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f(a, g(d))</a:t>
            </a:r>
            <a:endParaRPr kumimoji="1"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7286626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f(b, g(e))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d, e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67600" y="2438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Congruence</a:t>
            </a:r>
            <a:endParaRPr kumimoji="1" lang="en-US" altLang="zh-CN" dirty="0"/>
          </a:p>
          <a:p>
            <a:r>
              <a:rPr kumimoji="1" lang="en-US" altLang="zh-CN" dirty="0"/>
              <a:t>Rule!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10" idx="2"/>
          </p:cNvCxnSpPr>
          <p:nvPr/>
        </p:nvCxnSpPr>
        <p:spPr>
          <a:xfrm flipH="1">
            <a:off x="7672388" y="3084731"/>
            <a:ext cx="519112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f(a, g(d))!=f(b, g(e))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6400800" y="3316287"/>
            <a:ext cx="1704974" cy="79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g(d), g(e)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62600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C000"/>
                </a:solidFill>
              </a:rPr>
              <a:t>g(d)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7286626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</a:t>
            </a:r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C000"/>
                </a:solidFill>
              </a:rPr>
              <a:t>g(e)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a, b</a:t>
            </a:r>
            <a:r>
              <a:rPr kumimoji="1" lang="en-US" altLang="zh-CN" dirty="0">
                <a:solidFill>
                  <a:schemeClr val="tx1"/>
                </a:solidFill>
              </a:rPr>
              <a:t>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67600" y="2438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Congruence</a:t>
            </a:r>
            <a:endParaRPr kumimoji="1" lang="en-US" altLang="zh-CN" dirty="0"/>
          </a:p>
          <a:p>
            <a:r>
              <a:rPr kumimoji="1" lang="en-US" altLang="zh-CN" dirty="0"/>
              <a:t>Rule!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10" idx="2"/>
          </p:cNvCxnSpPr>
          <p:nvPr/>
        </p:nvCxnSpPr>
        <p:spPr>
          <a:xfrm flipH="1">
            <a:off x="7672388" y="3084731"/>
            <a:ext cx="519112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f(a, g(d))!=f(b, g(e))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6400800" y="3316287"/>
            <a:ext cx="1704974" cy="79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g(d), g(e)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886200" y="4419600"/>
            <a:ext cx="33051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C000"/>
                </a:solidFill>
              </a:rPr>
              <a:t>g(d)</a:t>
            </a:r>
            <a:r>
              <a:rPr kumimoji="1" lang="en-US" altLang="zh-CN" dirty="0"/>
              <a:t>), f(</a:t>
            </a:r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C000"/>
                </a:solidFill>
              </a:rPr>
              <a:t>g(e)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a, b</a:t>
            </a:r>
            <a:r>
              <a:rPr kumimoji="1" lang="en-US" altLang="zh-CN" dirty="0">
                <a:solidFill>
                  <a:schemeClr val="tx1"/>
                </a:solidFill>
              </a:rPr>
              <a:t>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67600" y="2438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Congruence</a:t>
            </a:r>
            <a:endParaRPr kumimoji="1" lang="en-US" altLang="zh-CN" dirty="0"/>
          </a:p>
          <a:p>
            <a:r>
              <a:rPr kumimoji="1" lang="en-US" altLang="zh-CN" dirty="0"/>
              <a:t>Rule!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10" idx="2"/>
          </p:cNvCxnSpPr>
          <p:nvPr/>
        </p:nvCxnSpPr>
        <p:spPr>
          <a:xfrm flipH="1">
            <a:off x="7672388" y="3084731"/>
            <a:ext cx="519112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" y="2743200"/>
          <a:ext cx="8229600" cy="329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20574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Proposition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SAT/UNSAT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Theory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175862" r="-130496" b="-77931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Equality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266667" r="-130496" b="-65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Uninterpreted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functions</a:t>
                      </a:r>
                      <a:endParaRPr lang="en-US" altLang="zh-CN" dirty="0"/>
                    </a:p>
                  </a:txBody>
                  <a:tcPr/>
                </a:tc>
              </a:tr>
              <a:tr h="703326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200000" r="-130496" b="-25636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174691" t="-200000" r="-127160" b="-25636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arithmetic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568966" r="-130496" b="-38620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Bit vectors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646667" r="-130496" b="-27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55" t="-772414" r="-130496" b="-1827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structures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</a:t>
            </a:r>
            <a:r>
              <a:rPr kumimoji="1" lang="en-US" altLang="zh-CN" sz="2400" dirty="0">
                <a:solidFill>
                  <a:srgbClr val="FF0000"/>
                </a:solidFill>
              </a:rPr>
              <a:t>f(a, g(d))!=f(b, g(e))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00800" y="3316287"/>
            <a:ext cx="1704974" cy="79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g(d), g(e)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886200" y="4419600"/>
            <a:ext cx="33051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f(a, g(d)), f(b, g(e))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67600" y="2438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Congruence</a:t>
            </a:r>
            <a:endParaRPr kumimoji="1" lang="en-US" altLang="zh-CN" dirty="0"/>
          </a:p>
          <a:p>
            <a:r>
              <a:rPr kumimoji="1" lang="en-US" altLang="zh-CN" dirty="0"/>
              <a:t>Rule!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10" idx="2"/>
          </p:cNvCxnSpPr>
          <p:nvPr/>
        </p:nvCxnSpPr>
        <p:spPr>
          <a:xfrm flipH="1">
            <a:off x="7672388" y="3084731"/>
            <a:ext cx="519112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71800" y="5486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UNSAT!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Congruence closure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82688" y="1752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congruenceClosure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“x=y”)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stillChanging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closure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if(s1=t1, …,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union(f(s1, …,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f(t1, …,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“x!=y”)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SAT;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EUF theory applications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Program equivalence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power3(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in){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in;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46482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power3_new(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in){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(in*in)*in;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90800" y="48006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two programs should be equivalent. But how do we prove that fact?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Remember the implication of uninterpreted functions?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Program equivalence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power3(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in){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out_a_0 = in;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loop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unrool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SSA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out_a_1 = out_a_0 * in;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out_a_2 = out_a_1 * in;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out_a_2;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4648200" y="2057400"/>
            <a:ext cx="441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power3_new(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in){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(in*in)*in;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35BE2EA0-BB8D-884E-9C70-DA198FD91CDF}"/>
                  </a:ext>
                </a:extLst>
              </p:cNvPr>
              <p:cNvSpPr txBox="1"/>
              <p:nvPr/>
            </p:nvSpPr>
            <p:spPr>
              <a:xfrm>
                <a:off x="457200" y="5141893"/>
                <a:ext cx="4724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out_a_0 = in /\</a:t>
                </a:r>
              </a:p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out_a_1 = f(out_a_0, in) /\</a:t>
                </a:r>
              </a:p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out_a_2 = f(out_a_1, in)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41893"/>
                <a:ext cx="4724400" cy="923330"/>
              </a:xfrm>
              <a:prstGeom prst="rect">
                <a:avLst/>
              </a:prstGeom>
              <a:blipFill rotWithShape="1">
                <a:blip r:embed="rId1"/>
                <a:stretch>
                  <a:fillRect l="-1075" t="-2703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97F55C54-AB81-294E-B449-B823E3188E7E}"/>
                  </a:ext>
                </a:extLst>
              </p:cNvPr>
              <p:cNvSpPr txBox="1"/>
              <p:nvPr/>
            </p:nvSpPr>
            <p:spPr>
              <a:xfrm>
                <a:off x="4648200" y="4218563"/>
                <a:ext cx="4295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out_b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f(f(in, in), in)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218563"/>
                <a:ext cx="42957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80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2667000" y="6332803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P1/\ P2 -&gt; out_a_2=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#2: Translation </a:t>
            </a:r>
            <a:r>
              <a:rPr kumimoji="1" lang="en-US" altLang="zh-CN" dirty="0"/>
              <a:t>validation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source code: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(x1 + y1)*(x2 + y2);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46482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generated 3-address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code: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x1 + y1;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x2 + y2;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 * t2;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52E4311-02E3-5540-ADC6-7B1542000C12}"/>
                  </a:ext>
                </a:extLst>
              </p:cNvPr>
              <p:cNvSpPr txBox="1"/>
              <p:nvPr/>
            </p:nvSpPr>
            <p:spPr>
              <a:xfrm>
                <a:off x="304800" y="4238616"/>
                <a:ext cx="3581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z = g(f(x1, y1),</a:t>
                </a: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f(x2, y2))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238616"/>
                <a:ext cx="3581400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1418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8C1AB5FD-911B-064F-83F0-182906282F5F}"/>
                  </a:ext>
                </a:extLst>
              </p:cNvPr>
              <p:cNvSpPr txBox="1"/>
              <p:nvPr/>
            </p:nvSpPr>
            <p:spPr>
              <a:xfrm>
                <a:off x="4648200" y="4218563"/>
                <a:ext cx="42957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t1 = f(x1, y1) /\</a:t>
                </a: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t2 = f(x2, y2) /\</a:t>
                </a: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z2 = g(t1, t2)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218563"/>
                <a:ext cx="4295775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1180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2667000" y="6332803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P1/\ P2 -&gt; z=z2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(SMT)</a:t>
            </a:r>
            <a:endParaRPr kumimoji="1"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5453" y="2466516"/>
            <a:ext cx="1924967" cy="1924967"/>
            <a:chOff x="1452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20" name="椭圆 19"/>
            <p:cNvSpPr/>
            <p:nvPr/>
          </p:nvSpPr>
          <p:spPr>
            <a:xfrm>
              <a:off x="1452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283357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SAT</a:t>
              </a:r>
              <a:endParaRPr lang="en-US" sz="34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36728" y="2870759"/>
            <a:ext cx="1116481" cy="1116481"/>
            <a:chOff x="2082727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8" name="加号 17"/>
            <p:cNvSpPr/>
            <p:nvPr/>
          </p:nvSpPr>
          <p:spPr>
            <a:xfrm>
              <a:off x="2082727" y="2520239"/>
              <a:ext cx="1116481" cy="1116481"/>
            </a:xfrm>
            <a:prstGeom prst="mathPlus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加号 6"/>
            <p:cNvSpPr txBox="1"/>
            <p:nvPr/>
          </p:nvSpPr>
          <p:spPr>
            <a:xfrm>
              <a:off x="2230717" y="2947181"/>
              <a:ext cx="820501" cy="26259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09517" y="2466516"/>
            <a:ext cx="1924967" cy="1924967"/>
            <a:chOff x="3355516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6" name="椭圆 15"/>
            <p:cNvSpPr/>
            <p:nvPr/>
          </p:nvSpPr>
          <p:spPr>
            <a:xfrm>
              <a:off x="3355516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6"/>
                <a:lumOff val="686"/>
                <a:alphaOff val="0"/>
              </a:schemeClr>
            </a:fillRef>
            <a:effectRef idx="2">
              <a:schemeClr val="accent2">
                <a:hueOff val="2340759"/>
                <a:satOff val="-2916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8"/>
            <p:cNvSpPr txBox="1"/>
            <p:nvPr/>
          </p:nvSpPr>
          <p:spPr>
            <a:xfrm>
              <a:off x="3637421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Theory</a:t>
              </a:r>
              <a:endParaRPr lang="en-US" sz="2800" kern="1200" dirty="0"/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Solvers</a:t>
              </a:r>
              <a:endParaRPr lang="en-US" sz="28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90792" y="2870759"/>
            <a:ext cx="1116481" cy="1116481"/>
            <a:chOff x="5436791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4" name="等于 13"/>
            <p:cNvSpPr/>
            <p:nvPr/>
          </p:nvSpPr>
          <p:spPr>
            <a:xfrm>
              <a:off x="5436791" y="2520239"/>
              <a:ext cx="1116481" cy="1116481"/>
            </a:xfrm>
            <a:prstGeom prst="mathEqual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6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6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等于 10"/>
            <p:cNvSpPr txBox="1"/>
            <p:nvPr/>
          </p:nvSpPr>
          <p:spPr>
            <a:xfrm>
              <a:off x="5584781" y="2750234"/>
              <a:ext cx="820501" cy="656491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63580" y="2466516"/>
            <a:ext cx="1924967" cy="1924967"/>
            <a:chOff x="6709579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2" name="椭圆 11"/>
            <p:cNvSpPr/>
            <p:nvPr/>
          </p:nvSpPr>
          <p:spPr>
            <a:xfrm>
              <a:off x="6709579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6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6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/>
            <p:cNvSpPr txBox="1"/>
            <p:nvPr/>
          </p:nvSpPr>
          <p:spPr>
            <a:xfrm>
              <a:off x="6991484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SMT</a:t>
              </a:r>
              <a:endParaRPr lang="en-US" sz="3400" kern="1200" dirty="0"/>
            </a:p>
          </p:txBody>
        </p:sp>
      </p:grpSp>
      <p:sp>
        <p:nvSpPr>
          <p:cNvPr id="22" name="Text Placeholder 2"/>
          <p:cNvSpPr txBox="1"/>
          <p:nvPr/>
        </p:nvSpPr>
        <p:spPr>
          <a:xfrm>
            <a:off x="3407397" y="4625775"/>
            <a:ext cx="2986088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Equality + UF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Arithmetic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Bit-vectors</a:t>
            </a:r>
            <a:endParaRPr lang="en-US" sz="3100" dirty="0">
              <a:solidFill>
                <a:prstClr val="black"/>
              </a:solidFill>
              <a:sym typeface="Symbol" panose="05050102010706020507"/>
            </a:endParaRPr>
          </a:p>
          <a:p>
            <a:pPr marL="384810" indent="-384810" defTabSz="91440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 panose="05050102010706020507"/>
              </a:rPr>
              <a:t>…</a:t>
            </a:r>
            <a:endParaRPr lang="en-US" sz="3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Is this proposition satisfiable?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zh-CN" altLang="en-US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ea typeface="Cambria Math" panose="02040503050406030204" pitchFamily="18" charset="0"/>
                  </a:rPr>
                  <a:t>First apply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equality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theory, to get: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ea typeface="Cambria Math" panose="02040503050406030204" pitchFamily="18" charset="0"/>
                  </a:rPr>
                  <a:t>Apply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uninterpreted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function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theory: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ea typeface="Cambria Math" panose="02040503050406030204" pitchFamily="18" charset="0"/>
                  </a:rPr>
                  <a:t>Apply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array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theory: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m:oMathPara>
                </a14:m>
                <a:endParaRPr kumimoji="1"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carefully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 theories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separately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Various applications</a:t>
            </a:r>
            <a:endParaRPr kumimoji="1" lang="en-US" altLang="zh-CN" dirty="0"/>
          </a:p>
          <a:p>
            <a:r>
              <a:rPr kumimoji="1" lang="en-US" altLang="zh-CN" dirty="0"/>
              <a:t>Then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infrastructure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together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Theory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Equality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and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Uninterpreted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Functions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(EUF)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Equality theory: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E!=E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/>
                      <m:t>|</m:t>
                    </m:r>
                    <m:r>
                      <m:rPr>
                        <m:nor/>
                      </m:rPr>
                      <a:rPr kumimoji="1" lang="zh-CN" altLang="en-US" sz="240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42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029200" y="1916668"/>
            <a:ext cx="30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4" idx="1"/>
          </p:cNvCxnSpPr>
          <p:nvPr/>
        </p:nvCxnSpPr>
        <p:spPr>
          <a:xfrm flipH="1">
            <a:off x="2209800" y="2101334"/>
            <a:ext cx="2819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29200" y="237386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constants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7" idx="1"/>
          </p:cNvCxnSpPr>
          <p:nvPr/>
        </p:nvCxnSpPr>
        <p:spPr>
          <a:xfrm flipH="1" flipV="1">
            <a:off x="2743200" y="2340233"/>
            <a:ext cx="2286000" cy="21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29200" y="3048000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Relations are only = or !=</a:t>
            </a:r>
            <a:endParaRPr kumimoji="1" lang="en-US" altLang="zh-CN" dirty="0"/>
          </a:p>
        </p:txBody>
      </p:sp>
      <p:cxnSp>
        <p:nvCxnSpPr>
          <p:cNvPr id="15" name="直线箭头连接符 14"/>
          <p:cNvCxnSpPr>
            <a:stCxn id="14" idx="1"/>
          </p:cNvCxnSpPr>
          <p:nvPr/>
        </p:nvCxnSpPr>
        <p:spPr>
          <a:xfrm flipH="1" flipV="1">
            <a:off x="2209800" y="2819401"/>
            <a:ext cx="2819400" cy="41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29200" y="3657600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conjunction fragment.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17" idx="1"/>
          </p:cNvCxnSpPr>
          <p:nvPr/>
        </p:nvCxnSpPr>
        <p:spPr>
          <a:xfrm flipH="1" flipV="1">
            <a:off x="2438400" y="3657600"/>
            <a:ext cx="25908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 flipV="1">
            <a:off x="3276600" y="2827358"/>
            <a:ext cx="1792288" cy="30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4AE2BB82-24FD-314F-A424-8BD1799F8BDB}"/>
                  </a:ext>
                </a:extLst>
              </p:cNvPr>
              <p:cNvSpPr txBox="1"/>
              <p:nvPr/>
            </p:nvSpPr>
            <p:spPr>
              <a:xfrm>
                <a:off x="609600" y="3962400"/>
                <a:ext cx="73517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Examples:</a:t>
                </a:r>
              </a:p>
              <a:p>
                <a:r>
                  <a:rPr kumimoji="1" lang="en-US" altLang="zh-CN" sz="2000" dirty="0">
                    <a:solidFill>
                      <a:srgbClr val="0432FF"/>
                    </a:solidFill>
                  </a:rPr>
                  <a:t>a = b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b = c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d = e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b = s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d = t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a!= e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a!=s</a:t>
                </a: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62400"/>
                <a:ext cx="7351712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864" t="-535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609601" y="4642009"/>
            <a:ext cx="83343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# or in Z3:</a:t>
            </a:r>
            <a:endParaRPr kumimoji="1" lang="en-US" altLang="zh-CN" dirty="0"/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DeclareSort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('S')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c, d, e, s, t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 b c d e s t', S)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solve(a == b, b == c, d == e, b == s, d == t, a != e, 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 != s)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17" grpId="0"/>
      <p:bldP spid="16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b = s, d = t, a!= e, a!=s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33400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439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430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5049</Words>
  <Application>WPS 演示</Application>
  <PresentationFormat>全屏显示(4:3)</PresentationFormat>
  <Paragraphs>564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宋体</vt:lpstr>
      <vt:lpstr>Wingdings</vt:lpstr>
      <vt:lpstr>Tahoma</vt:lpstr>
      <vt:lpstr>Symbol</vt:lpstr>
      <vt:lpstr>Courier New</vt:lpstr>
      <vt:lpstr>微软雅黑</vt:lpstr>
      <vt:lpstr>Arial Unicode MS</vt:lpstr>
      <vt:lpstr>Calibri</vt:lpstr>
      <vt:lpstr>Blends</vt:lpstr>
      <vt:lpstr>Equality and uninterpreted functions theory</vt:lpstr>
      <vt:lpstr>Motivation: SAT</vt:lpstr>
      <vt:lpstr>Motivation: theory</vt:lpstr>
      <vt:lpstr>Satisfiability modulo theory (SMT)</vt:lpstr>
      <vt:lpstr>Theory combination</vt:lpstr>
      <vt:lpstr>Roadmap</vt:lpstr>
      <vt:lpstr> </vt:lpstr>
      <vt:lpstr>Equality theory: the syntax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Naïve algorithm</vt:lpstr>
      <vt:lpstr>Motivation: union-find</vt:lpstr>
      <vt:lpstr>Motivation: union-find</vt:lpstr>
      <vt:lpstr>Equality theory with uninterpreted functions</vt:lpstr>
      <vt:lpstr>Congruence rule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Congruence closure</vt:lpstr>
      <vt:lpstr> </vt:lpstr>
      <vt:lpstr>#1: Program equivalence</vt:lpstr>
      <vt:lpstr>#1: Program equivalence</vt:lpstr>
      <vt:lpstr>#2: Translation 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3035</cp:revision>
  <cp:lastPrinted>2113-01-01T00:00:00Z</cp:lastPrinted>
  <dcterms:created xsi:type="dcterms:W3CDTF">2113-01-01T00:00:00Z</dcterms:created>
  <dcterms:modified xsi:type="dcterms:W3CDTF">2020-11-25T04:36:42Z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2052-11.1.0.10024</vt:lpwstr>
  </property>
</Properties>
</file>