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9"/>
  </p:handoutMasterIdLst>
  <p:sldIdLst>
    <p:sldId id="256" r:id="rId3"/>
    <p:sldId id="363" r:id="rId4"/>
    <p:sldId id="375" r:id="rId5"/>
    <p:sldId id="455" r:id="rId6"/>
    <p:sldId id="321" r:id="rId7"/>
    <p:sldId id="456" r:id="rId8"/>
    <p:sldId id="457" r:id="rId9"/>
    <p:sldId id="463" r:id="rId10"/>
    <p:sldId id="323" r:id="rId11"/>
    <p:sldId id="442" r:id="rId12"/>
    <p:sldId id="459" r:id="rId13"/>
    <p:sldId id="458" r:id="rId14"/>
    <p:sldId id="460" r:id="rId15"/>
    <p:sldId id="461" r:id="rId16"/>
    <p:sldId id="462" r:id="rId17"/>
    <p:sldId id="443" r:id="rId18"/>
    <p:sldId id="431" r:id="rId19"/>
    <p:sldId id="439" r:id="rId20"/>
    <p:sldId id="464" r:id="rId21"/>
    <p:sldId id="444" r:id="rId22"/>
    <p:sldId id="465" r:id="rId23"/>
    <p:sldId id="466" r:id="rId24"/>
    <p:sldId id="467" r:id="rId25"/>
    <p:sldId id="468" r:id="rId26"/>
    <p:sldId id="469" r:id="rId27"/>
    <p:sldId id="424" r:id="rId2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1"/>
    <p:restoredTop sz="94696"/>
  </p:normalViewPr>
  <p:slideViewPr>
    <p:cSldViewPr>
      <p:cViewPr varScale="1">
        <p:scale>
          <a:sx n="105" d="100"/>
          <a:sy n="105" d="100"/>
        </p:scale>
        <p:origin x="1344" y="176"/>
      </p:cViewPr>
      <p:guideLst>
        <p:guide orient="horz" pos="2160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Pointer programs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)==1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p)==0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p==5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p==1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p&lt;q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Illegal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1==1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p&lt;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ele attr="{051FBB03-0790-4F41-8C15-FE498F071B5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0" y="3962400"/>
                <a:ext cx="5257800" cy="2786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&amp;x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&amp;</a:t>
                </a:r>
                <a:r>
                  <a:rPr kumimoji="1" lang="zh-CN" altLang="en-US" sz="2400" kern="0" dirty="0"/>
                  <a:t>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NULL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n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T=T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T&lt;T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 | E&lt;E</a:t>
                </a:r>
                <a:r>
                  <a:rPr kumimoji="1" lang="zh-CN" altLang="en-US" sz="2400" kern="0" dirty="0"/>
                  <a:t>  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~R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kern="0" dirty="0"/>
                      <m:t>|</m:t>
                    </m:r>
                    <m:r>
                      <m:rPr>
                        <m:nor/>
                      </m:rPr>
                      <a:rPr kumimoji="1" lang="zh-CN" altLang="en-US" sz="2400" kern="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8890" y="3843655"/>
                <a:ext cx="5257800" cy="2786061"/>
              </a:xfrm>
              <a:prstGeom prst="rect">
                <a:avLst/>
              </a:prstGeom>
              <a:blipFill rotWithShape="1">
                <a:blip r:embed="rId1"/>
                <a:stretch>
                  <a:fillRect l="-1932" t="-1826" r="-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758AC8A-F028-7446-9756-CC0D4CDBB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 a proposition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evaluate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to obtain a value</a:t>
                </a:r>
              </a:p>
              <a:p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 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proposition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relation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R</a:t>
                </a:r>
                <a:r>
                  <a:rPr kumimoji="1" lang="en-US" altLang="zh-CN" dirty="0"/>
                  <a:t>, expression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dirty="0"/>
                  <a:t>, and pointer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r="-489" b="-1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propositions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dirty="0"/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expressions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88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388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388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388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12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12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12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12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12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12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4" idx="6"/>
            <a:endCxn id="9" idx="1"/>
          </p:cNvCxnSpPr>
          <p:nvPr/>
        </p:nvCxnSpPr>
        <p:spPr>
          <a:xfrm>
            <a:off x="6769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>
            <a:off x="6769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1"/>
          </p:cNvCxnSpPr>
          <p:nvPr/>
        </p:nvCxnSpPr>
        <p:spPr>
          <a:xfrm flipV="1">
            <a:off x="6775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3" idx="1"/>
          </p:cNvCxnSpPr>
          <p:nvPr/>
        </p:nvCxnSpPr>
        <p:spPr>
          <a:xfrm>
            <a:off x="6763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92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22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/>
          <p:cNvCxnSpPr>
            <a:stCxn id="11" idx="3"/>
            <a:endCxn id="10" idx="3"/>
          </p:cNvCxnSpPr>
          <p:nvPr/>
        </p:nvCxnSpPr>
        <p:spPr>
          <a:xfrm flipV="1">
            <a:off x="8674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3"/>
            <a:endCxn id="11" idx="3"/>
          </p:cNvCxnSpPr>
          <p:nvPr/>
        </p:nvCxnSpPr>
        <p:spPr>
          <a:xfrm flipV="1">
            <a:off x="8674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pointers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88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388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388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388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12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12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12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12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12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12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4" idx="6"/>
            <a:endCxn id="9" idx="1"/>
          </p:cNvCxnSpPr>
          <p:nvPr/>
        </p:nvCxnSpPr>
        <p:spPr>
          <a:xfrm>
            <a:off x="6769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>
            <a:off x="6769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1"/>
          </p:cNvCxnSpPr>
          <p:nvPr/>
        </p:nvCxnSpPr>
        <p:spPr>
          <a:xfrm flipV="1">
            <a:off x="6775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3" idx="1"/>
          </p:cNvCxnSpPr>
          <p:nvPr/>
        </p:nvCxnSpPr>
        <p:spPr>
          <a:xfrm>
            <a:off x="6763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92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22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/>
          <p:cNvCxnSpPr>
            <a:stCxn id="11" idx="3"/>
            <a:endCxn id="10" idx="3"/>
          </p:cNvCxnSpPr>
          <p:nvPr/>
        </p:nvCxnSpPr>
        <p:spPr>
          <a:xfrm flipV="1">
            <a:off x="8674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3"/>
            <a:endCxn id="11" idx="3"/>
          </p:cNvCxnSpPr>
          <p:nvPr/>
        </p:nvCxnSpPr>
        <p:spPr>
          <a:xfrm flipV="1">
            <a:off x="8674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*(&amp;a+1)==a[1]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[1]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∗(&amp;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88100" y="18695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388100" y="24791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388100" y="308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388100" y="36983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12100" y="1869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12100" y="2250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12100" y="2631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12100" y="3012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12100" y="3393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12100" y="3774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4" idx="6"/>
            <a:endCxn id="9" idx="1"/>
          </p:cNvCxnSpPr>
          <p:nvPr/>
        </p:nvCxnSpPr>
        <p:spPr>
          <a:xfrm>
            <a:off x="6769100" y="2060027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>
            <a:off x="6769100" y="2687884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1"/>
          </p:cNvCxnSpPr>
          <p:nvPr/>
        </p:nvCxnSpPr>
        <p:spPr>
          <a:xfrm flipV="1">
            <a:off x="6775669" y="3203027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3" idx="1"/>
          </p:cNvCxnSpPr>
          <p:nvPr/>
        </p:nvCxnSpPr>
        <p:spPr>
          <a:xfrm>
            <a:off x="6763845" y="3885653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92800" y="18336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2258" y="167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/>
          <p:cNvCxnSpPr>
            <a:stCxn id="11" idx="3"/>
            <a:endCxn id="10" idx="3"/>
          </p:cNvCxnSpPr>
          <p:nvPr/>
        </p:nvCxnSpPr>
        <p:spPr>
          <a:xfrm flipV="1">
            <a:off x="8674100" y="2822027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3"/>
            <a:endCxn id="11" idx="3"/>
          </p:cNvCxnSpPr>
          <p:nvPr/>
        </p:nvCxnSpPr>
        <p:spPr>
          <a:xfrm flipV="1">
            <a:off x="8674100" y="3203027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 decision procedure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Semantics-based decision procedure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By encoding their meaning with the store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en-US" altLang="zh-CN" dirty="0"/>
              <a:t> and the heap </a:t>
            </a:r>
            <a:r>
              <a:rPr kumimoji="1" lang="en-US" altLang="zh-CN" dirty="0">
                <a:solidFill>
                  <a:srgbClr val="0432FF"/>
                </a:solidFill>
              </a:rPr>
              <a:t>H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Exactly 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 we’ve 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done in the semantics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   discussion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 gives us a decision procedure</a:t>
            </a:r>
            <a:endParaRPr kumimoji="1"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5867400" y="3352800"/>
            <a:ext cx="1295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20000" y="3372853"/>
            <a:ext cx="1143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w.o</a:t>
            </a:r>
            <a:r>
              <a:rPr kumimoji="1" lang="en-US" altLang="zh-CN" dirty="0"/>
              <a:t>/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pointers</a:t>
            </a:r>
            <a:endParaRPr kumimoji="1" lang="en-US" altLang="zh-CN" dirty="0"/>
          </a:p>
        </p:txBody>
      </p:sp>
      <p:cxnSp>
        <p:nvCxnSpPr>
          <p:cNvPr id="8" name="直线箭头连接符 7"/>
          <p:cNvCxnSpPr>
            <a:endCxn id="7" idx="2"/>
          </p:cNvCxnSpPr>
          <p:nvPr/>
        </p:nvCxnSpPr>
        <p:spPr>
          <a:xfrm>
            <a:off x="7162800" y="4305300"/>
            <a:ext cx="457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2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Decision procedure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p=&amp;a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*p=1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743200"/>
          <a:ext cx="8229600" cy="329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1905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Sat/</a:t>
                      </a:r>
                      <a:r>
                        <a:rPr lang="en-US" altLang="zh-CN" dirty="0" err="1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175862" r="-130496" b="-7793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66667" r="-130496" b="-65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Uninterpreted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functions</a:t>
                      </a:r>
                      <a:endParaRPr lang="en-US" altLang="zh-CN" dirty="0"/>
                    </a:p>
                  </a:txBody>
                  <a:tcPr/>
                </a:tc>
              </a:tr>
              <a:tr h="70332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00000" r="-130496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88667" t="-200000" r="-145333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arithmetic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568966" r="-130496" b="-38620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vectors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646667" r="-130496" b="-27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772414" r="-130496" b="-1827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pure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&amp;x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escaped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 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R(x)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H(S(x))</a:t>
            </a:r>
            <a:endParaRPr kumimoji="1" lang="en-US" altLang="zh-CN" i="1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R(x)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R:</a:t>
            </a:r>
            <a:endParaRPr kumimoji="1"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7432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43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432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432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72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672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672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672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72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672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4" idx="6"/>
            <a:endCxn id="9" idx="1"/>
          </p:cNvCxnSpPr>
          <p:nvPr/>
        </p:nvCxnSpPr>
        <p:spPr>
          <a:xfrm>
            <a:off x="31242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0" idx="1"/>
          </p:cNvCxnSpPr>
          <p:nvPr/>
        </p:nvCxnSpPr>
        <p:spPr>
          <a:xfrm>
            <a:off x="31242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1" idx="1"/>
          </p:cNvCxnSpPr>
          <p:nvPr/>
        </p:nvCxnSpPr>
        <p:spPr>
          <a:xfrm flipV="1">
            <a:off x="31307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3" idx="1"/>
          </p:cNvCxnSpPr>
          <p:nvPr/>
        </p:nvCxnSpPr>
        <p:spPr>
          <a:xfrm>
            <a:off x="31189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479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16692" y="24897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8322" y="2895600"/>
            <a:ext cx="267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 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en-US" altLang="zh-CN" dirty="0"/>
          </a:p>
          <a:p>
            <a:r>
              <a:rPr kumimoji="1" lang="en-US" altLang="zh-CN" dirty="0"/>
              <a:t>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en-US" altLang="zh-CN" dirty="0"/>
          </a:p>
          <a:p>
            <a:r>
              <a:rPr kumimoji="1" lang="en-US" altLang="zh-CN" dirty="0"/>
              <a:t>H: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en-US" altLang="zh-CN" dirty="0"/>
          </a:p>
        </p:txBody>
      </p:sp>
      <p:cxnSp>
        <p:nvCxnSpPr>
          <p:cNvPr id="26" name="曲线连接符 25"/>
          <p:cNvCxnSpPr>
            <a:stCxn id="11" idx="3"/>
            <a:endCxn id="10" idx="3"/>
          </p:cNvCxnSpPr>
          <p:nvPr/>
        </p:nvCxnSpPr>
        <p:spPr>
          <a:xfrm flipV="1">
            <a:off x="50292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3" idx="3"/>
            <a:endCxn id="11" idx="3"/>
          </p:cNvCxnSpPr>
          <p:nvPr/>
        </p:nvCxnSpPr>
        <p:spPr>
          <a:xfrm flipV="1">
            <a:off x="50292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对角的矩形 13"/>
          <p:cNvSpPr/>
          <p:nvPr/>
        </p:nvSpPr>
        <p:spPr>
          <a:xfrm>
            <a:off x="2743200" y="28194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672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672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63396" y="282057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672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286000" y="2520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endParaRPr kumimoji="1" lang="zh-CN" altLang="en-US" dirty="0"/>
          </a:p>
        </p:txBody>
      </p:sp>
      <p:sp>
        <p:nvSpPr>
          <p:cNvPr id="32" name="剪去对角的矩形 31"/>
          <p:cNvSpPr/>
          <p:nvPr/>
        </p:nvSpPr>
        <p:spPr>
          <a:xfrm>
            <a:off x="2743200" y="32766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剪去对角的矩形 32"/>
          <p:cNvSpPr/>
          <p:nvPr/>
        </p:nvSpPr>
        <p:spPr>
          <a:xfrm>
            <a:off x="2743200" y="37338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4" name="直线箭头连接符 33"/>
          <p:cNvCxnSpPr>
            <a:endCxn id="30" idx="1"/>
          </p:cNvCxnSpPr>
          <p:nvPr/>
        </p:nvCxnSpPr>
        <p:spPr>
          <a:xfrm flipV="1">
            <a:off x="3178066" y="3390900"/>
            <a:ext cx="1089134" cy="53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ele attr="{A28A90F2-6308-864D-AEC0-D791977838CC}"/>
                  </a:ext>
                </a:extLst>
              </p:cNvPr>
              <p:cNvSpPr/>
              <p:nvPr/>
            </p:nvSpPr>
            <p:spPr>
              <a:xfrm>
                <a:off x="5892453" y="4362951"/>
                <a:ext cx="1307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53" y="4362951"/>
                <a:ext cx="1307024" cy="369332"/>
              </a:xfrm>
              <a:prstGeom prst="rect">
                <a:avLst/>
              </a:prstGeom>
              <a:blipFill rotWithShape="1">
                <a:blip r:embed="rId1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57400"/>
                <a:ext cx="38465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x=y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y=x</a:t>
                </a:r>
              </a:p>
              <a:p>
                <a:pPr marL="0" indent="0">
                  <a:buNone/>
                </a:pP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7400"/>
                <a:ext cx="3846512" cy="4114800"/>
              </a:xfrm>
              <a:blipFill rotWithShape="1">
                <a:blip r:embed="rId1"/>
                <a:stretch>
                  <a:fillRect l="-2303" t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ele attr="{7FACAF03-BA54-B64D-BC6B-DC3200F1F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0" y="2057400"/>
                <a:ext cx="4267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x=y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y=x</a:t>
                </a: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057400"/>
                <a:ext cx="42672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2381" t="-1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fine-grained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81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81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81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81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5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05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05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05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05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05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4" idx="6"/>
            <a:endCxn id="9" idx="1"/>
          </p:cNvCxnSpPr>
          <p:nvPr/>
        </p:nvCxnSpPr>
        <p:spPr>
          <a:xfrm>
            <a:off x="1562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0" idx="1"/>
          </p:cNvCxnSpPr>
          <p:nvPr/>
        </p:nvCxnSpPr>
        <p:spPr>
          <a:xfrm>
            <a:off x="1562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1" idx="1"/>
          </p:cNvCxnSpPr>
          <p:nvPr/>
        </p:nvCxnSpPr>
        <p:spPr>
          <a:xfrm flipV="1">
            <a:off x="1568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3" idx="1"/>
          </p:cNvCxnSpPr>
          <p:nvPr/>
        </p:nvCxnSpPr>
        <p:spPr>
          <a:xfrm>
            <a:off x="1556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5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54592" y="24897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73892" y="1942237"/>
            <a:ext cx="4570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*</a:t>
            </a:r>
            <a:r>
              <a:rPr kumimoji="1" lang="en-US" altLang="zh-CN" dirty="0">
                <a:solidFill>
                  <a:srgbClr val="0432FF"/>
                </a:solidFill>
              </a:rPr>
              <a:t>p;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**</a:t>
            </a:r>
            <a:r>
              <a:rPr kumimoji="1" lang="en-US" altLang="zh-CN" dirty="0">
                <a:solidFill>
                  <a:srgbClr val="0432FF"/>
                </a:solidFill>
              </a:rPr>
              <a:t>q;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alias?</a:t>
            </a:r>
            <a:endParaRPr kumimoji="1" lang="en-US" altLang="zh-CN" dirty="0"/>
          </a:p>
          <a:p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address?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NO.</a:t>
            </a:r>
            <a:endParaRPr kumimoji="1" lang="en-US" altLang="zh-CN" dirty="0"/>
          </a:p>
          <a:p>
            <a:r>
              <a:rPr kumimoji="1" lang="en-US" altLang="zh-CN" dirty="0"/>
              <a:t>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conversion!)</a:t>
            </a:r>
            <a:endParaRPr kumimoji="1" lang="en-US" altLang="zh-CN" dirty="0"/>
          </a:p>
        </p:txBody>
      </p:sp>
      <p:cxnSp>
        <p:nvCxnSpPr>
          <p:cNvPr id="26" name="曲线连接符 25"/>
          <p:cNvCxnSpPr>
            <a:stCxn id="11" idx="3"/>
            <a:endCxn id="10" idx="3"/>
          </p:cNvCxnSpPr>
          <p:nvPr/>
        </p:nvCxnSpPr>
        <p:spPr>
          <a:xfrm flipV="1">
            <a:off x="3467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3" idx="3"/>
            <a:endCxn id="11" idx="3"/>
          </p:cNvCxnSpPr>
          <p:nvPr/>
        </p:nvCxnSpPr>
        <p:spPr>
          <a:xfrm flipV="1">
            <a:off x="3467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对角的矩形 13"/>
          <p:cNvSpPr/>
          <p:nvPr/>
        </p:nvSpPr>
        <p:spPr>
          <a:xfrm>
            <a:off x="1181100" y="28194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051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51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01296" y="282057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051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3900" y="2520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endParaRPr kumimoji="1" lang="zh-CN" altLang="en-US" dirty="0"/>
          </a:p>
        </p:txBody>
      </p:sp>
      <p:sp>
        <p:nvSpPr>
          <p:cNvPr id="32" name="剪去对角的矩形 31"/>
          <p:cNvSpPr/>
          <p:nvPr/>
        </p:nvSpPr>
        <p:spPr>
          <a:xfrm>
            <a:off x="1181100" y="32766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剪去对角的矩形 32"/>
          <p:cNvSpPr/>
          <p:nvPr/>
        </p:nvSpPr>
        <p:spPr>
          <a:xfrm>
            <a:off x="1181100" y="37338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4" name="直线箭头连接符 33"/>
          <p:cNvCxnSpPr>
            <a:endCxn id="30" idx="1"/>
          </p:cNvCxnSpPr>
          <p:nvPr/>
        </p:nvCxnSpPr>
        <p:spPr>
          <a:xfrm flipV="1">
            <a:off x="1615966" y="3390900"/>
            <a:ext cx="1089134" cy="53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495800" y="5449614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**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57400"/>
                <a:ext cx="44958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p=1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**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q=1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p!=q</a:t>
                </a:r>
              </a:p>
              <a:p>
                <a:pPr marL="0" indent="0">
                  <a:buNone/>
                </a:pP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3.14</m:t>
                          </m:r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7400"/>
                <a:ext cx="4495800" cy="4114800"/>
              </a:xfrm>
              <a:blipFill rotWithShape="1">
                <a:blip r:embed="rId1"/>
                <a:stretch>
                  <a:fillRect l="-1972" t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ele attr="{6231F386-D67A-2F45-8484-F025FA7EAD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0" y="2057400"/>
                <a:ext cx="4495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p=1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432FF"/>
                    </a:solidFill>
                  </a:rPr>
                  <a:t> **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q=1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 p!=q</a:t>
                </a: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kumimoji="1" lang="zh-CN" altLang="en-US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3.14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1"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057400"/>
                <a:ext cx="4495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2260" t="-1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uninterpreted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6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6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6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6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6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6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endParaRPr kumimoji="1" lang="en-US" altLang="zh-CN" dirty="0"/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Improper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bugs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dangling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free(q);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#3: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free(q);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dedicated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C/C++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28F0B7B-5712-E048-BC39-52BC0D0A6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memory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consists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store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dirty="0"/>
                  <a:t> and a heap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H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/>
                  <a:t>, maps a variable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dirty="0"/>
                  <a:t> to its address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H: a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en-US" altLang="zh-CN" dirty="0"/>
                  <a:t>, maps an address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/>
                  <a:t> to a value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r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27432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43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432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432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72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672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672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672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72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672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4" idx="6"/>
            <a:endCxn id="9" idx="1"/>
          </p:cNvCxnSpPr>
          <p:nvPr/>
        </p:nvCxnSpPr>
        <p:spPr>
          <a:xfrm>
            <a:off x="31242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0" idx="1"/>
          </p:cNvCxnSpPr>
          <p:nvPr/>
        </p:nvCxnSpPr>
        <p:spPr>
          <a:xfrm>
            <a:off x="31242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1" idx="1"/>
          </p:cNvCxnSpPr>
          <p:nvPr/>
        </p:nvCxnSpPr>
        <p:spPr>
          <a:xfrm flipV="1">
            <a:off x="31307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3" idx="1"/>
          </p:cNvCxnSpPr>
          <p:nvPr/>
        </p:nvCxnSpPr>
        <p:spPr>
          <a:xfrm>
            <a:off x="31189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479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073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933" y="4095571"/>
            <a:ext cx="267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Or, think the store S as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table, and the heap H as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  <a:endParaRPr kumimoji="1" lang="zh-CN" altLang="en-US" dirty="0"/>
          </a:p>
        </p:txBody>
      </p:sp>
      <p:cxnSp>
        <p:nvCxnSpPr>
          <p:cNvPr id="26" name="曲线连接符 25"/>
          <p:cNvCxnSpPr>
            <a:stCxn id="11" idx="3"/>
            <a:endCxn id="10" idx="3"/>
          </p:cNvCxnSpPr>
          <p:nvPr/>
        </p:nvCxnSpPr>
        <p:spPr>
          <a:xfrm flipV="1">
            <a:off x="50292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3" idx="3"/>
            <a:endCxn id="11" idx="3"/>
          </p:cNvCxnSpPr>
          <p:nvPr/>
        </p:nvCxnSpPr>
        <p:spPr>
          <a:xfrm flipV="1">
            <a:off x="50292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96996" y="5356260"/>
            <a:ext cx="267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Syntax &amp; 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T+E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&amp;x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&amp;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*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NULL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E+E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E-E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*</a:t>
                </a:r>
                <a:r>
                  <a:rPr kumimoji="1" lang="en-US" altLang="zh-CN" sz="2400" dirty="0"/>
                  <a:t>T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T=T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T&lt;T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E&lt;E</a:t>
                </a:r>
                <a:r>
                  <a:rPr kumimoji="1" lang="zh-CN" altLang="en-US" sz="2400" dirty="0"/>
                  <a:t>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~R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876800" y="45720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essentially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fragment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  <a:endParaRPr kumimoji="1" lang="en-US" altLang="zh-CN" sz="2000" dirty="0"/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supported,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conversion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integers.</a:t>
            </a:r>
            <a:endParaRPr kumimoji="1"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2990</Words>
  <Application>WPS 演示</Application>
  <PresentationFormat>全屏显示(4:3)</PresentationFormat>
  <Paragraphs>348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Tahoma</vt:lpstr>
      <vt:lpstr>Symbol</vt:lpstr>
      <vt:lpstr>Courier New</vt:lpstr>
      <vt:lpstr>微软雅黑</vt:lpstr>
      <vt:lpstr>Arial Unicode MS</vt:lpstr>
      <vt:lpstr>Calibri</vt:lpstr>
      <vt:lpstr>Blends</vt:lpstr>
      <vt:lpstr>Pointer programs</vt:lpstr>
      <vt:lpstr>Motivation: theory</vt:lpstr>
      <vt:lpstr>Satisfiability modulo theory (SMT)</vt:lpstr>
      <vt:lpstr>Motivation: pointers</vt:lpstr>
      <vt:lpstr>Motivation: pointers</vt:lpstr>
      <vt:lpstr>Memory model</vt:lpstr>
      <vt:lpstr>Memory model</vt:lpstr>
      <vt:lpstr> </vt:lpstr>
      <vt:lpstr>Pointers: the syntax</vt:lpstr>
      <vt:lpstr>Example</vt:lpstr>
      <vt:lpstr>Semantics</vt:lpstr>
      <vt:lpstr>Semantics: propositions</vt:lpstr>
      <vt:lpstr>Semantics: expressions</vt:lpstr>
      <vt:lpstr>Semantics: pointers</vt:lpstr>
      <vt:lpstr>Example</vt:lpstr>
      <vt:lpstr> </vt:lpstr>
      <vt:lpstr>Semantics-based decision procedure</vt:lpstr>
      <vt:lpstr>Decision procedure</vt:lpstr>
      <vt:lpstr>Example</vt:lpstr>
      <vt:lpstr>Pure variables</vt:lpstr>
      <vt:lpstr>Extended memory model</vt:lpstr>
      <vt:lpstr>Example</vt:lpstr>
      <vt:lpstr>Memory partitions</vt:lpstr>
      <vt:lpstr>Memory partitions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4844</cp:revision>
  <cp:lastPrinted>2113-01-01T00:00:00Z</cp:lastPrinted>
  <dcterms:created xsi:type="dcterms:W3CDTF">2113-01-01T00:00:00Z</dcterms:created>
  <dcterms:modified xsi:type="dcterms:W3CDTF">2021-01-13T11:11:36Z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