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9"/>
  </p:handoutMasterIdLst>
  <p:sldIdLst>
    <p:sldId id="256" r:id="rId3"/>
    <p:sldId id="455" r:id="rId4"/>
    <p:sldId id="494" r:id="rId5"/>
    <p:sldId id="500" r:id="rId6"/>
    <p:sldId id="501" r:id="rId7"/>
    <p:sldId id="495" r:id="rId8"/>
    <p:sldId id="485" r:id="rId9"/>
    <p:sldId id="457" r:id="rId10"/>
    <p:sldId id="496" r:id="rId11"/>
    <p:sldId id="476" r:id="rId12"/>
    <p:sldId id="477" r:id="rId13"/>
    <p:sldId id="478" r:id="rId14"/>
    <p:sldId id="479" r:id="rId15"/>
    <p:sldId id="480" r:id="rId16"/>
    <p:sldId id="497" r:id="rId17"/>
    <p:sldId id="484" r:id="rId18"/>
    <p:sldId id="502" r:id="rId19"/>
    <p:sldId id="503" r:id="rId20"/>
    <p:sldId id="486" r:id="rId21"/>
    <p:sldId id="487" r:id="rId22"/>
    <p:sldId id="475" r:id="rId23"/>
    <p:sldId id="458" r:id="rId24"/>
    <p:sldId id="488" r:id="rId25"/>
    <p:sldId id="489" r:id="rId26"/>
    <p:sldId id="498" r:id="rId27"/>
    <p:sldId id="424" r:id="rId28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6"/>
    <p:restoredTop sz="94676"/>
  </p:normalViewPr>
  <p:slideViewPr>
    <p:cSldViewPr>
      <p:cViewPr varScale="1">
        <p:scale>
          <a:sx n="106" d="100"/>
          <a:sy n="106" d="100"/>
        </p:scale>
        <p:origin x="976" y="168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1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Concolic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endParaRPr lang="en-US" altLang="zh-CN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  <a:endParaRPr lang="en-US" altLang="zh-CN" sz="3600" dirty="0"/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#1: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construct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1" lang="zh-C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2438400"/>
          <a:ext cx="2514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12"/>
                <a:gridCol w="821094"/>
                <a:gridCol w="8210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#2: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concrete and symbolic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maintaining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program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15000" y="3048000"/>
          <a:ext cx="2514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12"/>
                <a:gridCol w="821094"/>
                <a:gridCol w="8210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executor branches according to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concreate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and 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“path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condition”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branch: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78033" y="4964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47456" y="5334000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038600" y="63101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885656" y="6310122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endCxn id="8" idx="7"/>
          </p:cNvCxnSpPr>
          <p:nvPr/>
        </p:nvCxnSpPr>
        <p:spPr>
          <a:xfrm flipH="1">
            <a:off x="4729907" y="5773515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5"/>
            <a:endCxn id="9" idx="1"/>
          </p:cNvCxnSpPr>
          <p:nvPr/>
        </p:nvCxnSpPr>
        <p:spPr>
          <a:xfrm>
            <a:off x="5487159" y="5736602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715000" y="5802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400800" y="2743200"/>
          <a:ext cx="2514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12"/>
                <a:gridCol w="821094"/>
                <a:gridCol w="8210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run and get the PCs, we negate the PCs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and send it to solver, to get new inputs: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715000" y="50371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63560" y="38468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715000" y="2743200"/>
          <a:ext cx="32004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240972"/>
                <a:gridCol w="10450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32467290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path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obligations,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constraints: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63560" y="38468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08312" y="59997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4276" y="5440577"/>
            <a:ext cx="34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/\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715000" y="2743200"/>
          <a:ext cx="32004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240972"/>
                <a:gridCol w="10450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32467290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22899" y="5867240"/>
            <a:ext cx="344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model: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[x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32467289,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y==0]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rerun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86200" y="3124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63560" y="350556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08312" y="59997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4276" y="5440577"/>
            <a:ext cx="34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/\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715000" y="2743200"/>
          <a:ext cx="32004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240972"/>
                <a:gridCol w="10450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22899" y="5867240"/>
            <a:ext cx="34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Trigger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 err="1"/>
              <a:t>DivideByZero</a:t>
            </a:r>
            <a:r>
              <a:rPr kumimoji="1" lang="en-US" altLang="zh-CN" dirty="0"/>
              <a:t>”!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72400" y="4760158"/>
            <a:ext cx="223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total!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" y="2025134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Conceptually, 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negate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PCs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if(b1)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if(b2)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if(…)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4000" y="2743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76400" y="3135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b1/\b2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28800" y="3516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b1/\b2/\...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6000" y="3897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b1/\b2/\.../\</a:t>
            </a:r>
            <a:r>
              <a:rPr kumimoji="1" lang="en-US" altLang="zh-CN" dirty="0" err="1">
                <a:solidFill>
                  <a:srgbClr val="FF0000"/>
                </a:solidFill>
              </a:rPr>
              <a:t>bn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55493" y="44312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b1/\b2/\.../\</a:t>
            </a:r>
            <a:r>
              <a:rPr kumimoji="1" lang="en-US" altLang="zh-CN" dirty="0" err="1">
                <a:solidFill>
                  <a:srgbClr val="FF0000"/>
                </a:solidFill>
              </a:rPr>
              <a:t>bn</a:t>
            </a:r>
            <a:r>
              <a:rPr kumimoji="1" lang="en-US" altLang="zh-CN" dirty="0">
                <a:solidFill>
                  <a:srgbClr val="FF0000"/>
                </a:solidFill>
              </a:rPr>
              <a:t>/\y==0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70134" y="3730826"/>
            <a:ext cx="725965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b1</a:t>
            </a:r>
            <a:endParaRPr kumimoji="1"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5161279" y="47069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b2</a:t>
            </a:r>
            <a:endParaRPr kumimoji="1"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7008335" y="4706948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48" name="直线箭头连接符 47"/>
          <p:cNvCxnSpPr>
            <a:endCxn id="46" idx="7"/>
          </p:cNvCxnSpPr>
          <p:nvPr/>
        </p:nvCxnSpPr>
        <p:spPr>
          <a:xfrm flipH="1">
            <a:off x="5852586" y="4170341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45" idx="5"/>
            <a:endCxn id="47" idx="1"/>
          </p:cNvCxnSpPr>
          <p:nvPr/>
        </p:nvCxnSpPr>
        <p:spPr>
          <a:xfrm>
            <a:off x="6789784" y="4133428"/>
            <a:ext cx="352462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659053" y="4222997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265135" y="63071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cxnSp>
        <p:nvCxnSpPr>
          <p:cNvPr id="52" name="直线箭头连接符 51"/>
          <p:cNvCxnSpPr>
            <a:endCxn id="51" idx="7"/>
          </p:cNvCxnSpPr>
          <p:nvPr/>
        </p:nvCxnSpPr>
        <p:spPr>
          <a:xfrm flipH="1">
            <a:off x="4956442" y="5940626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闪电形 52"/>
          <p:cNvSpPr/>
          <p:nvPr/>
        </p:nvSpPr>
        <p:spPr>
          <a:xfrm>
            <a:off x="5027135" y="540722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4" name="直线箭头连接符 53"/>
          <p:cNvCxnSpPr/>
          <p:nvPr/>
        </p:nvCxnSpPr>
        <p:spPr>
          <a:xfrm flipH="1">
            <a:off x="5348830" y="5178626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5566237" y="63071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56" name="直线箭头连接符 55"/>
          <p:cNvCxnSpPr/>
          <p:nvPr/>
        </p:nvCxnSpPr>
        <p:spPr>
          <a:xfrm>
            <a:off x="5478828" y="5940626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6749147" y="63071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endCxn id="57" idx="7"/>
          </p:cNvCxnSpPr>
          <p:nvPr/>
        </p:nvCxnSpPr>
        <p:spPr>
          <a:xfrm flipH="1">
            <a:off x="7440454" y="5940626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闪电形 58"/>
          <p:cNvSpPr/>
          <p:nvPr/>
        </p:nvSpPr>
        <p:spPr>
          <a:xfrm>
            <a:off x="7693090" y="5569134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直线箭头连接符 59"/>
          <p:cNvCxnSpPr/>
          <p:nvPr/>
        </p:nvCxnSpPr>
        <p:spPr>
          <a:xfrm>
            <a:off x="7472538" y="5179966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8257883" y="63101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62" name="直线箭头连接符 61"/>
          <p:cNvCxnSpPr/>
          <p:nvPr/>
        </p:nvCxnSpPr>
        <p:spPr>
          <a:xfrm>
            <a:off x="8074090" y="5968809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619193" y="5108579"/>
            <a:ext cx="120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b1/\b2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6" name="直线箭头连接符 65"/>
          <p:cNvCxnSpPr/>
          <p:nvPr/>
        </p:nvCxnSpPr>
        <p:spPr>
          <a:xfrm>
            <a:off x="5686420" y="5190326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闪电形 66"/>
          <p:cNvSpPr/>
          <p:nvPr/>
        </p:nvSpPr>
        <p:spPr>
          <a:xfrm>
            <a:off x="6033539" y="5401772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箭头连接符 67"/>
          <p:cNvCxnSpPr/>
          <p:nvPr/>
        </p:nvCxnSpPr>
        <p:spPr>
          <a:xfrm flipH="1">
            <a:off x="7139733" y="5145384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闪电形 68"/>
          <p:cNvSpPr/>
          <p:nvPr/>
        </p:nvSpPr>
        <p:spPr>
          <a:xfrm>
            <a:off x="6836456" y="5435409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3657600" y="5970287"/>
            <a:ext cx="167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b1/\b2/\.../\</a:t>
            </a:r>
            <a:r>
              <a:rPr kumimoji="1" lang="en-US" altLang="zh-CN" dirty="0" err="1">
                <a:solidFill>
                  <a:srgbClr val="FF0000"/>
                </a:solidFill>
              </a:rPr>
              <a:t>bn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50" grpId="0"/>
      <p:bldP spid="64" grpId="0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if(m==y){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error(…);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867400" y="292577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/>
                <a:gridCol w="628650"/>
                <a:gridCol w="628650"/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直线箭头连接符 16"/>
          <p:cNvCxnSpPr>
            <a:stCxn id="12" idx="2"/>
          </p:cNvCxnSpPr>
          <p:nvPr/>
        </p:nvCxnSpPr>
        <p:spPr>
          <a:xfrm>
            <a:off x="6781800" y="1572737"/>
            <a:ext cx="1181099" cy="63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696200" y="1847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m!=y</a:t>
            </a:r>
            <a:endParaRPr kumimoji="1"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000054" y="3666487"/>
            <a:ext cx="19550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path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cond</a:t>
            </a:r>
            <a:r>
              <a:rPr kumimoji="1" lang="en-US" altLang="zh-CN" sz="1600" dirty="0"/>
              <a:t>:</a:t>
            </a:r>
            <a:endParaRPr kumimoji="1" lang="en-US" altLang="zh-CN" sz="1600" dirty="0"/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x!=y</a:t>
            </a:r>
            <a:endParaRPr kumimoji="1" lang="en-US" altLang="zh-CN" sz="1600" dirty="0">
              <a:solidFill>
                <a:srgbClr val="0432FF"/>
              </a:solidFill>
            </a:endParaRPr>
          </a:p>
          <a:p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negate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send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solver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(Z3):</a:t>
            </a:r>
            <a:endParaRPr kumimoji="1" lang="en-US" altLang="zh-CN" sz="1600" dirty="0"/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x==y</a:t>
            </a:r>
            <a:endParaRPr kumimoji="1" lang="en-US" altLang="zh-CN" sz="1600" dirty="0">
              <a:solidFill>
                <a:srgbClr val="0432FF"/>
              </a:solidFill>
            </a:endParaRPr>
          </a:p>
          <a:p>
            <a:r>
              <a:rPr kumimoji="1" lang="en-US" altLang="zh-CN" sz="1600" dirty="0"/>
              <a:t>but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found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unsolvable,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weaken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replace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symbolic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value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with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concreate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value!</a:t>
            </a:r>
            <a:endParaRPr kumimoji="1" lang="en-US" altLang="zh-CN" sz="1600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7103142" y="2215670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/>
                <a:gridCol w="628650"/>
                <a:gridCol w="628650"/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365801" y="3297155"/>
            <a:ext cx="57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8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8932" y="4389109"/>
            <a:ext cx="3519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Thus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have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(weakened)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PC:</a:t>
            </a:r>
            <a:endParaRPr kumimoji="1" lang="en-US" altLang="zh-CN" sz="1600" dirty="0"/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8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==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y</a:t>
            </a:r>
            <a:endParaRPr kumimoji="1" lang="en-US" altLang="zh-CN" sz="1600" dirty="0">
              <a:solidFill>
                <a:srgbClr val="0432FF"/>
              </a:solidFill>
            </a:endParaRPr>
          </a:p>
          <a:p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regenerate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new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input,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restart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execution!</a:t>
            </a:r>
            <a:endParaRPr kumimoji="1"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if(m==y){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error(…);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867400" y="292577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/>
                <a:gridCol w="628650"/>
                <a:gridCol w="628650"/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线箭头连接符 15"/>
          <p:cNvCxnSpPr>
            <a:stCxn id="12" idx="2"/>
          </p:cNvCxnSpPr>
          <p:nvPr/>
        </p:nvCxnSpPr>
        <p:spPr>
          <a:xfrm flipH="1">
            <a:off x="5791200" y="1572737"/>
            <a:ext cx="990600" cy="63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2" idx="2"/>
          </p:cNvCxnSpPr>
          <p:nvPr/>
        </p:nvCxnSpPr>
        <p:spPr>
          <a:xfrm>
            <a:off x="6781800" y="1572737"/>
            <a:ext cx="1181099" cy="63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696200" y="1847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m!=y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562600" y="186821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m==y</a:t>
            </a:r>
            <a:endParaRPr kumimoji="1"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000054" y="3666487"/>
            <a:ext cx="19550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path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cond</a:t>
            </a:r>
            <a:r>
              <a:rPr kumimoji="1" lang="en-US" altLang="zh-CN" sz="1600" dirty="0"/>
              <a:t>:</a:t>
            </a:r>
            <a:endParaRPr kumimoji="1" lang="en-US" altLang="zh-CN" sz="1600" dirty="0"/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x!=y</a:t>
            </a:r>
            <a:endParaRPr kumimoji="1" lang="en-US" altLang="zh-CN" sz="1600" dirty="0">
              <a:solidFill>
                <a:srgbClr val="0432FF"/>
              </a:solidFill>
            </a:endParaRPr>
          </a:p>
          <a:p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negate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send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solver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(Z3):</a:t>
            </a:r>
            <a:endParaRPr kumimoji="1" lang="en-US" altLang="zh-CN" sz="1600" dirty="0"/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x==y</a:t>
            </a:r>
            <a:endParaRPr kumimoji="1" lang="en-US" altLang="zh-CN" sz="1600" dirty="0">
              <a:solidFill>
                <a:srgbClr val="0432FF"/>
              </a:solidFill>
            </a:endParaRPr>
          </a:p>
          <a:p>
            <a:r>
              <a:rPr kumimoji="1" lang="en-US" altLang="zh-CN" sz="1600" dirty="0"/>
              <a:t>but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found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unsolvable,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weaken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replace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symbolic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value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with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concreate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value!</a:t>
            </a:r>
            <a:endParaRPr kumimoji="1" lang="en-US" altLang="zh-CN" sz="1600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7103142" y="2215670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/>
                <a:gridCol w="628650"/>
                <a:gridCol w="628650"/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4845215" y="2209800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/>
                <a:gridCol w="628650"/>
                <a:gridCol w="628650"/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365801" y="3297155"/>
            <a:ext cx="57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8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08932" y="4389109"/>
            <a:ext cx="3519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Thus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have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(weakened)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PC:</a:t>
            </a:r>
            <a:endParaRPr kumimoji="1" lang="en-US" altLang="zh-CN" sz="1600" dirty="0"/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8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==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y</a:t>
            </a:r>
            <a:endParaRPr kumimoji="1" lang="en-US" altLang="zh-CN" sz="1600" dirty="0">
              <a:solidFill>
                <a:srgbClr val="0432FF"/>
              </a:solidFill>
            </a:endParaRPr>
          </a:p>
          <a:p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regenerate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new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input,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restart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execution!</a:t>
            </a:r>
            <a:endParaRPr kumimoji="1" lang="en-US" altLang="zh-CN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Advantages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of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Concolic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Execution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Spectrum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178650"/>
            <a:ext cx="8401050" cy="4603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85456" y="5193268"/>
            <a:ext cx="211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Today’s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H="1" flipV="1">
            <a:off x="3733800" y="4980243"/>
            <a:ext cx="762000" cy="21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Practical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Path explosion</a:t>
            </a:r>
            <a:endParaRPr kumimoji="1" lang="en-US" altLang="zh-CN" dirty="0"/>
          </a:p>
          <a:p>
            <a:r>
              <a:rPr kumimoji="1" lang="en-US" altLang="zh-CN" dirty="0"/>
              <a:t>Loops and recursions</a:t>
            </a:r>
            <a:endParaRPr kumimoji="1" lang="en-US" altLang="zh-CN" dirty="0"/>
          </a:p>
          <a:p>
            <a:r>
              <a:rPr kumimoji="1" lang="en-US" altLang="zh-CN" dirty="0"/>
              <a:t>Environment modeling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Path explosion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if(e1)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if(e11)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if(e21)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91200" y="2438400"/>
            <a:ext cx="6096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782344" y="34145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e11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629400" y="3414522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e21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endCxn id="5" idx="7"/>
          </p:cNvCxnSpPr>
          <p:nvPr/>
        </p:nvCxnSpPr>
        <p:spPr>
          <a:xfrm flipH="1">
            <a:off x="5473651" y="2877915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4" idx="5"/>
            <a:endCxn id="6" idx="1"/>
          </p:cNvCxnSpPr>
          <p:nvPr/>
        </p:nvCxnSpPr>
        <p:spPr>
          <a:xfrm>
            <a:off x="6311526" y="2841002"/>
            <a:ext cx="451785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8862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endCxn id="12" idx="7"/>
          </p:cNvCxnSpPr>
          <p:nvPr/>
        </p:nvCxnSpPr>
        <p:spPr>
          <a:xfrm flipH="1">
            <a:off x="4577507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闪电形 13"/>
          <p:cNvSpPr/>
          <p:nvPr/>
        </p:nvSpPr>
        <p:spPr>
          <a:xfrm>
            <a:off x="4648200" y="4114800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/>
          <p:nvPr/>
        </p:nvCxnSpPr>
        <p:spPr>
          <a:xfrm flipH="1">
            <a:off x="4969895" y="3886200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518730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5099893" y="4648200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37021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endCxn id="21" idx="7"/>
          </p:cNvCxnSpPr>
          <p:nvPr/>
        </p:nvCxnSpPr>
        <p:spPr>
          <a:xfrm flipH="1">
            <a:off x="7061519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闪电形 22"/>
          <p:cNvSpPr/>
          <p:nvPr/>
        </p:nvSpPr>
        <p:spPr>
          <a:xfrm>
            <a:off x="7314155" y="427670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7093603" y="3887540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878948" y="501769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7695155" y="4676383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575192" y="2888543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~e1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240258" y="3816153"/>
            <a:ext cx="120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e1/\e11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211165" y="3796100"/>
            <a:ext cx="141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~e1/\~e21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5307485" y="3897900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闪电形 34"/>
          <p:cNvSpPr/>
          <p:nvPr/>
        </p:nvSpPr>
        <p:spPr>
          <a:xfrm>
            <a:off x="5654604" y="410934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/>
          <p:cNvCxnSpPr/>
          <p:nvPr/>
        </p:nvCxnSpPr>
        <p:spPr>
          <a:xfrm flipH="1">
            <a:off x="6760798" y="3852958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闪电形 37"/>
          <p:cNvSpPr/>
          <p:nvPr/>
        </p:nvSpPr>
        <p:spPr>
          <a:xfrm>
            <a:off x="6457521" y="4142983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035597" y="3974068"/>
            <a:ext cx="120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~e1/\e21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332929" y="3680268"/>
            <a:ext cx="120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e1/\~e11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ele attr="{B89E1323-992F-6F47-969E-0FBEC8A2A56B}"/>
                  </a:ext>
                </a:extLst>
              </p:cNvPr>
              <p:cNvSpPr txBox="1"/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With nested ‘if’ statements of depth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</a:t>
                </a:r>
                <a:r>
                  <a:rPr kumimoji="1" lang="en-US" altLang="zh-CN" dirty="0"/>
                  <a:t>, the number of possible paths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1023" t="-3922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0" grpId="0"/>
      <p:bldP spid="31" grpId="0"/>
      <p:bldP spid="39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Path explosion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paths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controlled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coverage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timeout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etc..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Loops and recursions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Loops introduce non-termination: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739913" y="3299903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endCxn id="5" idx="7"/>
          </p:cNvCxnSpPr>
          <p:nvPr/>
        </p:nvCxnSpPr>
        <p:spPr>
          <a:xfrm flipH="1">
            <a:off x="5431220" y="2910078"/>
            <a:ext cx="452949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59681" y="2877812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~e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10994" y="2049393"/>
            <a:ext cx="86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: 0</a:t>
            </a:r>
            <a:endParaRPr kumimoji="1" lang="en-US" altLang="zh-CN" dirty="0"/>
          </a:p>
          <a:p>
            <a:r>
              <a:rPr kumimoji="1" lang="en-US" altLang="zh-CN" dirty="0"/>
              <a:t>s: 0</a:t>
            </a:r>
            <a:endParaRPr kumimoji="1" lang="en-US" altLang="zh-CN" dirty="0"/>
          </a:p>
          <a:p>
            <a:r>
              <a:rPr kumimoji="1" lang="en-US" altLang="zh-CN" dirty="0"/>
              <a:t>n: n</a:t>
            </a:r>
            <a:endParaRPr kumimoji="1"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Loops and recursions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Loops introduce non-termination: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420058" y="3414522"/>
            <a:ext cx="117220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endCxn id="5" idx="7"/>
          </p:cNvCxnSpPr>
          <p:nvPr/>
        </p:nvCxnSpPr>
        <p:spPr>
          <a:xfrm flipH="1">
            <a:off x="5420597" y="2877915"/>
            <a:ext cx="466648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4" idx="5"/>
          </p:cNvCxnSpPr>
          <p:nvPr/>
        </p:nvCxnSpPr>
        <p:spPr>
          <a:xfrm>
            <a:off x="6589670" y="2841002"/>
            <a:ext cx="774179" cy="27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59681" y="2877812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~e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034138" y="2161911"/>
            <a:ext cx="86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: 0</a:t>
            </a:r>
            <a:endParaRPr kumimoji="1" lang="en-US" altLang="zh-CN" dirty="0"/>
          </a:p>
          <a:p>
            <a:r>
              <a:rPr kumimoji="1" lang="en-US" altLang="zh-CN" dirty="0"/>
              <a:t>s: 0</a:t>
            </a:r>
            <a:endParaRPr kumimoji="1" lang="en-US" altLang="zh-CN" dirty="0"/>
          </a:p>
          <a:p>
            <a:r>
              <a:rPr kumimoji="1" lang="en-US" altLang="zh-CN" dirty="0"/>
              <a:t>n: n</a:t>
            </a:r>
            <a:endParaRPr kumimoji="1"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657600" y="4252722"/>
            <a:ext cx="10385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endCxn id="25" idx="7"/>
          </p:cNvCxnSpPr>
          <p:nvPr/>
        </p:nvCxnSpPr>
        <p:spPr>
          <a:xfrm flipH="1">
            <a:off x="4544030" y="3886200"/>
            <a:ext cx="332772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5991956" y="428545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32" name="直线箭头连接符 31"/>
          <p:cNvCxnSpPr>
            <a:endCxn id="30" idx="1"/>
          </p:cNvCxnSpPr>
          <p:nvPr/>
        </p:nvCxnSpPr>
        <p:spPr>
          <a:xfrm>
            <a:off x="5099893" y="3886200"/>
            <a:ext cx="1010673" cy="46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651155" y="3180669"/>
            <a:ext cx="86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: 0+1</a:t>
            </a:r>
            <a:endParaRPr kumimoji="1" lang="en-US" altLang="zh-CN" dirty="0"/>
          </a:p>
          <a:p>
            <a:r>
              <a:rPr kumimoji="1" lang="en-US" altLang="zh-CN" dirty="0"/>
              <a:t>s: 0+0</a:t>
            </a:r>
            <a:endParaRPr kumimoji="1" lang="en-US" altLang="zh-CN" dirty="0"/>
          </a:p>
          <a:p>
            <a:r>
              <a:rPr kumimoji="1" lang="en-US" altLang="zh-CN" dirty="0"/>
              <a:t>n: n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657600" y="3883390"/>
            <a:ext cx="13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0+1&lt;=n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 flipH="1">
            <a:off x="3857402" y="4714150"/>
            <a:ext cx="332772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闪电形 35"/>
          <p:cNvSpPr/>
          <p:nvPr/>
        </p:nvSpPr>
        <p:spPr>
          <a:xfrm>
            <a:off x="3476402" y="518582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124200" y="4733587"/>
            <a:ext cx="16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0+1+2&lt;=n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96117" y="4130066"/>
            <a:ext cx="1963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/>
              <a:t>i</a:t>
            </a:r>
            <a:r>
              <a:rPr kumimoji="1" lang="en-US" altLang="zh-CN" sz="1400" dirty="0"/>
              <a:t>: 0+1+2</a:t>
            </a:r>
            <a:endParaRPr kumimoji="1" lang="en-US" altLang="zh-CN" sz="1400" dirty="0"/>
          </a:p>
          <a:p>
            <a:r>
              <a:rPr kumimoji="1" lang="en-US" altLang="zh-CN" sz="1400" dirty="0"/>
              <a:t>s: 0+0+(0+1)</a:t>
            </a:r>
            <a:endParaRPr kumimoji="1" lang="en-US" altLang="zh-CN" sz="1400" dirty="0"/>
          </a:p>
          <a:p>
            <a:r>
              <a:rPr kumimoji="1" lang="en-US" altLang="zh-CN" sz="1400" dirty="0"/>
              <a:t>n: n</a:t>
            </a:r>
            <a:endParaRPr kumimoji="1" lang="zh-CN" altLang="en-US" sz="1400" dirty="0"/>
          </a:p>
        </p:txBody>
      </p:sp>
      <p:cxnSp>
        <p:nvCxnSpPr>
          <p:cNvPr id="40" name="直线箭头连接符 39"/>
          <p:cNvCxnSpPr/>
          <p:nvPr/>
        </p:nvCxnSpPr>
        <p:spPr>
          <a:xfrm>
            <a:off x="4518576" y="4648200"/>
            <a:ext cx="1010673" cy="46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54864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7293694" y="2993600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339109" y="6118399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finitize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#3: Environment modeling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lib()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lib(n);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n-4;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1/x;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739913" y="3299903"/>
            <a:ext cx="852348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lib()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endCxn id="5" idx="7"/>
          </p:cNvCxnSpPr>
          <p:nvPr/>
        </p:nvCxnSpPr>
        <p:spPr>
          <a:xfrm flipH="1">
            <a:off x="5467438" y="2910078"/>
            <a:ext cx="416732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59681" y="2877812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~e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69998" y="4364779"/>
            <a:ext cx="478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establish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“lib()”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branch.</a:t>
            </a:r>
            <a:endParaRPr kumimoji="1" lang="en-US" altLang="zh-CN" dirty="0"/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branch!</a:t>
            </a:r>
            <a:endParaRPr kumimoji="1" lang="en-US" altLang="zh-CN" dirty="0"/>
          </a:p>
          <a:p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precision!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Concolic execution is 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(flexible)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infrastructure for program testing</a:t>
            </a:r>
            <a:endParaRPr kumimoji="1" lang="en-US" altLang="zh-CN" dirty="0"/>
          </a:p>
          <a:p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path explosion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How to test the following program effectively?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if(e1)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if(e11)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if(e21)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91200" y="2438400"/>
            <a:ext cx="6096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782344" y="34145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e11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629400" y="3414522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e21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endCxn id="5" idx="7"/>
          </p:cNvCxnSpPr>
          <p:nvPr/>
        </p:nvCxnSpPr>
        <p:spPr>
          <a:xfrm flipH="1">
            <a:off x="5473651" y="2877915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4" idx="5"/>
            <a:endCxn id="6" idx="1"/>
          </p:cNvCxnSpPr>
          <p:nvPr/>
        </p:nvCxnSpPr>
        <p:spPr>
          <a:xfrm>
            <a:off x="6311526" y="2841002"/>
            <a:ext cx="451785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8862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endCxn id="12" idx="7"/>
          </p:cNvCxnSpPr>
          <p:nvPr/>
        </p:nvCxnSpPr>
        <p:spPr>
          <a:xfrm flipH="1">
            <a:off x="4577507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闪电形 13"/>
          <p:cNvSpPr/>
          <p:nvPr/>
        </p:nvSpPr>
        <p:spPr>
          <a:xfrm>
            <a:off x="4648200" y="4114800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/>
          <p:cNvCxnSpPr/>
          <p:nvPr/>
        </p:nvCxnSpPr>
        <p:spPr>
          <a:xfrm flipH="1">
            <a:off x="4969895" y="3886200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518730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5099893" y="4648200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37021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endCxn id="21" idx="7"/>
          </p:cNvCxnSpPr>
          <p:nvPr/>
        </p:nvCxnSpPr>
        <p:spPr>
          <a:xfrm flipH="1">
            <a:off x="7061519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闪电形 22"/>
          <p:cNvSpPr/>
          <p:nvPr/>
        </p:nvSpPr>
        <p:spPr>
          <a:xfrm>
            <a:off x="7314155" y="427670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7093603" y="3887540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878948" y="501769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7695155" y="4676383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575192" y="2888543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~e1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240258" y="3816153"/>
            <a:ext cx="120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e1/\e11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211165" y="3796100"/>
            <a:ext cx="141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~e1/\~e21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5307485" y="3897900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闪电形 34"/>
          <p:cNvSpPr/>
          <p:nvPr/>
        </p:nvSpPr>
        <p:spPr>
          <a:xfrm>
            <a:off x="5654604" y="410934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/>
          <p:cNvCxnSpPr/>
          <p:nvPr/>
        </p:nvCxnSpPr>
        <p:spPr>
          <a:xfrm flipH="1">
            <a:off x="6760798" y="3852958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闪电形 37"/>
          <p:cNvSpPr/>
          <p:nvPr/>
        </p:nvSpPr>
        <p:spPr>
          <a:xfrm>
            <a:off x="6457521" y="4142983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035597" y="3974068"/>
            <a:ext cx="120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~e1/\e21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332929" y="3680268"/>
            <a:ext cx="120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e1/\~e11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ele attr="{B89E1323-992F-6F47-969E-0FBEC8A2A56B}"/>
                  </a:ext>
                </a:extLst>
              </p:cNvPr>
              <p:cNvSpPr txBox="1"/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With nested ‘if’ statements of depth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</a:t>
                </a:r>
                <a:r>
                  <a:rPr kumimoji="1" lang="en-US" altLang="zh-CN" dirty="0"/>
                  <a:t>, the number of possible paths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blipFill rotWithShape="1">
                <a:blip r:embed="rId1"/>
                <a:stretch>
                  <a:fillRect l="-1023" t="-3922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Environment modeling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lib()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lib(n);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n-4;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1/x;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739913" y="3299903"/>
            <a:ext cx="852348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lib()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endCxn id="5" idx="7"/>
          </p:cNvCxnSpPr>
          <p:nvPr/>
        </p:nvCxnSpPr>
        <p:spPr>
          <a:xfrm flipH="1">
            <a:off x="5467438" y="2910078"/>
            <a:ext cx="416732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59681" y="2877812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~e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69998" y="4364779"/>
            <a:ext cx="478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establish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“lib()”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branch.</a:t>
            </a:r>
            <a:endParaRPr kumimoji="1" lang="en-US" altLang="zh-CN" dirty="0"/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branch!</a:t>
            </a:r>
            <a:endParaRPr kumimoji="1" lang="en-US" altLang="zh-CN" dirty="0"/>
          </a:p>
          <a:p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precision!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Solver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if(m==y){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error(…);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m==y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739913" y="3299903"/>
            <a:ext cx="852348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endCxn id="5" idx="7"/>
          </p:cNvCxnSpPr>
          <p:nvPr/>
        </p:nvCxnSpPr>
        <p:spPr>
          <a:xfrm flipH="1">
            <a:off x="5467438" y="2910078"/>
            <a:ext cx="416732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59681" y="2877812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~e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69998" y="4364779"/>
            <a:ext cx="4785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is: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*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*</a:t>
            </a:r>
            <a:r>
              <a:rPr kumimoji="1" lang="en-US" altLang="zh-CN" dirty="0">
                <a:solidFill>
                  <a:srgbClr val="0432FF"/>
                </a:solidFill>
              </a:rPr>
              <a:t>x==y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/>
              <a:t>Generally,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beyond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solvers.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kumimoji="1" lang="en-US" altLang="zh-CN" dirty="0"/>
              <a:t>Concolic execution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432FF"/>
                </a:solidFill>
              </a:rPr>
              <a:t>Concolic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0432FF"/>
                </a:solidFill>
              </a:rPr>
              <a:t>Conc</a:t>
            </a:r>
            <a:r>
              <a:rPr lang="en-US" altLang="zh-CN" dirty="0"/>
              <a:t>rete + symb</a:t>
            </a:r>
            <a:r>
              <a:rPr lang="en-US" altLang="zh-CN" dirty="0">
                <a:solidFill>
                  <a:srgbClr val="0432FF"/>
                </a:solidFill>
              </a:rPr>
              <a:t>olic</a:t>
            </a:r>
            <a:endParaRPr lang="en-US" altLang="zh-CN" dirty="0">
              <a:solidFill>
                <a:srgbClr val="0432FF"/>
              </a:solidFill>
            </a:endParaRPr>
          </a:p>
          <a:p>
            <a:r>
              <a:rPr lang="en-US" altLang="zh-CN" dirty="0"/>
              <a:t>First developed in 2005:</a:t>
            </a:r>
            <a:endParaRPr lang="en-US" altLang="zh-CN" dirty="0"/>
          </a:p>
          <a:p>
            <a:pPr lvl="1"/>
            <a:r>
              <a:rPr lang="en-US" altLang="zh-CN" i="1" dirty="0"/>
              <a:t>DART: Directed Automated Random Testing</a:t>
            </a:r>
            <a:r>
              <a:rPr lang="en-US" altLang="zh-CN" dirty="0"/>
              <a:t>, by Patrice </a:t>
            </a:r>
            <a:r>
              <a:rPr lang="en-US" altLang="zh-CN" dirty="0" err="1"/>
              <a:t>Godefroid</a:t>
            </a:r>
            <a:r>
              <a:rPr lang="en-US" altLang="zh-CN" dirty="0"/>
              <a:t>; Nils </a:t>
            </a:r>
            <a:r>
              <a:rPr lang="en-US" altLang="zh-CN" dirty="0" err="1"/>
              <a:t>Klarlund</a:t>
            </a:r>
            <a:r>
              <a:rPr lang="en-US" altLang="zh-CN" dirty="0"/>
              <a:t>; Koushik Sen, 2005</a:t>
            </a:r>
            <a:endParaRPr lang="en-US" altLang="zh-CN" dirty="0"/>
          </a:p>
          <a:p>
            <a:pPr lvl="1"/>
            <a:r>
              <a:rPr lang="en-US" altLang="zh-CN" i="1" dirty="0"/>
              <a:t>CUTE: a </a:t>
            </a:r>
            <a:r>
              <a:rPr lang="en-US" altLang="zh-CN" i="1" dirty="0">
                <a:solidFill>
                  <a:srgbClr val="0432FF"/>
                </a:solidFill>
              </a:rPr>
              <a:t>concolic</a:t>
            </a:r>
            <a:r>
              <a:rPr lang="en-US" altLang="zh-CN" i="1" dirty="0"/>
              <a:t> unit testing engine for C</a:t>
            </a:r>
            <a:r>
              <a:rPr lang="en-US" altLang="zh-CN" dirty="0"/>
              <a:t>, by Koushik Sen; Darko </a:t>
            </a:r>
            <a:r>
              <a:rPr lang="en-US" altLang="zh-CN" dirty="0" err="1"/>
              <a:t>Marinov</a:t>
            </a:r>
            <a:r>
              <a:rPr lang="en-US" altLang="zh-CN" dirty="0"/>
              <a:t>; Gul Agha, 2005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Concolic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Execution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Step #1: generate random </a:t>
            </a:r>
            <a:r>
              <a:rPr lang="en-US" altLang="zh-CN" sz="2800" dirty="0">
                <a:solidFill>
                  <a:srgbClr val="0432FF"/>
                </a:solidFill>
              </a:rPr>
              <a:t>concrete</a:t>
            </a:r>
            <a:r>
              <a:rPr lang="zh-CN" altLang="en-US" sz="2800" dirty="0"/>
              <a:t> </a:t>
            </a:r>
            <a:r>
              <a:rPr lang="en-US" altLang="zh-CN" sz="2800" dirty="0"/>
              <a:t>input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432FF"/>
                </a:solidFill>
              </a:rPr>
              <a:t>symbolic</a:t>
            </a:r>
            <a:r>
              <a:rPr lang="zh-CN" altLang="en-US" sz="2800" dirty="0"/>
              <a:t> </a:t>
            </a:r>
            <a:r>
              <a:rPr lang="en-US" altLang="zh-CN" sz="2800" dirty="0"/>
              <a:t>input</a:t>
            </a:r>
            <a:endParaRPr lang="en-US" altLang="zh-CN" sz="2800" dirty="0"/>
          </a:p>
          <a:p>
            <a:r>
              <a:rPr lang="en-US" altLang="zh-CN" sz="2800" dirty="0"/>
              <a:t>Step #2, run program with</a:t>
            </a:r>
            <a:r>
              <a:rPr lang="zh-CN" altLang="en-US" sz="2800" dirty="0"/>
              <a:t> </a:t>
            </a:r>
            <a:r>
              <a:rPr lang="en-US" altLang="zh-CN" sz="2800" dirty="0"/>
              <a:t>the </a:t>
            </a:r>
            <a:r>
              <a:rPr lang="en-US" altLang="zh-CN" sz="2800" i="1" dirty="0">
                <a:solidFill>
                  <a:srgbClr val="0432FF"/>
                </a:solidFill>
              </a:rPr>
              <a:t>two</a:t>
            </a:r>
            <a:r>
              <a:rPr lang="en-US" altLang="zh-CN" sz="2800" dirty="0"/>
              <a:t> inputs</a:t>
            </a:r>
            <a:endParaRPr lang="en-US" altLang="zh-CN" sz="2800" dirty="0"/>
          </a:p>
          <a:p>
            <a:pPr lvl="1"/>
            <a:r>
              <a:rPr lang="en-US" altLang="zh-CN" sz="2400" dirty="0"/>
              <a:t>maintain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rgbClr val="0432FF"/>
                </a:solidFill>
              </a:rPr>
              <a:t>concrete+symbolic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/>
              <a:t>states</a:t>
            </a:r>
            <a:endParaRPr lang="en-US" altLang="zh-CN" sz="2400" dirty="0"/>
          </a:p>
          <a:p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branching, generate path conditions</a:t>
            </a:r>
            <a:endParaRPr kumimoji="1" lang="en-US" altLang="zh-CN" sz="2400" dirty="0"/>
          </a:p>
          <a:p>
            <a:pPr lvl="1"/>
            <a:r>
              <a:rPr lang="en-US" altLang="zh-CN" sz="2400" dirty="0"/>
              <a:t>just</a:t>
            </a:r>
            <a:r>
              <a:rPr lang="zh-CN" altLang="en-US" sz="2400" dirty="0"/>
              <a:t> </a:t>
            </a:r>
            <a:r>
              <a:rPr lang="en-US" altLang="zh-CN" sz="2400" dirty="0"/>
              <a:t>like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symbolic</a:t>
            </a:r>
            <a:r>
              <a:rPr lang="en-US" altLang="zh-CN" sz="2400" dirty="0"/>
              <a:t> execution</a:t>
            </a:r>
            <a:endParaRPr lang="en-US" altLang="zh-CN" sz="2400" dirty="0"/>
          </a:p>
          <a:p>
            <a:pPr lvl="1"/>
            <a:r>
              <a:rPr lang="en-US" altLang="zh-CN" sz="2400" dirty="0"/>
              <a:t>but</a:t>
            </a:r>
            <a:r>
              <a:rPr lang="zh-CN" altLang="en-US" sz="2400" dirty="0"/>
              <a:t> </a:t>
            </a:r>
            <a:r>
              <a:rPr lang="en-US" altLang="zh-CN" sz="2400" dirty="0"/>
              <a:t>don’t</a:t>
            </a:r>
            <a:r>
              <a:rPr lang="zh-CN" altLang="en-US" sz="2400" dirty="0"/>
              <a:t> </a:t>
            </a:r>
            <a:r>
              <a:rPr lang="en-US" altLang="zh-CN" sz="2400" dirty="0"/>
              <a:t>fork(),</a:t>
            </a:r>
            <a:r>
              <a:rPr lang="zh-CN" altLang="en-US" sz="2400" dirty="0"/>
              <a:t> </a:t>
            </a:r>
            <a:r>
              <a:rPr lang="en-US" altLang="zh-CN" sz="2400" dirty="0"/>
              <a:t>only</a:t>
            </a:r>
            <a:r>
              <a:rPr lang="zh-CN" altLang="en-US" sz="2400" dirty="0"/>
              <a:t> </a:t>
            </a:r>
            <a:r>
              <a:rPr lang="en-US" altLang="zh-CN" sz="2400" dirty="0"/>
              <a:t>go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feasible</a:t>
            </a:r>
            <a:r>
              <a:rPr lang="zh-CN" altLang="en-US" sz="2400" dirty="0"/>
              <a:t> </a:t>
            </a:r>
            <a:r>
              <a:rPr lang="en-US" altLang="zh-CN" sz="2400" dirty="0"/>
              <a:t>path</a:t>
            </a:r>
            <a:endParaRPr lang="en-US" altLang="zh-CN" sz="2400" dirty="0"/>
          </a:p>
          <a:p>
            <a:r>
              <a:rPr lang="en-US" altLang="zh-CN" sz="2800" dirty="0"/>
              <a:t>After one run, negate the result PCs, send them to solver,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get</a:t>
            </a:r>
            <a:r>
              <a:rPr lang="zh-CN" altLang="en-US" sz="2800" dirty="0"/>
              <a:t> </a:t>
            </a:r>
            <a:r>
              <a:rPr lang="en-US" altLang="zh-CN" sz="2800" dirty="0"/>
              <a:t>other concreate input</a:t>
            </a:r>
            <a:endParaRPr lang="en-US" altLang="zh-CN" sz="2800" dirty="0"/>
          </a:p>
          <a:p>
            <a:r>
              <a:rPr lang="en-US" altLang="zh-CN" sz="2800" dirty="0"/>
              <a:t>Go to step #2, re-run the program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05000" y="29718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executor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endCxn id="4" idx="0"/>
          </p:cNvCxnSpPr>
          <p:nvPr/>
        </p:nvCxnSpPr>
        <p:spPr>
          <a:xfrm>
            <a:off x="2819400" y="2438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4419600" y="42672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828800" y="174367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programs</a:t>
            </a:r>
            <a:endParaRPr kumimoji="1" lang="en-US" altLang="zh-CN" dirty="0"/>
          </a:p>
          <a:p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concrete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inputs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819400" y="3645932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209800" y="4142325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path conditions/obligations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11" idx="3"/>
            <a:endCxn id="8" idx="1"/>
          </p:cNvCxnSpPr>
          <p:nvPr/>
        </p:nvCxnSpPr>
        <p:spPr>
          <a:xfrm>
            <a:off x="3505200" y="4603990"/>
            <a:ext cx="914400" cy="6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8" idx="0"/>
          </p:cNvCxnSpPr>
          <p:nvPr/>
        </p:nvCxnSpPr>
        <p:spPr>
          <a:xfrm flipV="1">
            <a:off x="5334000" y="2955529"/>
            <a:ext cx="0" cy="131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852737" y="258619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19" idx="1"/>
          </p:cNvCxnSpPr>
          <p:nvPr/>
        </p:nvCxnSpPr>
        <p:spPr>
          <a:xfrm flipH="1">
            <a:off x="2819400" y="2770863"/>
            <a:ext cx="2033337" cy="2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6016</Words>
  <Application>WPS 演示</Application>
  <PresentationFormat>全屏显示(4:3)</PresentationFormat>
  <Paragraphs>817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Tahoma</vt:lpstr>
      <vt:lpstr>Courier New</vt:lpstr>
      <vt:lpstr>微软雅黑</vt:lpstr>
      <vt:lpstr>Arial Unicode MS</vt:lpstr>
      <vt:lpstr>Calibri</vt:lpstr>
      <vt:lpstr>Blends</vt:lpstr>
      <vt:lpstr>Concolic execution</vt:lpstr>
      <vt:lpstr>Spectrum of program validation methods</vt:lpstr>
      <vt:lpstr>Recap: path explosion</vt:lpstr>
      <vt:lpstr>Recap: Environment modeling</vt:lpstr>
      <vt:lpstr>Recap: Solver limitation</vt:lpstr>
      <vt:lpstr>Concolic execution</vt:lpstr>
      <vt:lpstr> </vt:lpstr>
      <vt:lpstr>Concolic Execution Steps</vt:lpstr>
      <vt:lpstr>Architecture</vt:lpstr>
      <vt:lpstr>Concolic execution</vt:lpstr>
      <vt:lpstr>Concolic execution</vt:lpstr>
      <vt:lpstr>Concolic execution</vt:lpstr>
      <vt:lpstr>Concolic execution</vt:lpstr>
      <vt:lpstr>Concolic execution</vt:lpstr>
      <vt:lpstr>Concolic execution</vt:lpstr>
      <vt:lpstr>The general form</vt:lpstr>
      <vt:lpstr>Example</vt:lpstr>
      <vt:lpstr>Example</vt:lpstr>
      <vt:lpstr> </vt:lpstr>
      <vt:lpstr>Practical issues</vt:lpstr>
      <vt:lpstr>#1: Path explosion</vt:lpstr>
      <vt:lpstr>#1: Path explosion</vt:lpstr>
      <vt:lpstr>#2: Loops and recursions</vt:lpstr>
      <vt:lpstr>#2: Loops and recursions</vt:lpstr>
      <vt:lpstr>#3: Environment modeling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159----5974</cp:lastModifiedBy>
  <cp:revision>5319</cp:revision>
  <cp:lastPrinted>2113-01-01T00:00:00Z</cp:lastPrinted>
  <dcterms:created xsi:type="dcterms:W3CDTF">2113-01-01T00:00:00Z</dcterms:created>
  <dcterms:modified xsi:type="dcterms:W3CDTF">2021-01-07T11:29:57Z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2052-11.1.0.10024</vt:lpwstr>
  </property>
</Properties>
</file>