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0"/>
  </p:handoutMasterIdLst>
  <p:sldIdLst>
    <p:sldId id="256" r:id="rId2"/>
    <p:sldId id="472" r:id="rId3"/>
    <p:sldId id="474" r:id="rId4"/>
    <p:sldId id="491" r:id="rId5"/>
    <p:sldId id="493" r:id="rId6"/>
    <p:sldId id="490" r:id="rId7"/>
    <p:sldId id="492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321" r:id="rId16"/>
    <p:sldId id="501" r:id="rId17"/>
    <p:sldId id="502" r:id="rId18"/>
    <p:sldId id="424" r:id="rId1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/>
    <p:restoredTop sz="94696"/>
  </p:normalViewPr>
  <p:slideViewPr>
    <p:cSldViewPr>
      <p:cViewPr varScale="1">
        <p:scale>
          <a:sx n="105" d="100"/>
          <a:sy n="10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Sketch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226FC8-F2FF-7A46-9EC1-EE0D31752ABB}"/>
              </a:ext>
            </a:extLst>
          </p:cNvPr>
          <p:cNvSpPr txBox="1"/>
          <p:nvPr/>
        </p:nvSpPr>
        <p:spPr>
          <a:xfrm>
            <a:off x="152400" y="19927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623FDA-F088-C445-A802-6BBCCEB21210}"/>
              </a:ext>
            </a:extLst>
          </p:cNvPr>
          <p:cNvSpPr/>
          <p:nvPr/>
        </p:nvSpPr>
        <p:spPr>
          <a:xfrm>
            <a:off x="7615237" y="37338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EF0CB-BABE-8A4C-92EC-C58D7DF2B88F}"/>
              </a:ext>
            </a:extLst>
          </p:cNvPr>
          <p:cNvSpPr txBox="1"/>
          <p:nvPr/>
        </p:nvSpPr>
        <p:spPr>
          <a:xfrm>
            <a:off x="8101012" y="3774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+/-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2A0D4C5-4296-474E-98AF-CBB30A91589F}"/>
              </a:ext>
            </a:extLst>
          </p:cNvPr>
          <p:cNvCxnSpPr>
            <a:stCxn id="5" idx="3"/>
          </p:cNvCxnSpPr>
          <p:nvPr/>
        </p:nvCxnSpPr>
        <p:spPr>
          <a:xfrm flipH="1">
            <a:off x="7391400" y="4118719"/>
            <a:ext cx="294977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5AB14A8-4153-CF4F-861C-452479EBD6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029872" y="4118719"/>
            <a:ext cx="261341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386C4E7-CE75-984C-A7F0-1C20314D6F61}"/>
              </a:ext>
            </a:extLst>
          </p:cNvPr>
          <p:cNvSpPr txBox="1">
            <a:spLocks/>
          </p:cNvSpPr>
          <p:nvPr/>
        </p:nvSpPr>
        <p:spPr bwMode="auto">
          <a:xfrm>
            <a:off x="3228974" y="3796120"/>
            <a:ext cx="3771602" cy="8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(‘h0’)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(‘h1’)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(‘h2’)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hole_op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(h0,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(h2,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y))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BDCC6B4-6FA2-E04D-A49B-6A0FDAF6799B}"/>
              </a:ext>
            </a:extLst>
          </p:cNvPr>
          <p:cNvSpPr/>
          <p:nvPr/>
        </p:nvSpPr>
        <p:spPr>
          <a:xfrm>
            <a:off x="7010400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419282-0985-324F-A9F5-2444299F11FC}"/>
              </a:ext>
            </a:extLst>
          </p:cNvPr>
          <p:cNvSpPr txBox="1"/>
          <p:nvPr/>
        </p:nvSpPr>
        <p:spPr>
          <a:xfrm>
            <a:off x="7496175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BE9ACF6-BFC8-4A45-A3B2-737078C37D9D}"/>
              </a:ext>
            </a:extLst>
          </p:cNvPr>
          <p:cNvSpPr/>
          <p:nvPr/>
        </p:nvSpPr>
        <p:spPr>
          <a:xfrm>
            <a:off x="8048625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0E5312-A9B5-9347-8B72-DC5D775F13E5}"/>
              </a:ext>
            </a:extLst>
          </p:cNvPr>
          <p:cNvSpPr txBox="1"/>
          <p:nvPr/>
        </p:nvSpPr>
        <p:spPr>
          <a:xfrm>
            <a:off x="8534400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9FA489-32AF-6343-89C5-5E304DBDEFE5}"/>
              </a:ext>
            </a:extLst>
          </p:cNvPr>
          <p:cNvSpPr txBox="1"/>
          <p:nvPr/>
        </p:nvSpPr>
        <p:spPr>
          <a:xfrm>
            <a:off x="1359269" y="5022961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6" grpId="0"/>
      <p:bldP spid="27" grpId="0" animBg="1"/>
      <p:bldP spid="28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226FC8-F2FF-7A46-9EC1-EE0D31752ABB}"/>
              </a:ext>
            </a:extLst>
          </p:cNvPr>
          <p:cNvSpPr txBox="1"/>
          <p:nvPr/>
        </p:nvSpPr>
        <p:spPr>
          <a:xfrm>
            <a:off x="152400" y="19927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623FDA-F088-C445-A802-6BBCCEB21210}"/>
              </a:ext>
            </a:extLst>
          </p:cNvPr>
          <p:cNvSpPr/>
          <p:nvPr/>
        </p:nvSpPr>
        <p:spPr>
          <a:xfrm>
            <a:off x="7615237" y="37338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EF0CB-BABE-8A4C-92EC-C58D7DF2B88F}"/>
              </a:ext>
            </a:extLst>
          </p:cNvPr>
          <p:cNvSpPr txBox="1"/>
          <p:nvPr/>
        </p:nvSpPr>
        <p:spPr>
          <a:xfrm>
            <a:off x="8101012" y="3774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+/-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2A0D4C5-4296-474E-98AF-CBB30A91589F}"/>
              </a:ext>
            </a:extLst>
          </p:cNvPr>
          <p:cNvCxnSpPr>
            <a:stCxn id="5" idx="3"/>
          </p:cNvCxnSpPr>
          <p:nvPr/>
        </p:nvCxnSpPr>
        <p:spPr>
          <a:xfrm flipH="1">
            <a:off x="7391400" y="4118719"/>
            <a:ext cx="294977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5AB14A8-4153-CF4F-861C-452479EBD6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029872" y="4118719"/>
            <a:ext cx="261341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386C4E7-CE75-984C-A7F0-1C20314D6F61}"/>
              </a:ext>
            </a:extLst>
          </p:cNvPr>
          <p:cNvSpPr txBox="1">
            <a:spLocks/>
          </p:cNvSpPr>
          <p:nvPr/>
        </p:nvSpPr>
        <p:spPr bwMode="auto">
          <a:xfrm>
            <a:off x="3228974" y="3796120"/>
            <a:ext cx="3771602" cy="8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(‘h0’)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(‘h1’)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(‘h2’)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hole_op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(h0,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(h2,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y))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BDCC6B4-6FA2-E04D-A49B-6A0FDAF6799B}"/>
              </a:ext>
            </a:extLst>
          </p:cNvPr>
          <p:cNvSpPr/>
          <p:nvPr/>
        </p:nvSpPr>
        <p:spPr>
          <a:xfrm>
            <a:off x="7010400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419282-0985-324F-A9F5-2444299F11FC}"/>
              </a:ext>
            </a:extLst>
          </p:cNvPr>
          <p:cNvSpPr txBox="1"/>
          <p:nvPr/>
        </p:nvSpPr>
        <p:spPr>
          <a:xfrm>
            <a:off x="7496175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BE9ACF6-BFC8-4A45-A3B2-737078C37D9D}"/>
              </a:ext>
            </a:extLst>
          </p:cNvPr>
          <p:cNvSpPr/>
          <p:nvPr/>
        </p:nvSpPr>
        <p:spPr>
          <a:xfrm>
            <a:off x="8048625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0E5312-A9B5-9347-8B72-DC5D775F13E5}"/>
              </a:ext>
            </a:extLst>
          </p:cNvPr>
          <p:cNvSpPr txBox="1"/>
          <p:nvPr/>
        </p:nvSpPr>
        <p:spPr>
          <a:xfrm>
            <a:off x="8534400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2879D7-5C24-1C4F-A9BB-9CD3A68267CF}"/>
              </a:ext>
            </a:extLst>
          </p:cNvPr>
          <p:cNvSpPr txBox="1"/>
          <p:nvPr/>
        </p:nvSpPr>
        <p:spPr>
          <a:xfrm>
            <a:off x="7057012" y="4982146"/>
            <a:ext cx="188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hole(0,0)==0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hole(1,0)==1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hole(0,1)==1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2A2675F-F063-3247-9381-1A4467C1B4D1}"/>
              </a:ext>
            </a:extLst>
          </p:cNvPr>
          <p:cNvSpPr txBox="1"/>
          <p:nvPr/>
        </p:nvSpPr>
        <p:spPr>
          <a:xfrm>
            <a:off x="1359269" y="5022961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9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226FC8-F2FF-7A46-9EC1-EE0D31752ABB}"/>
              </a:ext>
            </a:extLst>
          </p:cNvPr>
          <p:cNvSpPr txBox="1"/>
          <p:nvPr/>
        </p:nvSpPr>
        <p:spPr>
          <a:xfrm>
            <a:off x="152400" y="19927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623FDA-F088-C445-A802-6BBCCEB21210}"/>
              </a:ext>
            </a:extLst>
          </p:cNvPr>
          <p:cNvSpPr/>
          <p:nvPr/>
        </p:nvSpPr>
        <p:spPr>
          <a:xfrm>
            <a:off x="7615237" y="37338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EF0CB-BABE-8A4C-92EC-C58D7DF2B88F}"/>
              </a:ext>
            </a:extLst>
          </p:cNvPr>
          <p:cNvSpPr txBox="1"/>
          <p:nvPr/>
        </p:nvSpPr>
        <p:spPr>
          <a:xfrm>
            <a:off x="8101012" y="3774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+/-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2A0D4C5-4296-474E-98AF-CBB30A91589F}"/>
              </a:ext>
            </a:extLst>
          </p:cNvPr>
          <p:cNvCxnSpPr>
            <a:stCxn id="5" idx="3"/>
          </p:cNvCxnSpPr>
          <p:nvPr/>
        </p:nvCxnSpPr>
        <p:spPr>
          <a:xfrm flipH="1">
            <a:off x="7391400" y="4118719"/>
            <a:ext cx="294977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5AB14A8-4153-CF4F-861C-452479EBD6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029872" y="4118719"/>
            <a:ext cx="261341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386C4E7-CE75-984C-A7F0-1C20314D6F61}"/>
              </a:ext>
            </a:extLst>
          </p:cNvPr>
          <p:cNvSpPr txBox="1">
            <a:spLocks/>
          </p:cNvSpPr>
          <p:nvPr/>
        </p:nvSpPr>
        <p:spPr bwMode="auto">
          <a:xfrm>
            <a:off x="3228974" y="3796120"/>
            <a:ext cx="3771602" cy="8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(‘h0’)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(‘h1’)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(‘h2’)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hole_op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(h0,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(h2,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y))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BDCC6B4-6FA2-E04D-A49B-6A0FDAF6799B}"/>
              </a:ext>
            </a:extLst>
          </p:cNvPr>
          <p:cNvSpPr/>
          <p:nvPr/>
        </p:nvSpPr>
        <p:spPr>
          <a:xfrm>
            <a:off x="7010400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419282-0985-324F-A9F5-2444299F11FC}"/>
              </a:ext>
            </a:extLst>
          </p:cNvPr>
          <p:cNvSpPr txBox="1"/>
          <p:nvPr/>
        </p:nvSpPr>
        <p:spPr>
          <a:xfrm>
            <a:off x="7496175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BE9ACF6-BFC8-4A45-A3B2-737078C37D9D}"/>
              </a:ext>
            </a:extLst>
          </p:cNvPr>
          <p:cNvSpPr/>
          <p:nvPr/>
        </p:nvSpPr>
        <p:spPr>
          <a:xfrm>
            <a:off x="8048625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0E5312-A9B5-9347-8B72-DC5D775F13E5}"/>
              </a:ext>
            </a:extLst>
          </p:cNvPr>
          <p:cNvSpPr txBox="1"/>
          <p:nvPr/>
        </p:nvSpPr>
        <p:spPr>
          <a:xfrm>
            <a:off x="8534400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C2D905-E8B8-3C49-9E03-60C25E2F6FD0}"/>
              </a:ext>
            </a:extLst>
          </p:cNvPr>
          <p:cNvSpPr txBox="1"/>
          <p:nvPr/>
        </p:nvSpPr>
        <p:spPr>
          <a:xfrm>
            <a:off x="7105143" y="5031767"/>
            <a:ext cx="188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hole(0,0)==0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hole(1,0)==1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hole(0,1)==1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D30627-ED79-B04B-B419-F1F9FD7E1F3E}"/>
              </a:ext>
            </a:extLst>
          </p:cNvPr>
          <p:cNvSpPr txBox="1"/>
          <p:nvPr/>
        </p:nvSpPr>
        <p:spPr>
          <a:xfrm>
            <a:off x="7115776" y="5932710"/>
            <a:ext cx="188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42CA15-F81F-E845-8987-DD0CF0640688}"/>
              </a:ext>
            </a:extLst>
          </p:cNvPr>
          <p:cNvSpPr txBox="1"/>
          <p:nvPr/>
        </p:nvSpPr>
        <p:spPr>
          <a:xfrm>
            <a:off x="1359269" y="5022961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0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226FC8-F2FF-7A46-9EC1-EE0D31752ABB}"/>
              </a:ext>
            </a:extLst>
          </p:cNvPr>
          <p:cNvSpPr txBox="1"/>
          <p:nvPr/>
        </p:nvSpPr>
        <p:spPr>
          <a:xfrm>
            <a:off x="152400" y="19927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623FDA-F088-C445-A802-6BBCCEB21210}"/>
              </a:ext>
            </a:extLst>
          </p:cNvPr>
          <p:cNvSpPr/>
          <p:nvPr/>
        </p:nvSpPr>
        <p:spPr>
          <a:xfrm>
            <a:off x="7615237" y="37338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EF0CB-BABE-8A4C-92EC-C58D7DF2B88F}"/>
              </a:ext>
            </a:extLst>
          </p:cNvPr>
          <p:cNvSpPr txBox="1"/>
          <p:nvPr/>
        </p:nvSpPr>
        <p:spPr>
          <a:xfrm>
            <a:off x="8101012" y="3774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+/-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2A0D4C5-4296-474E-98AF-CBB30A91589F}"/>
              </a:ext>
            </a:extLst>
          </p:cNvPr>
          <p:cNvCxnSpPr>
            <a:stCxn id="5" idx="3"/>
          </p:cNvCxnSpPr>
          <p:nvPr/>
        </p:nvCxnSpPr>
        <p:spPr>
          <a:xfrm flipH="1">
            <a:off x="7391400" y="4118719"/>
            <a:ext cx="294977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5AB14A8-4153-CF4F-861C-452479EBD6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029872" y="4118719"/>
            <a:ext cx="261341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386C4E7-CE75-984C-A7F0-1C20314D6F61}"/>
              </a:ext>
            </a:extLst>
          </p:cNvPr>
          <p:cNvSpPr txBox="1">
            <a:spLocks/>
          </p:cNvSpPr>
          <p:nvPr/>
        </p:nvSpPr>
        <p:spPr bwMode="auto">
          <a:xfrm>
            <a:off x="3228974" y="3796120"/>
            <a:ext cx="3771602" cy="8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(‘h0’)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(‘h1’)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(‘h2’)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hole_op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(h0,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(h2,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y))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BDCC6B4-6FA2-E04D-A49B-6A0FDAF6799B}"/>
              </a:ext>
            </a:extLst>
          </p:cNvPr>
          <p:cNvSpPr/>
          <p:nvPr/>
        </p:nvSpPr>
        <p:spPr>
          <a:xfrm>
            <a:off x="7010400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419282-0985-324F-A9F5-2444299F11FC}"/>
              </a:ext>
            </a:extLst>
          </p:cNvPr>
          <p:cNvSpPr txBox="1"/>
          <p:nvPr/>
        </p:nvSpPr>
        <p:spPr>
          <a:xfrm>
            <a:off x="7496175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BE9ACF6-BFC8-4A45-A3B2-737078C37D9D}"/>
              </a:ext>
            </a:extLst>
          </p:cNvPr>
          <p:cNvSpPr/>
          <p:nvPr/>
        </p:nvSpPr>
        <p:spPr>
          <a:xfrm>
            <a:off x="8048625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0E5312-A9B5-9347-8B72-DC5D775F13E5}"/>
              </a:ext>
            </a:extLst>
          </p:cNvPr>
          <p:cNvSpPr txBox="1"/>
          <p:nvPr/>
        </p:nvSpPr>
        <p:spPr>
          <a:xfrm>
            <a:off x="8534400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C2D905-E8B8-3C49-9E03-60C25E2F6FD0}"/>
              </a:ext>
            </a:extLst>
          </p:cNvPr>
          <p:cNvSpPr txBox="1"/>
          <p:nvPr/>
        </p:nvSpPr>
        <p:spPr>
          <a:xfrm>
            <a:off x="7105143" y="5031767"/>
            <a:ext cx="188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hole(0,0)==0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hole(1,0)==1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hole(0,1)==1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D30627-ED79-B04B-B419-F1F9FD7E1F3E}"/>
              </a:ext>
            </a:extLst>
          </p:cNvPr>
          <p:cNvSpPr txBox="1"/>
          <p:nvPr/>
        </p:nvSpPr>
        <p:spPr>
          <a:xfrm>
            <a:off x="7115776" y="5932710"/>
            <a:ext cx="188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EB44FF-4131-B441-8B44-C8B34EDE0EF5}"/>
              </a:ext>
            </a:extLst>
          </p:cNvPr>
          <p:cNvSpPr txBox="1"/>
          <p:nvPr/>
        </p:nvSpPr>
        <p:spPr>
          <a:xfrm>
            <a:off x="7473213" y="2526570"/>
            <a:ext cx="131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6CB7BF-3E52-374E-9DA8-572AA581F229}"/>
              </a:ext>
            </a:extLst>
          </p:cNvPr>
          <p:cNvSpPr txBox="1"/>
          <p:nvPr/>
        </p:nvSpPr>
        <p:spPr>
          <a:xfrm>
            <a:off x="1359269" y="5022961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hole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6980816-5433-5F42-8BF3-61279B736050}"/>
              </a:ext>
            </a:extLst>
          </p:cNvPr>
          <p:cNvSpPr txBox="1"/>
          <p:nvPr/>
        </p:nvSpPr>
        <p:spPr>
          <a:xfrm>
            <a:off x="1359269" y="5069127"/>
            <a:ext cx="131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139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021D-AE2F-5949-AF4D-E979307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B9F16-089F-F54B-A805-037D0AFA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observations:</a:t>
            </a:r>
          </a:p>
          <a:p>
            <a:pPr lvl="1"/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</a:t>
            </a:r>
          </a:p>
          <a:p>
            <a:pPr lvl="2"/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facts</a:t>
            </a:r>
          </a:p>
          <a:p>
            <a:pPr lvl="2"/>
            <a:r>
              <a:rPr kumimoji="1" lang="en-US" altLang="zh-CN" dirty="0"/>
              <a:t>later,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</a:p>
          <a:p>
            <a:pPr lvl="1"/>
            <a:r>
              <a:rPr kumimoji="1" lang="en-US" altLang="zh-CN" dirty="0"/>
              <a:t>#2: we can enumerate all possible programs</a:t>
            </a:r>
          </a:p>
          <a:p>
            <a:pPr lvl="2"/>
            <a:r>
              <a:rPr kumimoji="1" lang="en-US" altLang="zh-CN" dirty="0"/>
              <a:t>negate the solution (we’ve seen several times)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69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Suppose the first solution gives us: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[h0=0, h1=0, h2=1]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+,  x,    y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negating this, we have: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solver.append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(Not(And(h0==0, h1==0, h2==1))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Asking the solver: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solver.check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solver.model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get: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[h0=0, h1=1, h2=0]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+,  y,    x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can get other solutions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3B70CC-9761-584C-977D-3D51EC8C55A1}"/>
              </a:ext>
            </a:extLst>
          </p:cNvPr>
          <p:cNvSpPr txBox="1"/>
          <p:nvPr/>
        </p:nvSpPr>
        <p:spPr>
          <a:xfrm>
            <a:off x="3810000" y="3707096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I/O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(1,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1)-&gt;1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“UNSAT”.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surprising,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result.</a:t>
            </a:r>
          </a:p>
          <a:p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6E899F-224D-3142-8488-5BCE1C0723A0}"/>
              </a:ext>
            </a:extLst>
          </p:cNvPr>
          <p:cNvSpPr txBox="1"/>
          <p:nvPr/>
        </p:nvSpPr>
        <p:spPr>
          <a:xfrm>
            <a:off x="152400" y="1992771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(0,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0)-&gt;0,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(1,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0)-&gt;1,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(0,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1)-&gt;1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E25150-8BE0-B04D-B558-BD50603049AB}"/>
              </a:ext>
            </a:extLst>
          </p:cNvPr>
          <p:cNvSpPr txBox="1"/>
          <p:nvPr/>
        </p:nvSpPr>
        <p:spPr>
          <a:xfrm>
            <a:off x="1403535" y="4991063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7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6E899F-224D-3142-8488-5BCE1C0723A0}"/>
              </a:ext>
            </a:extLst>
          </p:cNvPr>
          <p:cNvSpPr txBox="1"/>
          <p:nvPr/>
        </p:nvSpPr>
        <p:spPr>
          <a:xfrm>
            <a:off x="152400" y="1992771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(0,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0)-&gt;0,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(1,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0)-&gt;1,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(0,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1)-&gt;1</a:t>
            </a:r>
          </a:p>
          <a:p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E25150-8BE0-B04D-B558-BD50603049AB}"/>
              </a:ext>
            </a:extLst>
          </p:cNvPr>
          <p:cNvSpPr txBox="1"/>
          <p:nvPr/>
        </p:nvSpPr>
        <p:spPr>
          <a:xfrm>
            <a:off x="1403535" y="4991063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hole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854EFF9-6133-0341-B2FB-681FD02110FD}"/>
              </a:ext>
            </a:extLst>
          </p:cNvPr>
          <p:cNvSpPr txBox="1">
            <a:spLocks/>
          </p:cNvSpPr>
          <p:nvPr/>
        </p:nvSpPr>
        <p:spPr bwMode="auto">
          <a:xfrm>
            <a:off x="3857624" y="3427039"/>
            <a:ext cx="3581401" cy="304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hole_op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If(h==0,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l+r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If(h==1,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l-r,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If(h==2,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l&amp;r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l|r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261844-7A6F-1C44-9D8B-651CAA5368F4}"/>
              </a:ext>
            </a:extLst>
          </p:cNvPr>
          <p:cNvSpPr txBox="1"/>
          <p:nvPr/>
        </p:nvSpPr>
        <p:spPr>
          <a:xfrm>
            <a:off x="7473213" y="2526570"/>
            <a:ext cx="131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C8E42-C597-234A-B21E-D82ADA239A87}"/>
              </a:ext>
            </a:extLst>
          </p:cNvPr>
          <p:cNvSpPr txBox="1"/>
          <p:nvPr/>
        </p:nvSpPr>
        <p:spPr>
          <a:xfrm>
            <a:off x="1378375" y="5065977"/>
            <a:ext cx="131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910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syntax-directed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</a:p>
          <a:p>
            <a:pPr lvl="1"/>
            <a:r>
              <a:rPr kumimoji="1" lang="en-US" altLang="zh-CN" dirty="0"/>
              <a:t>programmers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sketch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/>
              <a:t>constraints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Program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synthesis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computer!</a:t>
            </a:r>
          </a:p>
          <a:p>
            <a:pPr lvl="1"/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(specifications)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holy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1950’s</a:t>
            </a:r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D9874-6D59-C34C-A73A-F64B387C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19CD97-B7B9-5F40-8957-73DA0468A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43799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property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𝝓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𝑷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𝝓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𝑷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)) </m:t>
                    </m:r>
                  </m:oMath>
                </a14:m>
                <a:r>
                  <a:rPr kumimoji="1" lang="en-US" altLang="zh-CN" dirty="0"/>
                  <a:t>holds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I/O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obligation</a:t>
                </a:r>
              </a:p>
              <a:p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spec.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code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19CD97-B7B9-5F40-8957-73DA0468A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4379912" cy="4114800"/>
              </a:xfrm>
              <a:blipFill>
                <a:blip r:embed="rId2"/>
                <a:stretch>
                  <a:fillRect l="-1159" t="-2154" r="-2899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174E72D-E27A-0B44-B8BF-40EB651CC6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53000" y="1947319"/>
                <a:ext cx="399097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The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formalization: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∃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𝑷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.∀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𝒙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𝝓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𝒙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kumimoji="1" lang="zh-CN" altLang="en-US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𝑷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𝒙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))</m:t>
                      </m:r>
                    </m:oMath>
                  </m:oMathPara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𝝓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kumimoji="1" lang="zh-CN" altLang="en-US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𝑷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))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((x+1)==P(x))</a:t>
                </a:r>
              </a:p>
              <a:p>
                <a:pPr marL="0" indent="0">
                  <a:buNone/>
                </a:pPr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synthesizer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may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like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one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(among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others):</a:t>
                </a: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f(x){</a:t>
                </a:r>
              </a:p>
              <a:p>
                <a:pPr marL="0" indent="0">
                  <a:buNone/>
                </a:pP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x+1;</a:t>
                </a: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174E72D-E27A-0B44-B8BF-40EB651CC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947319"/>
                <a:ext cx="3990975" cy="4114800"/>
              </a:xfrm>
              <a:prstGeom prst="rect">
                <a:avLst/>
              </a:prstGeom>
              <a:blipFill>
                <a:blip r:embed="rId3"/>
                <a:stretch>
                  <a:fillRect l="-1587" t="-615" b="-17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1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D9874-6D59-C34C-A73A-F64B387C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19CD97-B7B9-5F40-8957-73DA0468A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43799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property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𝝓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𝑷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)) </m:t>
                    </m:r>
                  </m:oMath>
                </a14:m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forms</a:t>
                </a:r>
              </a:p>
              <a:p>
                <a:pPr lvl="1"/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</a:t>
                </a:r>
              </a:p>
              <a:p>
                <a:pPr lvl="1"/>
                <a:r>
                  <a:rPr kumimoji="1" lang="en-US" altLang="zh-CN" dirty="0"/>
                  <a:t>Input-output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samples</a:t>
                </a:r>
              </a:p>
              <a:p>
                <a:pPr lvl="1"/>
                <a:r>
                  <a:rPr kumimoji="1" lang="en-US" altLang="zh-CN" dirty="0"/>
                  <a:t>Execution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traces</a:t>
                </a:r>
              </a:p>
              <a:p>
                <a:pPr lvl="1"/>
                <a:r>
                  <a:rPr kumimoji="1" lang="en-US" altLang="zh-CN" dirty="0"/>
                  <a:t>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19CD97-B7B9-5F40-8957-73DA0468A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4379912" cy="4114800"/>
              </a:xfrm>
              <a:blipFill>
                <a:blip r:embed="rId2"/>
                <a:stretch>
                  <a:fillRect l="-1159" t="-1846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174E72D-E27A-0B44-B8BF-40EB651CC6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53000" y="1947319"/>
                <a:ext cx="399097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The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formalization: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∃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𝑷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.∀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𝒙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𝝓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𝒙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kumimoji="1" lang="zh-CN" altLang="en-US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𝑷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𝒙</m:t>
                      </m:r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))</m:t>
                      </m:r>
                    </m:oMath>
                  </m:oMathPara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𝝓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kumimoji="1" lang="zh-CN" altLang="en-US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𝑷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𝒙</m:t>
                    </m:r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))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((x+1)==P(x))</a:t>
                </a:r>
              </a:p>
              <a:p>
                <a:pPr marL="0" indent="0">
                  <a:buNone/>
                </a:pPr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[(0,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(2,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3)]</a:t>
                </a: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174E72D-E27A-0B44-B8BF-40EB651CC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947319"/>
                <a:ext cx="3990975" cy="4114800"/>
              </a:xfrm>
              <a:prstGeom prst="rect">
                <a:avLst/>
              </a:prstGeom>
              <a:blipFill>
                <a:blip r:embed="rId3"/>
                <a:stretch>
                  <a:fillRect l="-1587" t="-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4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76600"/>
            <a:ext cx="7422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Inductive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Syntax-directed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286281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syntax-directed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2209800" y="30480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1286782" y="2388969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6096000" y="2401669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5257800" y="30480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1330325" y="370795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2209800" y="3505200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F59595-7596-4D45-90FD-0C591AC060E0}"/>
              </a:ext>
            </a:extLst>
          </p:cNvPr>
          <p:cNvSpPr txBox="1"/>
          <p:nvPr/>
        </p:nvSpPr>
        <p:spPr>
          <a:xfrm>
            <a:off x="1286781" y="4558855"/>
            <a:ext cx="732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Input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properties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Syntax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sketch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Output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program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41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3FC507-7E87-4841-80AA-F53E59B805C1}"/>
              </a:ext>
            </a:extLst>
          </p:cNvPr>
          <p:cNvSpPr txBox="1"/>
          <p:nvPr/>
        </p:nvSpPr>
        <p:spPr>
          <a:xfrm>
            <a:off x="3810000" y="49530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??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synthesizer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I/O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samples.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80FFF21-9D9E-3542-AA99-5B75FBFF94C8}"/>
              </a:ext>
            </a:extLst>
          </p:cNvPr>
          <p:cNvCxnSpPr>
            <a:cxnSpLocks/>
          </p:cNvCxnSpPr>
          <p:nvPr/>
        </p:nvCxnSpPr>
        <p:spPr>
          <a:xfrm flipH="1">
            <a:off x="1828800" y="5105400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2F1CCA-05CA-8840-8961-D903ABDCB6E3}"/>
              </a:ext>
            </a:extLst>
          </p:cNvPr>
          <p:cNvSpPr txBox="1"/>
          <p:nvPr/>
        </p:nvSpPr>
        <p:spPr>
          <a:xfrm>
            <a:off x="152400" y="19927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Sketch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3FC507-7E87-4841-80AA-F53E59B805C1}"/>
              </a:ext>
            </a:extLst>
          </p:cNvPr>
          <p:cNvSpPr txBox="1"/>
          <p:nvPr/>
        </p:nvSpPr>
        <p:spPr>
          <a:xfrm>
            <a:off x="3810000" y="49530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Nevertheless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infinite,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x+y</a:t>
            </a:r>
            <a:r>
              <a:rPr kumimoji="1" lang="en-US" altLang="zh-CN" dirty="0">
                <a:solidFill>
                  <a:srgbClr val="0432FF"/>
                </a:solidFill>
              </a:rPr>
              <a:t>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x|y</a:t>
            </a:r>
            <a:r>
              <a:rPr kumimoji="1" lang="en-US" altLang="zh-CN" dirty="0">
                <a:solidFill>
                  <a:srgbClr val="0432FF"/>
                </a:solidFill>
              </a:rPr>
              <a:t>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max(x,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y),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syntax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sketch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space!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80FFF21-9D9E-3542-AA99-5B75FBFF94C8}"/>
              </a:ext>
            </a:extLst>
          </p:cNvPr>
          <p:cNvCxnSpPr>
            <a:cxnSpLocks/>
          </p:cNvCxnSpPr>
          <p:nvPr/>
        </p:nvCxnSpPr>
        <p:spPr>
          <a:xfrm flipH="1">
            <a:off x="1828800" y="5105400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3B70CC-9761-584C-977D-3D51EC8C55A1}"/>
              </a:ext>
            </a:extLst>
          </p:cNvPr>
          <p:cNvSpPr txBox="1"/>
          <p:nvPr/>
        </p:nvSpPr>
        <p:spPr>
          <a:xfrm>
            <a:off x="3795712" y="3541597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“+”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“-”,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“x”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“y”.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6E899F-224D-3142-8488-5BCE1C0723A0}"/>
              </a:ext>
            </a:extLst>
          </p:cNvPr>
          <p:cNvSpPr txBox="1"/>
          <p:nvPr/>
        </p:nvSpPr>
        <p:spPr>
          <a:xfrm>
            <a:off x="152400" y="19927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E25150-8BE0-B04D-B558-BD50603049AB}"/>
              </a:ext>
            </a:extLst>
          </p:cNvPr>
          <p:cNvSpPr txBox="1"/>
          <p:nvPr/>
        </p:nvSpPr>
        <p:spPr>
          <a:xfrm>
            <a:off x="1403535" y="4991063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C93A-7BCB-C94F-B7F8-5AFE5BF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Sketch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E926163-8C03-824E-A7A5-E9BEF3B4706C}"/>
              </a:ext>
            </a:extLst>
          </p:cNvPr>
          <p:cNvSpPr/>
          <p:nvPr/>
        </p:nvSpPr>
        <p:spPr>
          <a:xfrm>
            <a:off x="4848225" y="1954431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Synthesizer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A8D216F-19FF-E947-BCAD-FCA51F45BB08}"/>
              </a:ext>
            </a:extLst>
          </p:cNvPr>
          <p:cNvCxnSpPr>
            <a:cxnSpLocks/>
          </p:cNvCxnSpPr>
          <p:nvPr/>
        </p:nvCxnSpPr>
        <p:spPr>
          <a:xfrm>
            <a:off x="3552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BF7303-09CD-CF4A-B665-5543E139EDB0}"/>
              </a:ext>
            </a:extLst>
          </p:cNvPr>
          <p:cNvSpPr txBox="1"/>
          <p:nvPr/>
        </p:nvSpPr>
        <p:spPr>
          <a:xfrm>
            <a:off x="2629807" y="18288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AF6B71-23E2-FB41-B2F0-32412E678A71}"/>
              </a:ext>
            </a:extLst>
          </p:cNvPr>
          <p:cNvSpPr txBox="1"/>
          <p:nvPr/>
        </p:nvSpPr>
        <p:spPr>
          <a:xfrm>
            <a:off x="7439025" y="1841500"/>
            <a:ext cx="1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3802A8F-20D5-BE40-913B-C1780AC3A6E5}"/>
              </a:ext>
            </a:extLst>
          </p:cNvPr>
          <p:cNvCxnSpPr>
            <a:cxnSpLocks/>
          </p:cNvCxnSpPr>
          <p:nvPr/>
        </p:nvCxnSpPr>
        <p:spPr>
          <a:xfrm>
            <a:off x="6600825" y="248783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F1A0C-9734-F648-AAB9-4F8A5744A2AB}"/>
              </a:ext>
            </a:extLst>
          </p:cNvPr>
          <p:cNvSpPr txBox="1"/>
          <p:nvPr/>
        </p:nvSpPr>
        <p:spPr>
          <a:xfrm>
            <a:off x="2673350" y="3147786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1AD513-AEC7-3649-9F0B-4E5A3557EC97}"/>
              </a:ext>
            </a:extLst>
          </p:cNvPr>
          <p:cNvCxnSpPr/>
          <p:nvPr/>
        </p:nvCxnSpPr>
        <p:spPr>
          <a:xfrm flipV="1">
            <a:off x="3552825" y="2945031"/>
            <a:ext cx="1600200" cy="38100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46F0748-E3F5-5849-8F97-B451A6A06E67}"/>
              </a:ext>
            </a:extLst>
          </p:cNvPr>
          <p:cNvSpPr txBox="1">
            <a:spLocks/>
          </p:cNvSpPr>
          <p:nvPr/>
        </p:nvSpPr>
        <p:spPr bwMode="auto">
          <a:xfrm>
            <a:off x="228601" y="4343398"/>
            <a:ext cx="327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B0F1A9-7401-8346-91EB-9B9033108B37}"/>
              </a:ext>
            </a:extLst>
          </p:cNvPr>
          <p:cNvSpPr txBox="1"/>
          <p:nvPr/>
        </p:nvSpPr>
        <p:spPr>
          <a:xfrm>
            <a:off x="284885" y="2686121"/>
            <a:ext cx="238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6BE6C94-DC60-E445-AA6F-A5B61D4B2157}"/>
              </a:ext>
            </a:extLst>
          </p:cNvPr>
          <p:cNvSpPr txBox="1">
            <a:spLocks/>
          </p:cNvSpPr>
          <p:nvPr/>
        </p:nvSpPr>
        <p:spPr bwMode="auto">
          <a:xfrm>
            <a:off x="3552824" y="3478432"/>
            <a:ext cx="5438775" cy="71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“hole”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solver?</a:t>
            </a:r>
          </a:p>
          <a:p>
            <a:pPr marL="0" indent="0"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226FC8-F2FF-7A46-9EC1-EE0D31752ABB}"/>
              </a:ext>
            </a:extLst>
          </p:cNvPr>
          <p:cNvSpPr txBox="1"/>
          <p:nvPr/>
        </p:nvSpPr>
        <p:spPr>
          <a:xfrm>
            <a:off x="152400" y="19927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0)-&gt;1,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(0,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1)-&gt;1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6F3C6F-9F38-0C4D-8312-F41DE6B7799B}"/>
              </a:ext>
            </a:extLst>
          </p:cNvPr>
          <p:cNvSpPr txBox="1"/>
          <p:nvPr/>
        </p:nvSpPr>
        <p:spPr>
          <a:xfrm>
            <a:off x="1359269" y="5022961"/>
            <a:ext cx="92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H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623FDA-F088-C445-A802-6BBCCEB21210}"/>
              </a:ext>
            </a:extLst>
          </p:cNvPr>
          <p:cNvSpPr/>
          <p:nvPr/>
        </p:nvSpPr>
        <p:spPr>
          <a:xfrm>
            <a:off x="4110037" y="4579088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EF0CB-BABE-8A4C-92EC-C58D7DF2B88F}"/>
              </a:ext>
            </a:extLst>
          </p:cNvPr>
          <p:cNvSpPr txBox="1"/>
          <p:nvPr/>
        </p:nvSpPr>
        <p:spPr>
          <a:xfrm>
            <a:off x="4595812" y="46199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+/-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2A0D4C5-4296-474E-98AF-CBB30A91589F}"/>
              </a:ext>
            </a:extLst>
          </p:cNvPr>
          <p:cNvCxnSpPr>
            <a:stCxn id="5" idx="3"/>
          </p:cNvCxnSpPr>
          <p:nvPr/>
        </p:nvCxnSpPr>
        <p:spPr>
          <a:xfrm flipH="1">
            <a:off x="3886200" y="4964007"/>
            <a:ext cx="294977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5AB14A8-4153-CF4F-861C-452479EBD6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524672" y="4964007"/>
            <a:ext cx="261341" cy="4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386C4E7-CE75-984C-A7F0-1C20314D6F61}"/>
              </a:ext>
            </a:extLst>
          </p:cNvPr>
          <p:cNvSpPr txBox="1">
            <a:spLocks/>
          </p:cNvSpPr>
          <p:nvPr/>
        </p:nvSpPr>
        <p:spPr bwMode="auto">
          <a:xfrm>
            <a:off x="2286000" y="5598451"/>
            <a:ext cx="3581401" cy="8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hole_op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If(h==0,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l+r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l-r)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BDCC6B4-6FA2-E04D-A49B-6A0FDAF6799B}"/>
              </a:ext>
            </a:extLst>
          </p:cNvPr>
          <p:cNvSpPr/>
          <p:nvPr/>
        </p:nvSpPr>
        <p:spPr>
          <a:xfrm>
            <a:off x="7010400" y="4572000"/>
            <a:ext cx="485775" cy="45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419282-0985-324F-A9F5-2444299F11FC}"/>
              </a:ext>
            </a:extLst>
          </p:cNvPr>
          <p:cNvSpPr txBox="1"/>
          <p:nvPr/>
        </p:nvSpPr>
        <p:spPr>
          <a:xfrm>
            <a:off x="7496175" y="46128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F1D9A04F-1A25-804B-812D-6C1C61DFFB14}"/>
              </a:ext>
            </a:extLst>
          </p:cNvPr>
          <p:cNvSpPr txBox="1">
            <a:spLocks/>
          </p:cNvSpPr>
          <p:nvPr/>
        </p:nvSpPr>
        <p:spPr bwMode="auto">
          <a:xfrm>
            <a:off x="5715000" y="5646325"/>
            <a:ext cx="3581401" cy="8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hole_var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If(h==0,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</a:p>
        </p:txBody>
      </p:sp>
    </p:spTree>
    <p:extLst>
      <p:ext uri="{BB962C8B-B14F-4D97-AF65-F5344CB8AC3E}">
        <p14:creationId xmlns:p14="http://schemas.microsoft.com/office/powerpoint/2010/main" val="27614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6" grpId="0"/>
      <p:bldP spid="27" grpId="0" animBg="1"/>
      <p:bldP spid="28" grpId="0"/>
      <p:bldP spid="2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22748</TotalTime>
  <Words>1626</Words>
  <Application>Microsoft Macintosh PowerPoint</Application>
  <PresentationFormat>全屏显示(4:3)</PresentationFormat>
  <Paragraphs>293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Program synthesis</vt:lpstr>
      <vt:lpstr>Overview</vt:lpstr>
      <vt:lpstr>Motivation</vt:lpstr>
      <vt:lpstr>Properties</vt:lpstr>
      <vt:lpstr> </vt:lpstr>
      <vt:lpstr>Inductive syntax-directed synthesis: architecture</vt:lpstr>
      <vt:lpstr>Property generation</vt:lpstr>
      <vt:lpstr>Sketch</vt:lpstr>
      <vt:lpstr>Sketch encoding</vt:lpstr>
      <vt:lpstr>Sketch encoding</vt:lpstr>
      <vt:lpstr>Adding constraints</vt:lpstr>
      <vt:lpstr>The model </vt:lpstr>
      <vt:lpstr>Generate programs</vt:lpstr>
      <vt:lpstr>To enumerate all programs</vt:lpstr>
      <vt:lpstr>To enumerate all programs</vt:lpstr>
      <vt:lpstr>Scaling the synthesizer</vt:lpstr>
      <vt:lpstr>Scaling the synthesizer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5401</cp:revision>
  <cp:lastPrinted>1601-01-01T00:00:00Z</cp:lastPrinted>
  <dcterms:created xsi:type="dcterms:W3CDTF">1601-01-01T00:00:00Z</dcterms:created>
  <dcterms:modified xsi:type="dcterms:W3CDTF">2020-12-31T09:28:03Z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