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57" r:id="rId5"/>
    <p:sldId id="281" r:id="rId6"/>
    <p:sldId id="284" r:id="rId7"/>
    <p:sldId id="314" r:id="rId8"/>
    <p:sldId id="315" r:id="rId9"/>
    <p:sldId id="316" r:id="rId10"/>
    <p:sldId id="317" r:id="rId11"/>
    <p:sldId id="321" r:id="rId12"/>
    <p:sldId id="287" r:id="rId13"/>
    <p:sldId id="322" r:id="rId14"/>
    <p:sldId id="323" r:id="rId15"/>
    <p:sldId id="324" r:id="rId16"/>
    <p:sldId id="325" r:id="rId17"/>
    <p:sldId id="326" r:id="rId18"/>
    <p:sldId id="331" r:id="rId19"/>
    <p:sldId id="327" r:id="rId20"/>
    <p:sldId id="328" r:id="rId21"/>
    <p:sldId id="338" r:id="rId22"/>
    <p:sldId id="339" r:id="rId23"/>
    <p:sldId id="320" r:id="rId24"/>
    <p:sldId id="329" r:id="rId25"/>
    <p:sldId id="337" r:id="rId26"/>
    <p:sldId id="334" r:id="rId27"/>
    <p:sldId id="335" r:id="rId28"/>
    <p:sldId id="336" r:id="rId29"/>
    <p:sldId id="332" r:id="rId30"/>
    <p:sldId id="341" r:id="rId31"/>
    <p:sldId id="330" r:id="rId32"/>
    <p:sldId id="333" r:id="rId33"/>
    <p:sldId id="342" r:id="rId34"/>
    <p:sldId id="343" r:id="rId35"/>
    <p:sldId id="318" r:id="rId36"/>
    <p:sldId id="312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CC3300"/>
    <a:srgbClr val="2E75B6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91" autoAdjust="0"/>
    <p:restoredTop sz="94660"/>
  </p:normalViewPr>
  <p:slideViewPr>
    <p:cSldViewPr snapToGrid="0" showGuides="1">
      <p:cViewPr varScale="1">
        <p:scale>
          <a:sx n="224" d="100"/>
          <a:sy n="224" d="100"/>
        </p:scale>
        <p:origin x="1024" y="176"/>
      </p:cViewPr>
      <p:guideLst>
        <p:guide orient="horz" pos="2136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0.pn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65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2020-Autumn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4" name="椭圆 3"/>
          <p:cNvSpPr/>
          <p:nvPr/>
        </p:nvSpPr>
        <p:spPr>
          <a:xfrm>
            <a:off x="1558456" y="2592125"/>
            <a:ext cx="6208685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56744" y="2592125"/>
            <a:ext cx="601118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11676" y="3713980"/>
            <a:ext cx="1753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</a:t>
            </a:r>
            <a:r>
              <a:rPr kumimoji="1" lang="en-US" altLang="zh-CN" sz="1400" dirty="0"/>
              <a:t>SAT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47325" y="2665460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32048" y="265008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037606" y="4125589"/>
            <a:ext cx="182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NPC</a:t>
            </a:r>
            <a:r>
              <a:rPr kumimoji="1" lang="zh-CN" altLang="en-US" dirty="0"/>
              <a:t>问题</a:t>
            </a:r>
            <a:endParaRPr kumimoji="1" lang="en-US" altLang="zh-CN" dirty="0"/>
          </a:p>
          <a:p>
            <a:r>
              <a:rPr kumimoji="1" lang="en-US" altLang="zh-CN" dirty="0"/>
              <a:t>- </a:t>
            </a:r>
            <a:r>
              <a:rPr kumimoji="1" lang="zh-CN" altLang="en-US" sz="1400" dirty="0"/>
              <a:t>命题逻辑的 </a:t>
            </a:r>
            <a:r>
              <a:rPr kumimoji="1" lang="en-US" altLang="zh-CN" sz="1400" dirty="0"/>
              <a:t>SAT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2117499" y="3741795"/>
            <a:ext cx="1762738" cy="1712800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87535" y="4335363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037606" y="2075503"/>
            <a:ext cx="106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!= NP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是否有一组解使得特定命题逻辑为真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722" y="2189018"/>
            <a:ext cx="333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/>
              <a:t>Valid(P)  &lt;==&gt;  </a:t>
            </a:r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(~P)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1" y="3604790"/>
            <a:ext cx="1377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范式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NNF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是否有一组解使得特定命题逻辑为真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722" y="2189018"/>
            <a:ext cx="333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/>
              <a:t>Valid(P)  &lt;==&gt;  </a:t>
            </a:r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(~P)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1" y="3604790"/>
            <a:ext cx="1377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范式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NNF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63110" y="3900361"/>
            <a:ext cx="2462446" cy="2488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135660" y="3900361"/>
            <a:ext cx="2262009" cy="224429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ele attr="{7C5C0BDA-14D9-8B4F-834D-EA409D722C13}"/>
                  </a:ext>
                </a:extLst>
              </p:cNvPr>
              <p:cNvSpPr/>
              <p:nvPr/>
            </p:nvSpPr>
            <p:spPr>
              <a:xfrm>
                <a:off x="9600134" y="4062922"/>
                <a:ext cx="1798659" cy="17845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134" y="4062922"/>
                <a:ext cx="1798659" cy="1784573"/>
              </a:xfrm>
              <a:prstGeom prst="ellipse">
                <a:avLst/>
              </a:prstGeom>
              <a:blipFill rotWithShape="1">
                <a:blip r:embed="rId1"/>
                <a:stretch>
                  <a:fillRect r="-26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62837920-149D-F542-BED3-00F660F9FA8F}"/>
                  </a:ext>
                </a:extLst>
              </p:cNvPr>
              <p:cNvSpPr txBox="1"/>
              <p:nvPr/>
            </p:nvSpPr>
            <p:spPr>
              <a:xfrm>
                <a:off x="6464773" y="4406955"/>
                <a:ext cx="160378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73" y="4406955"/>
                <a:ext cx="1603781" cy="12311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2C9F585F-1600-2D42-A510-06A006B46B47}"/>
                  </a:ext>
                </a:extLst>
              </p:cNvPr>
              <p:cNvSpPr txBox="1"/>
              <p:nvPr/>
            </p:nvSpPr>
            <p:spPr>
              <a:xfrm>
                <a:off x="2968125" y="4406955"/>
                <a:ext cx="1603781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25" y="4406955"/>
                <a:ext cx="1603781" cy="1508105"/>
              </a:xfrm>
              <a:prstGeom prst="rect">
                <a:avLst/>
              </a:prstGeom>
              <a:blipFill rotWithShape="1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856636" y="6392914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64773" y="6188710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00134" y="5847495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251731" y="4406955"/>
            <a:ext cx="695915" cy="144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8650944" y="4389059"/>
            <a:ext cx="695915" cy="144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 </a:t>
            </a:r>
            <a:r>
              <a:rPr lang="en-GB" altLang="zh-CN" sz="2000" dirty="0">
                <a:solidFill>
                  <a:srgbClr val="C00000"/>
                </a:solidFill>
              </a:rPr>
              <a:t>(~p \/ (~q \/ p))</a:t>
            </a:r>
            <a:r>
              <a:rPr lang="zh-CN" altLang="en-US" sz="2000" dirty="0">
                <a:solidFill>
                  <a:srgbClr val="C00000"/>
                </a:solidFill>
              </a:rPr>
              <a:t> ？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53717" y="3899687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7983" y="4568887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80251" y="4544763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7" idx="4"/>
            <a:endCxn id="8" idx="0"/>
          </p:cNvCxnSpPr>
          <p:nvPr/>
        </p:nvCxnSpPr>
        <p:spPr>
          <a:xfrm flipH="1">
            <a:off x="835205" y="4348106"/>
            <a:ext cx="547936" cy="2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4"/>
            <a:endCxn id="9" idx="0"/>
          </p:cNvCxnSpPr>
          <p:nvPr/>
        </p:nvCxnSpPr>
        <p:spPr>
          <a:xfrm>
            <a:off x="1383141" y="4348106"/>
            <a:ext cx="625710" cy="19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9" idx="4"/>
          </p:cNvCxnSpPr>
          <p:nvPr/>
        </p:nvCxnSpPr>
        <p:spPr>
          <a:xfrm flipH="1">
            <a:off x="1667371" y="4991572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8" idx="0"/>
          </p:cNvCxnSpPr>
          <p:nvPr/>
        </p:nvCxnSpPr>
        <p:spPr>
          <a:xfrm>
            <a:off x="2002262" y="497783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380199" y="5438380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137728" y="547265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 </a:t>
            </a:r>
            <a:r>
              <a:rPr lang="en-GB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1" y="2623302"/>
            <a:ext cx="83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GB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53717" y="3899687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7983" y="4568887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80251" y="4544763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7" idx="4"/>
            <a:endCxn id="8" idx="0"/>
          </p:cNvCxnSpPr>
          <p:nvPr/>
        </p:nvCxnSpPr>
        <p:spPr>
          <a:xfrm flipH="1">
            <a:off x="835205" y="4348106"/>
            <a:ext cx="547936" cy="2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4"/>
            <a:endCxn id="9" idx="0"/>
          </p:cNvCxnSpPr>
          <p:nvPr/>
        </p:nvCxnSpPr>
        <p:spPr>
          <a:xfrm>
            <a:off x="1383141" y="4348106"/>
            <a:ext cx="625710" cy="19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9" idx="4"/>
          </p:cNvCxnSpPr>
          <p:nvPr/>
        </p:nvCxnSpPr>
        <p:spPr>
          <a:xfrm flipH="1">
            <a:off x="1667371" y="4991572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20" idx="0"/>
          </p:cNvCxnSpPr>
          <p:nvPr/>
        </p:nvCxnSpPr>
        <p:spPr>
          <a:xfrm>
            <a:off x="2002262" y="497783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380199" y="5438380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137728" y="547265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082170" y="3808571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05333" y="4551132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直线箭头连接符 48"/>
          <p:cNvCxnSpPr>
            <a:stCxn id="47" idx="4"/>
            <a:endCxn id="48" idx="0"/>
          </p:cNvCxnSpPr>
          <p:nvPr/>
        </p:nvCxnSpPr>
        <p:spPr>
          <a:xfrm flipH="1">
            <a:off x="6062555" y="4256990"/>
            <a:ext cx="1249039" cy="2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47" idx="4"/>
            <a:endCxn id="53" idx="0"/>
          </p:cNvCxnSpPr>
          <p:nvPr/>
        </p:nvCxnSpPr>
        <p:spPr>
          <a:xfrm>
            <a:off x="7311594" y="4256990"/>
            <a:ext cx="1491299" cy="3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528925" y="4616866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190548" y="5307676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/>
          <p:cNvCxnSpPr>
            <a:stCxn id="54" idx="4"/>
          </p:cNvCxnSpPr>
          <p:nvPr/>
        </p:nvCxnSpPr>
        <p:spPr>
          <a:xfrm flipH="1">
            <a:off x="5077668" y="5754485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5412559" y="5740744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4701473" y="6218286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624970" y="5337565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线箭头连接符 59"/>
          <p:cNvCxnSpPr>
            <a:stCxn id="59" idx="4"/>
          </p:cNvCxnSpPr>
          <p:nvPr/>
        </p:nvCxnSpPr>
        <p:spPr>
          <a:xfrm flipH="1">
            <a:off x="6512090" y="5784374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endCxn id="63" idx="0"/>
          </p:cNvCxnSpPr>
          <p:nvPr/>
        </p:nvCxnSpPr>
        <p:spPr>
          <a:xfrm>
            <a:off x="6846981" y="5770633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982447" y="6265460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030765" y="5351256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线箭头连接符 64"/>
          <p:cNvCxnSpPr>
            <a:stCxn id="64" idx="4"/>
          </p:cNvCxnSpPr>
          <p:nvPr/>
        </p:nvCxnSpPr>
        <p:spPr>
          <a:xfrm flipH="1">
            <a:off x="7917885" y="5798065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8252776" y="5784324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630713" y="6244873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9436560" y="5374917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线箭头连接符 69"/>
          <p:cNvCxnSpPr>
            <a:stCxn id="69" idx="4"/>
          </p:cNvCxnSpPr>
          <p:nvPr/>
        </p:nvCxnSpPr>
        <p:spPr>
          <a:xfrm flipH="1">
            <a:off x="9323680" y="5821726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endCxn id="73" idx="0"/>
          </p:cNvCxnSpPr>
          <p:nvPr/>
        </p:nvCxnSpPr>
        <p:spPr>
          <a:xfrm>
            <a:off x="9658571" y="5807985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9036508" y="6268534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9794037" y="6302812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线箭头连接符 73"/>
          <p:cNvCxnSpPr>
            <a:stCxn id="48" idx="4"/>
            <a:endCxn id="54" idx="0"/>
          </p:cNvCxnSpPr>
          <p:nvPr/>
        </p:nvCxnSpPr>
        <p:spPr>
          <a:xfrm flipH="1">
            <a:off x="5419148" y="4973818"/>
            <a:ext cx="643407" cy="3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48" idx="4"/>
            <a:endCxn id="59" idx="0"/>
          </p:cNvCxnSpPr>
          <p:nvPr/>
        </p:nvCxnSpPr>
        <p:spPr>
          <a:xfrm>
            <a:off x="6062555" y="4973818"/>
            <a:ext cx="791015" cy="3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53" idx="4"/>
            <a:endCxn id="64" idx="0"/>
          </p:cNvCxnSpPr>
          <p:nvPr/>
        </p:nvCxnSpPr>
        <p:spPr>
          <a:xfrm flipH="1">
            <a:off x="8259365" y="5016976"/>
            <a:ext cx="543528" cy="33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53" idx="4"/>
            <a:endCxn id="69" idx="0"/>
          </p:cNvCxnSpPr>
          <p:nvPr/>
        </p:nvCxnSpPr>
        <p:spPr>
          <a:xfrm>
            <a:off x="8802893" y="5016976"/>
            <a:ext cx="862267" cy="3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5450568" y="6248175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185511" y="6256818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278979" y="6267427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 </a:t>
            </a:r>
            <a:r>
              <a:rPr lang="en-GB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22" y="2037231"/>
            <a:ext cx="31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或者是 </a:t>
            </a:r>
            <a:r>
              <a:rPr lang="en-GB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GB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或者是 </a:t>
            </a:r>
            <a:r>
              <a:rPr lang="en-GB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 </a:t>
            </a:r>
            <a:r>
              <a:rPr lang="en-GB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22" y="2037231"/>
            <a:ext cx="31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或者是 </a:t>
            </a:r>
            <a:r>
              <a:rPr lang="en-GB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GB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或者是 </a:t>
            </a:r>
            <a:r>
              <a:rPr lang="en-GB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0721" y="3833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实现中，二叉树似乎不太适合描述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80721" y="445838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Flatten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83271" y="4717936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902611" y="5434479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直线箭头连接符 74"/>
          <p:cNvCxnSpPr>
            <a:stCxn id="62" idx="4"/>
            <a:endCxn id="68" idx="0"/>
          </p:cNvCxnSpPr>
          <p:nvPr/>
        </p:nvCxnSpPr>
        <p:spPr>
          <a:xfrm flipH="1">
            <a:off x="2159833" y="5166355"/>
            <a:ext cx="852862" cy="2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62" idx="4"/>
            <a:endCxn id="79" idx="0"/>
          </p:cNvCxnSpPr>
          <p:nvPr/>
        </p:nvCxnSpPr>
        <p:spPr>
          <a:xfrm>
            <a:off x="3012695" y="5166355"/>
            <a:ext cx="11740" cy="30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62" idx="4"/>
            <a:endCxn id="81" idx="0"/>
          </p:cNvCxnSpPr>
          <p:nvPr/>
        </p:nvCxnSpPr>
        <p:spPr>
          <a:xfrm>
            <a:off x="3012695" y="5166355"/>
            <a:ext cx="825064" cy="3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2750467" y="5473465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3563791" y="5500213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082170" y="3808571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319568" y="468397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线箭头连接符 88"/>
          <p:cNvCxnSpPr>
            <a:stCxn id="88" idx="4"/>
            <a:endCxn id="94" idx="0"/>
          </p:cNvCxnSpPr>
          <p:nvPr/>
        </p:nvCxnSpPr>
        <p:spPr>
          <a:xfrm flipH="1">
            <a:off x="4965985" y="5130783"/>
            <a:ext cx="582183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88" idx="4"/>
            <a:endCxn id="112" idx="0"/>
          </p:cNvCxnSpPr>
          <p:nvPr/>
        </p:nvCxnSpPr>
        <p:spPr>
          <a:xfrm>
            <a:off x="5548168" y="5130783"/>
            <a:ext cx="185851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610442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512393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直线箭头连接符 95"/>
          <p:cNvCxnSpPr>
            <a:stCxn id="95" idx="4"/>
          </p:cNvCxnSpPr>
          <p:nvPr/>
        </p:nvCxnSpPr>
        <p:spPr>
          <a:xfrm flipH="1">
            <a:off x="6448159" y="5210733"/>
            <a:ext cx="292834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6756492" y="520544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6902599" y="5717497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766475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线箭头连接符 99"/>
          <p:cNvCxnSpPr>
            <a:stCxn id="99" idx="4"/>
          </p:cNvCxnSpPr>
          <p:nvPr/>
        </p:nvCxnSpPr>
        <p:spPr>
          <a:xfrm flipH="1">
            <a:off x="7763467" y="5210733"/>
            <a:ext cx="231608" cy="46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99" idx="4"/>
            <a:endCxn id="114" idx="0"/>
          </p:cNvCxnSpPr>
          <p:nvPr/>
        </p:nvCxnSpPr>
        <p:spPr>
          <a:xfrm>
            <a:off x="7995075" y="5210733"/>
            <a:ext cx="476097" cy="48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7492507" y="567934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9207960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线箭头连接符 103"/>
          <p:cNvCxnSpPr>
            <a:stCxn id="103" idx="4"/>
            <a:endCxn id="106" idx="0"/>
          </p:cNvCxnSpPr>
          <p:nvPr/>
        </p:nvCxnSpPr>
        <p:spPr>
          <a:xfrm flipH="1">
            <a:off x="9143560" y="5210733"/>
            <a:ext cx="293000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103" idx="4"/>
            <a:endCxn id="107" idx="0"/>
          </p:cNvCxnSpPr>
          <p:nvPr/>
        </p:nvCxnSpPr>
        <p:spPr>
          <a:xfrm>
            <a:off x="9436560" y="5210733"/>
            <a:ext cx="379388" cy="5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869592" y="569342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9541980" y="572769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线箭头连接符 107"/>
          <p:cNvCxnSpPr>
            <a:stCxn id="82" idx="4"/>
            <a:endCxn id="88" idx="0"/>
          </p:cNvCxnSpPr>
          <p:nvPr/>
        </p:nvCxnSpPr>
        <p:spPr>
          <a:xfrm flipH="1">
            <a:off x="5548168" y="4256990"/>
            <a:ext cx="1763426" cy="42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82" idx="4"/>
            <a:endCxn id="95" idx="0"/>
          </p:cNvCxnSpPr>
          <p:nvPr/>
        </p:nvCxnSpPr>
        <p:spPr>
          <a:xfrm flipH="1">
            <a:off x="6740993" y="4256990"/>
            <a:ext cx="57060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82" idx="4"/>
            <a:endCxn id="99" idx="0"/>
          </p:cNvCxnSpPr>
          <p:nvPr/>
        </p:nvCxnSpPr>
        <p:spPr>
          <a:xfrm>
            <a:off x="7311594" y="4256990"/>
            <a:ext cx="68348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2" idx="4"/>
            <a:endCxn id="103" idx="0"/>
          </p:cNvCxnSpPr>
          <p:nvPr/>
        </p:nvCxnSpPr>
        <p:spPr>
          <a:xfrm>
            <a:off x="7311594" y="4256990"/>
            <a:ext cx="2124966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5378476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121689" y="5687026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8115629" y="5700268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98550"/>
            <a:ext cx="7411838" cy="24224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4166" y="3672689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BCP(</a:t>
            </a:r>
            <a:r>
              <a:rPr lang="en-GB" altLang="zh-CN" dirty="0"/>
              <a:t>Boolean constraint propagation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593574" y="4729359"/>
            <a:ext cx="2751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95985" y="48163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C(False)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E65DA723-D1EF-6A44-8E3F-EDD0E3F3A143}"/>
                  </a:ext>
                </a:extLst>
              </p:cNvPr>
              <p:cNvSpPr txBox="1"/>
              <p:nvPr/>
            </p:nvSpPr>
            <p:spPr>
              <a:xfrm>
                <a:off x="1302320" y="432984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20" y="432984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02C72C99-2352-D147-81B2-CF7F822474F1}"/>
                  </a:ext>
                </a:extLst>
              </p:cNvPr>
              <p:cNvSpPr txBox="1"/>
              <p:nvPr/>
            </p:nvSpPr>
            <p:spPr>
              <a:xfrm>
                <a:off x="2675813" y="432984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813" y="4329847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ele attr="{E3DD8B3D-BB35-A242-99DD-B6AF9C43547D}"/>
                  </a:ext>
                </a:extLst>
              </p:cNvPr>
              <p:cNvSpPr/>
              <p:nvPr/>
            </p:nvSpPr>
            <p:spPr>
              <a:xfrm>
                <a:off x="4999695" y="4544693"/>
                <a:ext cx="3280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原子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命题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或者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95" y="4544693"/>
                <a:ext cx="328089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28832" y="1480641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BCP(</a:t>
            </a:r>
            <a:r>
              <a:rPr lang="en-GB" altLang="zh-CN" dirty="0"/>
              <a:t>Boolean constraint propagation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613" y="2000523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C00000"/>
                </a:solidFill>
              </a:rPr>
              <a:t> p /\ (~p /\ q) /\ (r \/ ~q \/ s)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613" y="246002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- 1.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找到原子命题，</a:t>
            </a:r>
            <a:r>
              <a:rPr kumimoji="1"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endParaRPr kumimoji="1"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6612" y="3006259"/>
            <a:ext cx="5676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- 2.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在其它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项中寻找原子命题的逆命题，</a:t>
            </a:r>
            <a:r>
              <a:rPr lang="en-GB" altLang="zh-CN" sz="2000" dirty="0">
                <a:solidFill>
                  <a:srgbClr val="C00000"/>
                </a:solidFill>
              </a:rPr>
              <a:t>~p </a:t>
            </a:r>
            <a:endParaRPr kumimoji="1"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1883229" y="3894875"/>
            <a:ext cx="2751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75561" y="39856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0A2BAA58-1EB5-D846-A891-29C784066FBA}"/>
                  </a:ext>
                </a:extLst>
              </p:cNvPr>
              <p:cNvSpPr txBox="1"/>
              <p:nvPr/>
            </p:nvSpPr>
            <p:spPr>
              <a:xfrm>
                <a:off x="1591975" y="349536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75" y="3495363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039302" y="34953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r>
              <a:rPr lang="en-GB" altLang="zh-CN" dirty="0">
                <a:solidFill>
                  <a:srgbClr val="C00000"/>
                </a:solidFill>
              </a:rPr>
              <a:t>(~p /\ q)</a:t>
            </a:r>
            <a:endParaRPr kumimoji="1"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851927" y="4591573"/>
            <a:ext cx="541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- 3.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原命题简化为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q /\ (r \/ ~q \/ s),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GB" sz="2000" dirty="0"/>
              <a:t>继续</a:t>
            </a:r>
            <a:r>
              <a:rPr lang="en-US" altLang="zh-CN" sz="2000" dirty="0"/>
              <a:t>BCP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6613" y="515874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- 4.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找到原子命题，</a:t>
            </a:r>
            <a:r>
              <a:rPr kumimoji="1"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kumimoji="1"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9507" y="608641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- 5.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简化为：</a:t>
            </a:r>
            <a:r>
              <a:rPr lang="en-GB" altLang="zh-CN" sz="2000" dirty="0">
                <a:solidFill>
                  <a:srgbClr val="C00000"/>
                </a:solidFill>
              </a:rPr>
              <a:t> r \/ s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98550"/>
            <a:ext cx="7411838" cy="242248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4166" y="3672689"/>
            <a:ext cx="2839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分支变量选择问题：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1515" y="4069307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选择在现有命题中既有 </a:t>
            </a:r>
            <a:r>
              <a:rPr kumimoji="1"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出现，也有 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kumimoji="1"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出现的命题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1515" y="4622650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当命题中的变量只有 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或者 ～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时候，我们可以直接给值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77457" y="5082081"/>
            <a:ext cx="6224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GB" altLang="zh-CN" sz="2000" dirty="0">
                <a:solidFill>
                  <a:srgbClr val="C00000"/>
                </a:solidFill>
              </a:rPr>
              <a:t> r \/ ~s) /\ r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，可以直接另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，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endParaRPr kumimoji="1"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CC3300"/>
                </a:solidFill>
              </a:rPr>
              <a:t>课程回顾</a:t>
            </a:r>
            <a:endParaRPr lang="en-US" altLang="en-US" sz="28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SAT回顾与作业讲解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谓词逻辑回顾与作业讲解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EUF理论回顾与作业讲解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518" y="2253159"/>
            <a:ext cx="9537700" cy="3124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8832" y="148064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该选择哪个变量进行分支？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SAT回顾与作业讲解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谓词逻辑回顾与作业讲解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EUF理论回顾与作业讲解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ele attr="{0F2AE8AD-F437-574B-80ED-15FEF514C46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592482" y="1006379"/>
                <a:ext cx="5146040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>
                    <a:sym typeface="+mn-ea"/>
                  </a:rPr>
                  <a:t>谓词</a:t>
                </a:r>
                <a:r>
                  <a:rPr lang="en-US" altLang="en-US" dirty="0" err="1"/>
                  <a:t>逻辑</a:t>
                </a:r>
                <a:r>
                  <a:rPr lang="en-US" altLang="en-US" dirty="0"/>
                  <a:t> ( </a:t>
                </a:r>
                <a:r>
                  <a:rPr lang="" altLang="en-US" dirty="0"/>
                  <a:t>Predicate </a:t>
                </a:r>
                <a:r>
                  <a:rPr lang="en-US" altLang="en-US" dirty="0"/>
                  <a:t>Logic) </a:t>
                </a:r>
                <a:r>
                  <a:rPr lang="en-US" altLang="en-US" dirty="0" err="1"/>
                  <a:t>语法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r>
                  <a:rPr kumimoji="1" lang="zh-CN" altLang="en-US" dirty="0"/>
                  <a:t>      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en-US" sz="1800" dirty="0"/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2" y="1006379"/>
                <a:ext cx="5146040" cy="5414010"/>
              </a:xfrm>
              <a:prstGeom prst="rect">
                <a:avLst/>
              </a:prstGeom>
              <a:blipFill rotWithShape="1">
                <a:blip r:embed="rId1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ele attr="{0FB9AC28-648C-B249-9F94-BA4ABA5158B9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" altLang="en-US" dirty="0"/>
                  <a:t>证明系统：自然演绎 （natural deduction）</a:t>
                </a:r>
              </a:p>
              <a:p>
                <a:endParaRPr lang="" altLang="en-US" dirty="0"/>
              </a:p>
              <a:p>
                <a:r>
                  <a:rPr lang="" altLang="en-US" dirty="0"/>
                  <a:t>推导规则</a:t>
                </a:r>
              </a:p>
              <a:p>
                <a:pPr marL="0" indent="0">
                  <a:buNone/>
                </a:pPr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r>
                  <a:rPr lang="" altLang="en-US" dirty="0"/>
                  <a:t>语义（Semantics）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chemeClr val="tx1"/>
                        </a:solidFill>
                      </a:rPr>
                      <m:t> , </m:t>
                    </m:r>
                    <m:r>
                      <m:rPr>
                        <m:nor/>
                      </m:rPr>
                      <a:rPr kumimoji="1" lang="en-US" altLang="zh-CN" dirty="0"/>
                      <m:t>interpretation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V</m:t>
                    </m:r>
                  </m:oMath>
                </a14:m>
                <a:r>
                  <a:rPr lang="" altLang="en-US" dirty="0"/>
                  <a:t> and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  <a:blipFill rotWithShape="1">
                <a:blip r:embed="rId2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" name="直线连接符 5"/>
          <p:cNvCxnSpPr/>
          <p:nvPr/>
        </p:nvCxnSpPr>
        <p:spPr>
          <a:xfrm>
            <a:off x="5410200" y="337195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5D82F963-E173-9643-BDF6-0DCEFDD7C5B5}"/>
                  </a:ext>
                </a:extLst>
              </p:cNvPr>
              <p:cNvSpPr txBox="1"/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BF4CB381-6C1D-7D44-B3AF-DA83E298EF35}"/>
                  </a:ext>
                </a:extLst>
              </p:cNvPr>
              <p:cNvSpPr txBox="1"/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AC1D7A1-453D-D542-A0C8-AC80EF7A605D}"/>
                  </a:ext>
                </a:extLst>
              </p:cNvPr>
              <p:cNvSpPr txBox="1"/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334C7696-6640-2C4E-A631-4F568ACA2CF2}"/>
                  </a:ext>
                </a:extLst>
              </p:cNvPr>
              <p:cNvSpPr txBox="1"/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540FB1A4-467A-9F46-90BF-23DD0C1B9417}"/>
                  </a:ext>
                </a:extLst>
              </p:cNvPr>
              <p:cNvSpPr txBox="1"/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38CD74F0-DFBE-2846-B49A-12D55397B391}"/>
                  </a:ext>
                </a:extLst>
              </p:cNvPr>
              <p:cNvSpPr txBox="1"/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" name="直线连接符 13"/>
          <p:cNvCxnSpPr/>
          <p:nvPr/>
        </p:nvCxnSpPr>
        <p:spPr>
          <a:xfrm>
            <a:off x="7849446" y="3364221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494867" y="471679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027246" y="4656891"/>
            <a:ext cx="2742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0ECE32D7-49CF-2447-B23D-E919B65A5BF8}"/>
                  </a:ext>
                </a:extLst>
              </p:cNvPr>
              <p:cNvSpPr txBox="1"/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47D0D9CF-9049-6F44-9FE0-356FB46B921A}"/>
                  </a:ext>
                </a:extLst>
              </p:cNvPr>
              <p:cNvSpPr txBox="1"/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243D7736-2956-5A42-8FBB-0C681DF8CBAF}"/>
                  </a:ext>
                </a:extLst>
              </p:cNvPr>
              <p:cNvSpPr txBox="1"/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09EBAC43-A173-744E-A375-A1500CE0B31A}"/>
                  </a:ext>
                </a:extLst>
              </p:cNvPr>
              <p:cNvSpPr txBox="1"/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2C7CAE43-C34A-C246-9366-7E618C0531D5}"/>
                  </a:ext>
                </a:extLst>
              </p:cNvPr>
              <p:cNvSpPr txBox="1"/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93BD86CE-B8C4-664A-A65C-9B8C301AA7AB}"/>
                  </a:ext>
                </a:extLst>
              </p:cNvPr>
              <p:cNvSpPr txBox="1"/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F024F7D7-6753-2E4B-A47A-6E47CFF92281}"/>
                  </a:ext>
                </a:extLst>
              </p:cNvPr>
              <p:cNvSpPr txBox="1"/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4" name="直线连接符 3"/>
          <p:cNvCxnSpPr/>
          <p:nvPr/>
        </p:nvCxnSpPr>
        <p:spPr>
          <a:xfrm>
            <a:off x="650146" y="2114710"/>
            <a:ext cx="5696744" cy="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3387AAA1-EDC2-4FF6-82A3-C25DCD8BEE1F}"/>
                  </a:ext>
                </a:extLst>
              </p:cNvPr>
              <p:cNvSpPr txBox="1"/>
              <p:nvPr/>
            </p:nvSpPr>
            <p:spPr>
              <a:xfrm>
                <a:off x="1259746" y="228536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46" y="2285366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40C86D23-53E0-495B-B171-8D449A954021}"/>
                  </a:ext>
                </a:extLst>
              </p:cNvPr>
              <p:cNvSpPr txBox="1"/>
              <p:nvPr/>
            </p:nvSpPr>
            <p:spPr>
              <a:xfrm>
                <a:off x="1183546" y="158789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46" y="158789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7A425B7A-5307-4AC9-AEE5-EFF05002346A}"/>
                  </a:ext>
                </a:extLst>
              </p:cNvPr>
              <p:cNvSpPr txBox="1"/>
              <p:nvPr/>
            </p:nvSpPr>
            <p:spPr>
              <a:xfrm>
                <a:off x="5831746" y="19145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46" y="191451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ele attr="{49ED7167-6BA6-47F9-8145-4F6277FF73D3}"/>
                  </a:ext>
                </a:extLst>
              </p:cNvPr>
              <p:cNvSpPr txBox="1"/>
              <p:nvPr/>
            </p:nvSpPr>
            <p:spPr>
              <a:xfrm>
                <a:off x="2879790" y="159591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90" y="1595919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B5E76F44-FF5B-4E23-8AE8-900FFEF54F29}"/>
                  </a:ext>
                </a:extLst>
              </p:cNvPr>
              <p:cNvSpPr txBox="1"/>
              <p:nvPr/>
            </p:nvSpPr>
            <p:spPr>
              <a:xfrm>
                <a:off x="4460146" y="15813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146" y="158130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A0742114-E0D1-46F8-B244-8DFD980FA202}"/>
                  </a:ext>
                </a:extLst>
              </p:cNvPr>
              <p:cNvSpPr txBox="1"/>
              <p:nvPr/>
            </p:nvSpPr>
            <p:spPr>
              <a:xfrm>
                <a:off x="545982" y="2822061"/>
                <a:ext cx="9789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假设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只有两种取值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dirty="0"/>
                  <a:t>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dirty="0"/>
                  <a:t>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等价于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\/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 </a:t>
                </a: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2" y="2822061"/>
                <a:ext cx="978925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7" name="直线连接符 3"/>
          <p:cNvCxnSpPr/>
          <p:nvPr/>
        </p:nvCxnSpPr>
        <p:spPr>
          <a:xfrm>
            <a:off x="785768" y="4078347"/>
            <a:ext cx="5696744" cy="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ele attr="{2816B74F-53DF-4CC7-9DB2-A56F9F1F16F2}"/>
                  </a:ext>
                </a:extLst>
              </p:cNvPr>
              <p:cNvSpPr txBox="1"/>
              <p:nvPr/>
            </p:nvSpPr>
            <p:spPr>
              <a:xfrm>
                <a:off x="1395368" y="42490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8" y="4249003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ele attr="{4669953A-27C8-4E4F-ABAD-6AADB74FF41E}"/>
                  </a:ext>
                </a:extLst>
              </p:cNvPr>
              <p:cNvSpPr txBox="1"/>
              <p:nvPr/>
            </p:nvSpPr>
            <p:spPr>
              <a:xfrm>
                <a:off x="895253" y="3541652"/>
                <a:ext cx="2153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\/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53" y="3541652"/>
                <a:ext cx="215344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ele attr="{136703AD-E52C-4FB1-B174-F846DD53EC41}"/>
                  </a:ext>
                </a:extLst>
              </p:cNvPr>
              <p:cNvSpPr txBox="1"/>
              <p:nvPr/>
            </p:nvSpPr>
            <p:spPr>
              <a:xfrm>
                <a:off x="5967368" y="387814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68" y="3878147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F3354154-0CF2-4465-A58A-AB468F078D3F}"/>
                  </a:ext>
                </a:extLst>
              </p:cNvPr>
              <p:cNvSpPr txBox="1"/>
              <p:nvPr/>
            </p:nvSpPr>
            <p:spPr>
              <a:xfrm>
                <a:off x="3015412" y="355955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12" y="3559556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ele attr="{FBC8C79B-3F0D-454E-B6E3-E3F7603E7638}"/>
                  </a:ext>
                </a:extLst>
              </p:cNvPr>
              <p:cNvSpPr txBox="1"/>
              <p:nvPr/>
            </p:nvSpPr>
            <p:spPr>
              <a:xfrm>
                <a:off x="4595768" y="35449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68" y="3544946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ele attr="{797AB111-DE6A-479A-871B-1BE247AC0455}"/>
                  </a:ext>
                </a:extLst>
              </p:cNvPr>
              <p:cNvSpPr txBox="1"/>
              <p:nvPr/>
            </p:nvSpPr>
            <p:spPr>
              <a:xfrm>
                <a:off x="480722" y="5077415"/>
                <a:ext cx="9789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如果 我们假设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是使得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成立的变量呢？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zh-CN" altLang="en-US" dirty="0"/>
                  <a:t>中能有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吗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？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2" y="5077415"/>
                <a:ext cx="978925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60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466541" y="5347232"/>
            <a:ext cx="4086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8C66BE9F-7A9C-4CA2-838E-9EFBCF450705}"/>
                  </a:ext>
                </a:extLst>
              </p:cNvPr>
              <p:cNvSpPr txBox="1"/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CC888E0C-4D71-4642-B650-F99D496A2AD6}"/>
                  </a:ext>
                </a:extLst>
              </p:cNvPr>
              <p:cNvSpPr txBox="1"/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437778" y="4808988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>
            <a:endCxn id="34" idx="1"/>
          </p:cNvCxnSpPr>
          <p:nvPr/>
        </p:nvCxnSpPr>
        <p:spPr>
          <a:xfrm>
            <a:off x="246062" y="420933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23C01AAA-1915-413D-9657-6E40E964F23F}"/>
                  </a:ext>
                </a:extLst>
              </p:cNvPr>
              <p:cNvSpPr txBox="1"/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F6993B9A-A1E9-48D6-87E3-AB6DB5EC3A20}"/>
                  </a:ext>
                </a:extLst>
              </p:cNvPr>
              <p:cNvSpPr txBox="1"/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ele attr="{E704CBB3-F47C-4C7A-B19A-197711101141}"/>
                  </a:ext>
                </a:extLst>
              </p:cNvPr>
              <p:cNvSpPr txBox="1"/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ele attr="{FD0AA76A-2D18-448D-AD64-088EFFA840A6}"/>
                  </a:ext>
                </a:extLst>
              </p:cNvPr>
              <p:cNvSpPr txBox="1"/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ele attr="{063CFABE-224B-4267-B220-1B90413CDE6C}"/>
                  </a:ext>
                </a:extLst>
              </p:cNvPr>
              <p:cNvSpPr txBox="1"/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ele attr="{1D58FD53-CF70-4F31-BC15-D4FAE3B4BC2C}"/>
                  </a:ext>
                </a:extLst>
              </p:cNvPr>
              <p:cNvSpPr txBox="1"/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blipFill rotWithShape="1"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>
            <a:off x="318782" y="3303359"/>
            <a:ext cx="7894042" cy="9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ele attr="{806A321A-A229-49A2-9312-61954D0093B1}"/>
                  </a:ext>
                </a:extLst>
              </p:cNvPr>
              <p:cNvSpPr txBox="1"/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blipFill rotWithShape="1">
                <a:blip r:embed="rId9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32C62686-AD46-496F-988B-6EFD2583F903}"/>
                  </a:ext>
                </a:extLst>
              </p:cNvPr>
              <p:cNvSpPr txBox="1"/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blipFill rotWithShape="1">
                <a:blip r:embed="rId10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28600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31"/>
          <p:cNvCxnSpPr/>
          <p:nvPr/>
        </p:nvCxnSpPr>
        <p:spPr>
          <a:xfrm>
            <a:off x="8913391" y="221552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2"/>
          <p:cNvCxnSpPr/>
          <p:nvPr/>
        </p:nvCxnSpPr>
        <p:spPr>
          <a:xfrm>
            <a:off x="8913391" y="324723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{0F5650A3-19B2-4FAF-A14A-C10057107118}"/>
                  </a:ext>
                </a:extLst>
              </p:cNvPr>
              <p:cNvSpPr txBox="1"/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F2B23CC9-E6AB-466E-878A-081B78D05ECA}"/>
                  </a:ext>
                </a:extLst>
              </p:cNvPr>
              <p:cNvSpPr txBox="1"/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8D399611-96EC-445C-AD6B-358ED02B0737}"/>
                  </a:ext>
                </a:extLst>
              </p:cNvPr>
              <p:cNvSpPr txBox="1"/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blipFill rotWithShape="1">
                <a:blip r:embed="rId1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5E20F0DC-FFD5-452B-9200-096146768DB5}"/>
                  </a:ext>
                </a:extLst>
              </p:cNvPr>
              <p:cNvSpPr txBox="1"/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3" name="直线连接符 28"/>
          <p:cNvCxnSpPr/>
          <p:nvPr/>
        </p:nvCxnSpPr>
        <p:spPr>
          <a:xfrm>
            <a:off x="4603461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8C66BE9F-7A9C-4CA2-838E-9EFBCF450705}"/>
                  </a:ext>
                </a:extLst>
              </p:cNvPr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1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CC888E0C-4D71-4642-B650-F99D496A2AD6}"/>
                  </a:ext>
                </a:extLst>
              </p:cNvPr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4874003" y="3722039"/>
            <a:ext cx="6389707" cy="43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23C01AAA-1915-413D-9657-6E40E964F23F}"/>
                  </a:ext>
                </a:extLst>
              </p:cNvPr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F6993B9A-A1E9-48D6-87E3-AB6DB5EC3A20}"/>
                  </a:ext>
                </a:extLst>
              </p:cNvPr>
              <p:cNvSpPr txBox="1"/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77751" y="3679642"/>
            <a:ext cx="3689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4BD5E221-59C5-4163-BFD6-39C0F9438EA0}"/>
                  </a:ext>
                </a:extLst>
              </p:cNvPr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ele attr="{A01E38CB-F1A5-4E05-9A54-50D1ED14598E}"/>
                  </a:ext>
                </a:extLst>
              </p:cNvPr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0" name="直线连接符 3"/>
          <p:cNvCxnSpPr/>
          <p:nvPr/>
        </p:nvCxnSpPr>
        <p:spPr>
          <a:xfrm>
            <a:off x="4077050" y="5071794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295AD151-A310-49A3-9C50-C90CD94C57C0}"/>
                  </a:ext>
                </a:extLst>
              </p:cNvPr>
              <p:cNvSpPr txBox="1"/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86A85CDD-1583-4C5F-B7A2-779AF7A05C3D}"/>
                  </a:ext>
                </a:extLst>
              </p:cNvPr>
              <p:cNvSpPr txBox="1"/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blipFill rotWithShape="1"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ele attr="{3952113F-73D8-4064-AE1F-C9DA9CC42DEF}"/>
                  </a:ext>
                </a:extLst>
              </p:cNvPr>
              <p:cNvSpPr txBox="1"/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blipFill rotWithShape="1"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ele attr="{206AF048-FD90-47D1-84AE-2EA8498253D3}"/>
                  </a:ext>
                </a:extLst>
              </p:cNvPr>
              <p:cNvSpPr txBox="1"/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ele attr="{88760AFD-4FD3-4B0F-8F11-D41FC7B97260}"/>
                  </a:ext>
                </a:extLst>
              </p:cNvPr>
              <p:cNvSpPr txBox="1"/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0" name="直线连接符 11"/>
          <p:cNvCxnSpPr/>
          <p:nvPr/>
        </p:nvCxnSpPr>
        <p:spPr>
          <a:xfrm>
            <a:off x="367601" y="443582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ele attr="{0DCEC9A0-8406-4E82-ABC2-7D99095A1F41}"/>
                  </a:ext>
                </a:extLst>
              </p:cNvPr>
              <p:cNvSpPr txBox="1"/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ele attr="{DF426B06-A254-4BC4-91E3-9A7817654D00}"/>
                  </a:ext>
                </a:extLst>
              </p:cNvPr>
              <p:cNvSpPr txBox="1"/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blipFill rotWithShape="1">
                <a:blip r:embed="rId13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ele attr="{377B4F8B-409B-4691-B945-51FBC33D11F8}"/>
                  </a:ext>
                </a:extLst>
              </p:cNvPr>
              <p:cNvSpPr txBox="1"/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8C66BE9F-7A9C-4CA2-838E-9EFBCF450705}"/>
                  </a:ext>
                </a:extLst>
              </p:cNvPr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1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CC888E0C-4D71-4642-B650-F99D496A2AD6}"/>
                  </a:ext>
                </a:extLst>
              </p:cNvPr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258544" y="5013845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23C01AAA-1915-413D-9657-6E40E964F23F}"/>
                  </a:ext>
                </a:extLst>
              </p:cNvPr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 flipV="1">
            <a:off x="258544" y="4063895"/>
            <a:ext cx="3004773" cy="11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F2B23CC9-E6AB-466E-878A-081B78D05ECA}"/>
                  </a:ext>
                </a:extLst>
              </p:cNvPr>
              <p:cNvSpPr txBox="1"/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4BD5E221-59C5-4163-BFD6-39C0F9438EA0}"/>
                  </a:ext>
                </a:extLst>
              </p:cNvPr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ele attr="{A01E38CB-F1A5-4E05-9A54-50D1ED14598E}"/>
                  </a:ext>
                </a:extLst>
              </p:cNvPr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ele attr="{3952113F-73D8-4064-AE1F-C9DA9CC42DEF}"/>
                  </a:ext>
                </a:extLst>
              </p:cNvPr>
              <p:cNvSpPr txBox="1"/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ele attr="{206AF048-FD90-47D1-84AE-2EA8498253D3}"/>
                  </a:ext>
                </a:extLst>
              </p:cNvPr>
              <p:cNvSpPr txBox="1"/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blipFill rotWithShape="1"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02F1728B-D497-4FC6-9610-3655AE3C7898}"/>
                  </a:ext>
                </a:extLst>
              </p:cNvPr>
              <p:cNvSpPr txBox="1"/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线连接符 9"/>
          <p:cNvCxnSpPr/>
          <p:nvPr/>
        </p:nvCxnSpPr>
        <p:spPr>
          <a:xfrm>
            <a:off x="5890470" y="4139267"/>
            <a:ext cx="525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ele attr="{8B0E8772-5D45-4358-B8C3-B38310DFE7FB}"/>
                  </a:ext>
                </a:extLst>
              </p:cNvPr>
              <p:cNvSpPr txBox="1"/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ele attr="{AD4DCE60-8B54-436E-B850-767269065E89}"/>
                  </a:ext>
                </a:extLst>
              </p:cNvPr>
              <p:cNvSpPr txBox="1"/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blipFill rotWithShape="1"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8" name="直线连接符 9"/>
          <p:cNvCxnSpPr>
            <a:endCxn id="43" idx="1"/>
          </p:cNvCxnSpPr>
          <p:nvPr/>
        </p:nvCxnSpPr>
        <p:spPr>
          <a:xfrm>
            <a:off x="3682767" y="3174509"/>
            <a:ext cx="7465060" cy="72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ele attr="{C6C1E3B5-D809-4A28-BB5A-D39437BC3197}"/>
                  </a:ext>
                </a:extLst>
              </p:cNvPr>
              <p:cNvSpPr txBox="1"/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ele attr="{B7D72BCC-7980-4F89-9584-17A93F28BF7A}"/>
                  </a:ext>
                </a:extLst>
              </p:cNvPr>
              <p:cNvSpPr txBox="1"/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blipFill rotWithShape="1"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4B40A2E4-D8FB-41BA-BA24-91A7EAED247F}"/>
                  </a:ext>
                </a:extLst>
              </p:cNvPr>
              <p:cNvSpPr txBox="1"/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BF03D518-B0BB-48DE-A5C1-A3366D6D91D9}"/>
                  </a:ext>
                </a:extLst>
              </p:cNvPr>
              <p:cNvSpPr txBox="1"/>
              <p:nvPr/>
            </p:nvSpPr>
            <p:spPr>
              <a:xfrm>
                <a:off x="480721" y="1480641"/>
                <a:ext cx="1136453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自由变量：作用域内使用却未在该作用域内定义的变量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绑定变量：作用域内定义的变量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绑定：自由变量被转换为绑定变量 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替换：作用域内的变量被替换成表达式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捕获：做变量替换时表达式中有变量与作用域内变量重名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无捕获替换（</a:t>
                </a:r>
                <a:r>
                  <a:rPr lang="en-US" altLang="zh-CN" sz="2000" b="1" i="0" dirty="0">
                    <a:solidFill>
                      <a:srgbClr val="333333"/>
                    </a:solidFill>
                    <a:effectLst/>
                    <a:latin typeface="Play"/>
                  </a:rPr>
                  <a:t> Capture-Avoiding Substitution</a:t>
                </a: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）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en-US" altLang="zh-CN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/>
                  <a:t>renaming</a:t>
                </a:r>
                <a:endParaRPr kumimoji="1" lang="zh-CN" altLang="en-US" sz="2000" dirty="0"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1" y="1480641"/>
                <a:ext cx="11364534" cy="4401205"/>
              </a:xfrm>
              <a:prstGeom prst="rect">
                <a:avLst/>
              </a:prstGeom>
              <a:blipFill rotWithShape="1">
                <a:blip r:embed="rId1"/>
                <a:stretch>
                  <a:fillRect l="-376"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SAT回顾与作业讲解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谓词逻辑回顾与作业讲解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EUF理论回顾与作业讲解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回顾：EUF理论回顾与作业讲解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谓词逻辑的可满足性是 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Undecided Problem</a:t>
            </a:r>
            <a:endParaRPr kumimoji="1"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22" y="2288901"/>
            <a:ext cx="437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理论（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Theory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）是谓词逻辑的子集</a:t>
            </a:r>
            <a:endParaRPr kumimoji="1"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ele attr="{DCC583F1-AE97-49C7-BE4A-00DBD96EE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5145" y="3867081"/>
                <a:ext cx="3778714" cy="20638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 |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f(E, …, 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E!=E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5145" y="3867081"/>
                <a:ext cx="3778714" cy="2063857"/>
              </a:xfrm>
              <a:blipFill rotWithShape="1">
                <a:blip r:embed="rId1"/>
                <a:stretch>
                  <a:fillRect l="-2581" t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80722" y="376887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(Syntax)</a:t>
            </a:r>
            <a:endParaRPr kumimoji="1"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722" y="3028890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EUF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等式与未解释函数理论</a:t>
            </a:r>
            <a:endParaRPr kumimoji="1"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回顾：EUF理论回顾与作业讲解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什么是未解释函数？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049323" y="2889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044DB7DD-458D-4B2D-A0A3-DF768D9A9A91}"/>
                  </a:ext>
                </a:extLst>
              </p:cNvPr>
              <p:cNvSpPr txBox="1"/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84ADE225-F993-40BC-A8D0-2F5822DC9260}"/>
                  </a:ext>
                </a:extLst>
              </p:cNvPr>
              <p:cNvSpPr txBox="1"/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BC4A3F63-1683-4793-879C-7EF078CACFBD}"/>
                  </a:ext>
                </a:extLst>
              </p:cNvPr>
              <p:cNvSpPr txBox="1"/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75A260A8-052D-4664-9E58-8B77DD612EE3}"/>
                  </a:ext>
                </a:extLst>
              </p:cNvPr>
              <p:cNvSpPr txBox="1"/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CEAF2A0-EF03-4D44-8B2B-2004990AA49C}"/>
                  </a:ext>
                </a:extLst>
              </p:cNvPr>
              <p:cNvSpPr txBox="1"/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3661552"/>
            <a:ext cx="7446973" cy="2984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回顾：EUF理论回顾与作业讲解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9" y="1218794"/>
            <a:ext cx="10056498" cy="519076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回顾：EUF理论回顾与作业讲解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" y="3883422"/>
            <a:ext cx="8058564" cy="24575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722" y="1480641"/>
            <a:ext cx="73276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EUF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理论证明算法等价和翻译验证中，最后都需要去证明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P1 /\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out_1 == out_2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4946" y="2774523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 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P1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或者 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P2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False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该式子也成立，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这样还能证明算法等价或者进行翻译验证吗？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SAT回顾与作业讲解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谓词逻辑回顾与作业讲解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EUF理论回顾与作业讲解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疑问解答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</a:t>
            </a:r>
            <a:r>
              <a:rPr lang="zh-CN" altLang="en-US" sz="4800" dirty="0"/>
              <a:t>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SAT回顾与作业讲解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谓词逻辑回顾与作业讲解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EUF理论回顾与作业讲解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是否有一组解使得特定命题逻辑为真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722" y="2189018"/>
            <a:ext cx="333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/>
              <a:t>Valid(P)  &lt;==&gt;  </a:t>
            </a:r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(~P)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2722</Words>
  <Application>WPS 演示</Application>
  <PresentationFormat>宽屏</PresentationFormat>
  <Paragraphs>673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黑体</vt:lpstr>
      <vt:lpstr>Arial Black</vt:lpstr>
      <vt:lpstr>微软雅黑</vt:lpstr>
      <vt:lpstr>Arial Unicode MS</vt:lpstr>
      <vt:lpstr>Office 主题​​</vt:lpstr>
      <vt:lpstr>Formal Method 2020-Autumn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习题回顾课程内容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习题回顾课程内容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</vt:lpstr>
      <vt:lpstr>习题回顾课程内容</vt:lpstr>
      <vt:lpstr>回顾：EUF理论回顾与作业讲解</vt:lpstr>
      <vt:lpstr>回顾：EUF理论回顾与作业讲解</vt:lpstr>
      <vt:lpstr>回顾：EUF理论回顾与作业讲解</vt:lpstr>
      <vt:lpstr>回顾：EUF理论回顾与作业讲解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159----5974</cp:lastModifiedBy>
  <cp:revision>105</cp:revision>
  <dcterms:created xsi:type="dcterms:W3CDTF">2020-05-21T16:24:00Z</dcterms:created>
  <dcterms:modified xsi:type="dcterms:W3CDTF">2020-11-23T06:20:41Z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