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5"/>
  </p:handoutMasterIdLst>
  <p:sldIdLst>
    <p:sldId id="256" r:id="rId3"/>
    <p:sldId id="347" r:id="rId5"/>
    <p:sldId id="281" r:id="rId6"/>
    <p:sldId id="284" r:id="rId7"/>
    <p:sldId id="314" r:id="rId8"/>
    <p:sldId id="315" r:id="rId9"/>
    <p:sldId id="316" r:id="rId10"/>
    <p:sldId id="346" r:id="rId11"/>
    <p:sldId id="344" r:id="rId12"/>
    <p:sldId id="366" r:id="rId13"/>
    <p:sldId id="367" r:id="rId14"/>
    <p:sldId id="368" r:id="rId15"/>
    <p:sldId id="321" r:id="rId16"/>
    <p:sldId id="370" r:id="rId17"/>
    <p:sldId id="371" r:id="rId18"/>
    <p:sldId id="372" r:id="rId19"/>
    <p:sldId id="376" r:id="rId20"/>
    <p:sldId id="377" r:id="rId21"/>
    <p:sldId id="378" r:id="rId22"/>
    <p:sldId id="375" r:id="rId23"/>
    <p:sldId id="345" r:id="rId24"/>
    <p:sldId id="323" r:id="rId25"/>
    <p:sldId id="379" r:id="rId26"/>
    <p:sldId id="352" r:id="rId27"/>
    <p:sldId id="380" r:id="rId28"/>
    <p:sldId id="381" r:id="rId29"/>
    <p:sldId id="382" r:id="rId30"/>
    <p:sldId id="353" r:id="rId31"/>
    <p:sldId id="383" r:id="rId32"/>
    <p:sldId id="384" r:id="rId33"/>
    <p:sldId id="385" r:id="rId34"/>
    <p:sldId id="350" r:id="rId35"/>
    <p:sldId id="359" r:id="rId36"/>
    <p:sldId id="361" r:id="rId37"/>
    <p:sldId id="360" r:id="rId38"/>
    <p:sldId id="386" r:id="rId39"/>
    <p:sldId id="389" r:id="rId40"/>
    <p:sldId id="387" r:id="rId41"/>
    <p:sldId id="388" r:id="rId42"/>
    <p:sldId id="348" r:id="rId43"/>
    <p:sldId id="312" r:id="rId4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CC3300"/>
    <a:srgbClr val="2E75B6"/>
    <a:srgbClr val="B2B2B2"/>
    <a:srgbClr val="202020"/>
    <a:srgbClr val="323232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1096" y="176"/>
      </p:cViewPr>
      <p:guideLst>
        <p:guide orient="horz" pos="2136"/>
        <p:guide pos="389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067" y="1371600"/>
            <a:ext cx="9794192" cy="2138363"/>
          </a:xfrm>
        </p:spPr>
        <p:txBody>
          <a:bodyPr/>
          <a:lstStyle/>
          <a:p>
            <a:r>
              <a:rPr lang="en-US" altLang="en-US" sz="4800" dirty="0"/>
              <a:t>Formal Method 2020-Autumn</a:t>
            </a:r>
            <a:endParaRPr lang="en-US" alt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6205" y="3602038"/>
            <a:ext cx="9144000" cy="1655762"/>
          </a:xfrm>
        </p:spPr>
        <p:txBody>
          <a:bodyPr/>
          <a:lstStyle/>
          <a:p>
            <a:r>
              <a:rPr lang="en-US" altLang="zh-CN" sz="2400" dirty="0"/>
              <a:t>Recitation</a:t>
            </a:r>
            <a:r>
              <a:rPr lang="zh-CN" altLang="en-US" sz="2400" dirty="0"/>
              <a:t> </a:t>
            </a:r>
            <a:r>
              <a:rPr lang="en-US" altLang="zh-CN" sz="2400" dirty="0"/>
              <a:t>Lecture</a:t>
            </a:r>
            <a:r>
              <a:rPr lang="zh-CN" altLang="en-US" sz="2400" dirty="0"/>
              <a:t> </a:t>
            </a:r>
            <a:r>
              <a:rPr lang="en-US" altLang="zh-CN" sz="2400" dirty="0"/>
              <a:t>03</a:t>
            </a:r>
            <a:endParaRPr lang="en-GB" altLang="zh-CN" sz="2400" dirty="0"/>
          </a:p>
          <a:p>
            <a:endParaRPr lang="en-US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期中考试回顾：Proof</a:t>
            </a:r>
            <a:r>
              <a:rPr lang="zh-CN" altLang="en-US" sz="4400" dirty="0"/>
              <a:t> </a:t>
            </a:r>
            <a:r>
              <a:rPr lang="en-US" altLang="zh-CN" sz="4400" dirty="0"/>
              <a:t>Tree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604299" y="1480641"/>
            <a:ext cx="4383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自然演绎法证明：</a:t>
            </a:r>
            <a:r>
              <a:rPr lang="en-US" altLang="zh-CN" dirty="0"/>
              <a:t>|-</a:t>
            </a:r>
            <a:r>
              <a:rPr lang="en-GB" altLang="zh-CN" dirty="0"/>
              <a:t> (P ∨ Q) → (¬Q → P)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59603" y="6233823"/>
            <a:ext cx="247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|-</a:t>
            </a:r>
            <a:r>
              <a:rPr lang="en-GB" altLang="zh-CN" dirty="0"/>
              <a:t> (P ∨ Q) → (¬Q → P)</a:t>
            </a:r>
            <a:endParaRPr kumimoji="1"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1500145" y="6106601"/>
            <a:ext cx="91917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916588" y="5610048"/>
            <a:ext cx="198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GB" altLang="zh-CN" dirty="0"/>
              <a:t>P ∨ Q)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GB" altLang="zh-CN" dirty="0"/>
              <a:t>¬Q </a:t>
            </a:r>
            <a:r>
              <a:rPr lang="zh-CN" altLang="en-US" dirty="0"/>
              <a:t> </a:t>
            </a:r>
            <a:r>
              <a:rPr lang="en-US" altLang="zh-CN" dirty="0"/>
              <a:t>|-</a:t>
            </a:r>
            <a:r>
              <a:rPr lang="zh-CN" altLang="en-US" dirty="0"/>
              <a:t> </a:t>
            </a:r>
            <a:r>
              <a:rPr lang="en-GB" altLang="zh-CN" dirty="0"/>
              <a:t>P</a:t>
            </a:r>
            <a:r>
              <a:rPr lang="zh-CN" altLang="en-US" dirty="0"/>
              <a:t> 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749832" y="591219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GB" altLang="zh-CN" dirty="0"/>
              <a:t>→</a:t>
            </a:r>
            <a:r>
              <a:rPr lang="zh-CN" altLang="en-US" dirty="0"/>
              <a:t> </a:t>
            </a:r>
            <a:r>
              <a:rPr lang="en-US" altLang="zh-CN" dirty="0"/>
              <a:t>I)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/>
        </p:nvCxnSpPr>
        <p:spPr>
          <a:xfrm>
            <a:off x="1558124" y="5503627"/>
            <a:ext cx="90489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04299" y="5070685"/>
            <a:ext cx="242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GB" altLang="zh-CN" dirty="0"/>
              <a:t>P ∨ Q)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GB" altLang="zh-CN" dirty="0"/>
              <a:t>¬Q </a:t>
            </a:r>
            <a:r>
              <a:rPr lang="zh-CN" altLang="en-US" dirty="0"/>
              <a:t> </a:t>
            </a:r>
            <a:r>
              <a:rPr lang="en-US" altLang="zh-CN" dirty="0"/>
              <a:t>|-</a:t>
            </a:r>
            <a:r>
              <a:rPr lang="zh-CN" altLang="en-US" dirty="0"/>
              <a:t> </a:t>
            </a:r>
            <a:r>
              <a:rPr lang="en-GB" altLang="zh-CN" dirty="0"/>
              <a:t>P</a:t>
            </a:r>
            <a:r>
              <a:rPr lang="zh-CN" altLang="en-US" dirty="0"/>
              <a:t> </a:t>
            </a:r>
            <a:r>
              <a:rPr lang="en-GB" altLang="zh-CN" dirty="0"/>
              <a:t>∨ Q</a:t>
            </a:r>
            <a:r>
              <a:rPr lang="zh-CN" altLang="en-US" dirty="0"/>
              <a:t> 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752236" y="531896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GB" altLang="zh-CN" dirty="0"/>
              <a:t>∨</a:t>
            </a:r>
            <a:r>
              <a:rPr lang="zh-CN" altLang="en-US" dirty="0"/>
              <a:t> </a:t>
            </a:r>
            <a:r>
              <a:rPr lang="en-US" altLang="zh-CN" dirty="0"/>
              <a:t>E)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525850" y="5026233"/>
            <a:ext cx="219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GB" altLang="zh-CN" dirty="0"/>
              <a:t>P ∨ Q)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GB" altLang="zh-CN" dirty="0"/>
              <a:t>¬Q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en-GB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|-</a:t>
            </a:r>
            <a:r>
              <a:rPr lang="zh-CN" altLang="en-US" dirty="0"/>
              <a:t> </a:t>
            </a:r>
            <a:r>
              <a:rPr lang="en-GB" altLang="zh-CN" dirty="0"/>
              <a:t>P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450502" y="4999583"/>
            <a:ext cx="2229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GB" altLang="zh-CN" dirty="0"/>
              <a:t>P ∨ Q)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GB" altLang="zh-CN" dirty="0"/>
              <a:t>¬Q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Q</a:t>
            </a:r>
            <a:r>
              <a:rPr lang="en-GB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|-</a:t>
            </a:r>
            <a:r>
              <a:rPr lang="zh-CN" altLang="en-US" dirty="0"/>
              <a:t> </a:t>
            </a:r>
            <a:r>
              <a:rPr lang="en-GB" altLang="zh-CN" dirty="0"/>
              <a:t>P</a:t>
            </a:r>
            <a:endParaRPr kumimoji="1" lang="zh-CN" altLang="en-US" dirty="0"/>
          </a:p>
        </p:txBody>
      </p:sp>
      <p:cxnSp>
        <p:nvCxnSpPr>
          <p:cNvPr id="16" name="直线连接符 15"/>
          <p:cNvCxnSpPr/>
          <p:nvPr/>
        </p:nvCxnSpPr>
        <p:spPr>
          <a:xfrm>
            <a:off x="461372" y="4884751"/>
            <a:ext cx="27909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336589" y="470008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(var)</a:t>
            </a:r>
            <a:endParaRPr kumimoji="1" lang="zh-CN" altLang="en-US" dirty="0"/>
          </a:p>
        </p:txBody>
      </p:sp>
      <p:cxnSp>
        <p:nvCxnSpPr>
          <p:cNvPr id="18" name="直线连接符 17"/>
          <p:cNvCxnSpPr/>
          <p:nvPr/>
        </p:nvCxnSpPr>
        <p:spPr>
          <a:xfrm>
            <a:off x="4230056" y="4884751"/>
            <a:ext cx="27909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002818" y="46587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(var)</a:t>
            </a:r>
            <a:endParaRPr kumimoji="1" lang="zh-CN" altLang="en-US" dirty="0"/>
          </a:p>
        </p:txBody>
      </p:sp>
      <p:cxnSp>
        <p:nvCxnSpPr>
          <p:cNvPr id="20" name="直线连接符 19"/>
          <p:cNvCxnSpPr/>
          <p:nvPr/>
        </p:nvCxnSpPr>
        <p:spPr>
          <a:xfrm flipV="1">
            <a:off x="7745857" y="4855768"/>
            <a:ext cx="3544995" cy="9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1324574" y="4653011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zh-CN" altLang="en-US" dirty="0"/>
              <a:t>⊥ </a:t>
            </a:r>
            <a:r>
              <a:rPr lang="en-US" altLang="zh-CN" dirty="0"/>
              <a:t>E)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期中考试回顾：Proof</a:t>
            </a:r>
            <a:r>
              <a:rPr lang="zh-CN" altLang="en-US" sz="4400" dirty="0"/>
              <a:t> </a:t>
            </a:r>
            <a:r>
              <a:rPr lang="en-US" altLang="zh-CN" sz="4400" dirty="0"/>
              <a:t>Tree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604299" y="1480641"/>
            <a:ext cx="4383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自然演绎法证明：</a:t>
            </a:r>
            <a:r>
              <a:rPr lang="en-US" altLang="zh-CN" dirty="0"/>
              <a:t>|-</a:t>
            </a:r>
            <a:r>
              <a:rPr lang="en-GB" altLang="zh-CN" dirty="0"/>
              <a:t> (P ∨ Q) → (¬Q → P)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59603" y="6233823"/>
            <a:ext cx="247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|-</a:t>
            </a:r>
            <a:r>
              <a:rPr lang="en-GB" altLang="zh-CN" dirty="0"/>
              <a:t> (P ∨ Q) → (¬Q → P)</a:t>
            </a:r>
            <a:endParaRPr kumimoji="1"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1500145" y="6106601"/>
            <a:ext cx="91917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916588" y="5610048"/>
            <a:ext cx="198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GB" altLang="zh-CN" dirty="0"/>
              <a:t>P ∨ Q)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GB" altLang="zh-CN" dirty="0"/>
              <a:t>¬Q </a:t>
            </a:r>
            <a:r>
              <a:rPr lang="zh-CN" altLang="en-US" dirty="0"/>
              <a:t> </a:t>
            </a:r>
            <a:r>
              <a:rPr lang="en-US" altLang="zh-CN" dirty="0"/>
              <a:t>|-</a:t>
            </a:r>
            <a:r>
              <a:rPr lang="zh-CN" altLang="en-US" dirty="0"/>
              <a:t> </a:t>
            </a:r>
            <a:r>
              <a:rPr lang="en-GB" altLang="zh-CN" dirty="0"/>
              <a:t>P</a:t>
            </a:r>
            <a:r>
              <a:rPr lang="zh-CN" altLang="en-US" dirty="0"/>
              <a:t> 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749832" y="591219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GB" altLang="zh-CN" dirty="0"/>
              <a:t>→</a:t>
            </a:r>
            <a:r>
              <a:rPr lang="zh-CN" altLang="en-US" dirty="0"/>
              <a:t> </a:t>
            </a:r>
            <a:r>
              <a:rPr lang="en-US" altLang="zh-CN" dirty="0"/>
              <a:t>I)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/>
        </p:nvCxnSpPr>
        <p:spPr>
          <a:xfrm>
            <a:off x="1558124" y="5503627"/>
            <a:ext cx="90489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04299" y="5070685"/>
            <a:ext cx="242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GB" altLang="zh-CN" dirty="0"/>
              <a:t>P ∨ Q)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GB" altLang="zh-CN" dirty="0"/>
              <a:t>¬Q </a:t>
            </a:r>
            <a:r>
              <a:rPr lang="zh-CN" altLang="en-US" dirty="0"/>
              <a:t> </a:t>
            </a:r>
            <a:r>
              <a:rPr lang="en-US" altLang="zh-CN" dirty="0"/>
              <a:t>|-</a:t>
            </a:r>
            <a:r>
              <a:rPr lang="zh-CN" altLang="en-US" dirty="0"/>
              <a:t> </a:t>
            </a:r>
            <a:r>
              <a:rPr lang="en-GB" altLang="zh-CN" dirty="0"/>
              <a:t>P</a:t>
            </a:r>
            <a:r>
              <a:rPr lang="zh-CN" altLang="en-US" dirty="0"/>
              <a:t> </a:t>
            </a:r>
            <a:r>
              <a:rPr lang="en-GB" altLang="zh-CN" dirty="0"/>
              <a:t>∨ Q</a:t>
            </a:r>
            <a:r>
              <a:rPr lang="zh-CN" altLang="en-US" dirty="0"/>
              <a:t> 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752236" y="531896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GB" altLang="zh-CN" dirty="0"/>
              <a:t>∨</a:t>
            </a:r>
            <a:r>
              <a:rPr lang="zh-CN" altLang="en-US" dirty="0"/>
              <a:t> </a:t>
            </a:r>
            <a:r>
              <a:rPr lang="en-US" altLang="zh-CN" dirty="0"/>
              <a:t>E)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525850" y="5026233"/>
            <a:ext cx="219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GB" altLang="zh-CN" dirty="0"/>
              <a:t>P ∨ Q)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GB" altLang="zh-CN" dirty="0"/>
              <a:t>¬Q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en-GB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|-</a:t>
            </a:r>
            <a:r>
              <a:rPr lang="zh-CN" altLang="en-US" dirty="0"/>
              <a:t> </a:t>
            </a:r>
            <a:r>
              <a:rPr lang="en-GB" altLang="zh-CN" dirty="0"/>
              <a:t>P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450502" y="4999583"/>
            <a:ext cx="2229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GB" altLang="zh-CN" dirty="0"/>
              <a:t>P ∨ Q)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GB" altLang="zh-CN" dirty="0"/>
              <a:t>¬Q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Q</a:t>
            </a:r>
            <a:r>
              <a:rPr lang="en-GB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|-</a:t>
            </a:r>
            <a:r>
              <a:rPr lang="zh-CN" altLang="en-US" dirty="0"/>
              <a:t> </a:t>
            </a:r>
            <a:r>
              <a:rPr lang="en-GB" altLang="zh-CN" dirty="0"/>
              <a:t>P</a:t>
            </a:r>
            <a:endParaRPr kumimoji="1" lang="zh-CN" altLang="en-US" dirty="0"/>
          </a:p>
        </p:txBody>
      </p:sp>
      <p:cxnSp>
        <p:nvCxnSpPr>
          <p:cNvPr id="16" name="直线连接符 15"/>
          <p:cNvCxnSpPr/>
          <p:nvPr/>
        </p:nvCxnSpPr>
        <p:spPr>
          <a:xfrm>
            <a:off x="461372" y="4884751"/>
            <a:ext cx="27909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336589" y="470008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(var)</a:t>
            </a:r>
            <a:endParaRPr kumimoji="1" lang="zh-CN" altLang="en-US" dirty="0"/>
          </a:p>
        </p:txBody>
      </p:sp>
      <p:cxnSp>
        <p:nvCxnSpPr>
          <p:cNvPr id="18" name="直线连接符 17"/>
          <p:cNvCxnSpPr/>
          <p:nvPr/>
        </p:nvCxnSpPr>
        <p:spPr>
          <a:xfrm>
            <a:off x="4230056" y="4884751"/>
            <a:ext cx="27909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002818" y="46587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(var)</a:t>
            </a:r>
            <a:endParaRPr kumimoji="1" lang="zh-CN" altLang="en-US" dirty="0"/>
          </a:p>
        </p:txBody>
      </p:sp>
      <p:cxnSp>
        <p:nvCxnSpPr>
          <p:cNvPr id="20" name="直线连接符 19"/>
          <p:cNvCxnSpPr/>
          <p:nvPr/>
        </p:nvCxnSpPr>
        <p:spPr>
          <a:xfrm flipV="1">
            <a:off x="7745857" y="4855768"/>
            <a:ext cx="3544995" cy="9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379507" y="4364084"/>
            <a:ext cx="222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GB" altLang="zh-CN" dirty="0"/>
              <a:t>P ∨ Q)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GB" altLang="zh-CN" dirty="0"/>
              <a:t>¬Q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Q</a:t>
            </a:r>
            <a:r>
              <a:rPr lang="en-GB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|-</a:t>
            </a:r>
            <a:r>
              <a:rPr lang="zh-CN" altLang="en-US" dirty="0"/>
              <a:t> ⊥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1324574" y="4653011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zh-CN" altLang="en-US" dirty="0"/>
              <a:t>⊥ </a:t>
            </a:r>
            <a:r>
              <a:rPr lang="en-US" altLang="zh-CN" dirty="0"/>
              <a:t>E)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期中考试回顾：Proof</a:t>
            </a:r>
            <a:r>
              <a:rPr lang="zh-CN" altLang="en-US" sz="4400" dirty="0"/>
              <a:t> </a:t>
            </a:r>
            <a:r>
              <a:rPr lang="en-US" altLang="zh-CN" sz="4400" dirty="0"/>
              <a:t>Tree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604299" y="1480641"/>
            <a:ext cx="4383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自然演绎法证明：</a:t>
            </a:r>
            <a:r>
              <a:rPr lang="en-US" altLang="zh-CN" dirty="0"/>
              <a:t>|-</a:t>
            </a:r>
            <a:r>
              <a:rPr lang="en-GB" altLang="zh-CN" dirty="0"/>
              <a:t> (P ∨ Q) → (¬Q → P)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59603" y="6233823"/>
            <a:ext cx="247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|-</a:t>
            </a:r>
            <a:r>
              <a:rPr lang="en-GB" altLang="zh-CN" dirty="0"/>
              <a:t> (P ∨ Q) → (¬Q → P)</a:t>
            </a:r>
            <a:endParaRPr kumimoji="1"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1500145" y="6106601"/>
            <a:ext cx="91917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916588" y="5610048"/>
            <a:ext cx="198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GB" altLang="zh-CN" dirty="0"/>
              <a:t>P ∨ Q)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GB" altLang="zh-CN" dirty="0"/>
              <a:t>¬Q </a:t>
            </a:r>
            <a:r>
              <a:rPr lang="zh-CN" altLang="en-US" dirty="0"/>
              <a:t> </a:t>
            </a:r>
            <a:r>
              <a:rPr lang="en-US" altLang="zh-CN" dirty="0"/>
              <a:t>|-</a:t>
            </a:r>
            <a:r>
              <a:rPr lang="zh-CN" altLang="en-US" dirty="0"/>
              <a:t> </a:t>
            </a:r>
            <a:r>
              <a:rPr lang="en-GB" altLang="zh-CN" dirty="0"/>
              <a:t>P</a:t>
            </a:r>
            <a:r>
              <a:rPr lang="zh-CN" altLang="en-US" dirty="0"/>
              <a:t> 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749832" y="591219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GB" altLang="zh-CN" dirty="0"/>
              <a:t>→</a:t>
            </a:r>
            <a:r>
              <a:rPr lang="zh-CN" altLang="en-US" dirty="0"/>
              <a:t> </a:t>
            </a:r>
            <a:r>
              <a:rPr lang="en-US" altLang="zh-CN" dirty="0"/>
              <a:t>I)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/>
        </p:nvCxnSpPr>
        <p:spPr>
          <a:xfrm>
            <a:off x="1558124" y="5503627"/>
            <a:ext cx="90489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04299" y="5070685"/>
            <a:ext cx="242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GB" altLang="zh-CN" dirty="0"/>
              <a:t>P ∨ Q)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GB" altLang="zh-CN" dirty="0"/>
              <a:t>¬Q </a:t>
            </a:r>
            <a:r>
              <a:rPr lang="zh-CN" altLang="en-US" dirty="0"/>
              <a:t> </a:t>
            </a:r>
            <a:r>
              <a:rPr lang="en-US" altLang="zh-CN" dirty="0"/>
              <a:t>|-</a:t>
            </a:r>
            <a:r>
              <a:rPr lang="zh-CN" altLang="en-US" dirty="0"/>
              <a:t> </a:t>
            </a:r>
            <a:r>
              <a:rPr lang="en-GB" altLang="zh-CN" dirty="0"/>
              <a:t>P</a:t>
            </a:r>
            <a:r>
              <a:rPr lang="zh-CN" altLang="en-US" dirty="0"/>
              <a:t> </a:t>
            </a:r>
            <a:r>
              <a:rPr lang="en-GB" altLang="zh-CN" dirty="0"/>
              <a:t>∨ Q</a:t>
            </a:r>
            <a:r>
              <a:rPr lang="zh-CN" altLang="en-US" dirty="0"/>
              <a:t> 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752236" y="531896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GB" altLang="zh-CN" dirty="0"/>
              <a:t>∨</a:t>
            </a:r>
            <a:r>
              <a:rPr lang="zh-CN" altLang="en-US" dirty="0"/>
              <a:t> </a:t>
            </a:r>
            <a:r>
              <a:rPr lang="en-US" altLang="zh-CN" dirty="0"/>
              <a:t>E)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525850" y="5026233"/>
            <a:ext cx="219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GB" altLang="zh-CN" dirty="0"/>
              <a:t>P ∨ Q)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GB" altLang="zh-CN" dirty="0"/>
              <a:t>¬Q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en-GB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|-</a:t>
            </a:r>
            <a:r>
              <a:rPr lang="zh-CN" altLang="en-US" dirty="0"/>
              <a:t> </a:t>
            </a:r>
            <a:r>
              <a:rPr lang="en-GB" altLang="zh-CN" dirty="0"/>
              <a:t>P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450502" y="4999583"/>
            <a:ext cx="2229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GB" altLang="zh-CN" dirty="0"/>
              <a:t>P ∨ Q)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GB" altLang="zh-CN" dirty="0"/>
              <a:t>¬Q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Q</a:t>
            </a:r>
            <a:r>
              <a:rPr lang="en-GB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|-</a:t>
            </a:r>
            <a:r>
              <a:rPr lang="zh-CN" altLang="en-US" dirty="0"/>
              <a:t> </a:t>
            </a:r>
            <a:r>
              <a:rPr lang="en-GB" altLang="zh-CN" dirty="0"/>
              <a:t>P</a:t>
            </a:r>
            <a:endParaRPr kumimoji="1" lang="zh-CN" altLang="en-US" dirty="0"/>
          </a:p>
        </p:txBody>
      </p:sp>
      <p:cxnSp>
        <p:nvCxnSpPr>
          <p:cNvPr id="16" name="直线连接符 15"/>
          <p:cNvCxnSpPr/>
          <p:nvPr/>
        </p:nvCxnSpPr>
        <p:spPr>
          <a:xfrm>
            <a:off x="461372" y="4884751"/>
            <a:ext cx="27909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336589" y="470008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(var)</a:t>
            </a:r>
            <a:endParaRPr kumimoji="1" lang="zh-CN" altLang="en-US" dirty="0"/>
          </a:p>
        </p:txBody>
      </p:sp>
      <p:cxnSp>
        <p:nvCxnSpPr>
          <p:cNvPr id="18" name="直线连接符 17"/>
          <p:cNvCxnSpPr/>
          <p:nvPr/>
        </p:nvCxnSpPr>
        <p:spPr>
          <a:xfrm>
            <a:off x="4230056" y="4884751"/>
            <a:ext cx="27909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002818" y="46587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(var)</a:t>
            </a:r>
            <a:endParaRPr kumimoji="1" lang="zh-CN" altLang="en-US" dirty="0"/>
          </a:p>
        </p:txBody>
      </p:sp>
      <p:cxnSp>
        <p:nvCxnSpPr>
          <p:cNvPr id="20" name="直线连接符 19"/>
          <p:cNvCxnSpPr/>
          <p:nvPr/>
        </p:nvCxnSpPr>
        <p:spPr>
          <a:xfrm flipV="1">
            <a:off x="7745857" y="4855768"/>
            <a:ext cx="3544995" cy="9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379507" y="4364084"/>
            <a:ext cx="222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GB" altLang="zh-CN" dirty="0"/>
              <a:t>P ∨ Q)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GB" altLang="zh-CN" dirty="0"/>
              <a:t>¬Q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Q</a:t>
            </a:r>
            <a:r>
              <a:rPr lang="en-GB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|-</a:t>
            </a:r>
            <a:r>
              <a:rPr lang="zh-CN" altLang="en-US" dirty="0"/>
              <a:t> ⊥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1324574" y="4653011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zh-CN" altLang="en-US" dirty="0"/>
              <a:t>⊥ </a:t>
            </a:r>
            <a:r>
              <a:rPr lang="en-US" altLang="zh-CN" dirty="0"/>
              <a:t>E)</a:t>
            </a:r>
            <a:endParaRPr kumimoji="1" lang="zh-CN" altLang="en-US" dirty="0"/>
          </a:p>
        </p:txBody>
      </p:sp>
      <p:cxnSp>
        <p:nvCxnSpPr>
          <p:cNvPr id="24" name="直线连接符 23"/>
          <p:cNvCxnSpPr/>
          <p:nvPr/>
        </p:nvCxnSpPr>
        <p:spPr>
          <a:xfrm>
            <a:off x="5057030" y="4213130"/>
            <a:ext cx="6233822" cy="34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1290852" y="4056635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GB" altLang="zh-CN" dirty="0"/>
              <a:t>¬</a:t>
            </a:r>
            <a:r>
              <a:rPr lang="zh-CN" altLang="en-US" dirty="0"/>
              <a:t> </a:t>
            </a:r>
            <a:r>
              <a:rPr lang="en-US" altLang="zh-CN" dirty="0"/>
              <a:t>E)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356420" y="3735074"/>
            <a:ext cx="2389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GB" altLang="zh-CN" dirty="0"/>
              <a:t>P ∨ Q)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GB" altLang="zh-CN" dirty="0"/>
              <a:t>¬Q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Q</a:t>
            </a:r>
            <a:r>
              <a:rPr lang="en-GB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|-</a:t>
            </a:r>
            <a:r>
              <a:rPr lang="zh-CN" altLang="en-US" dirty="0"/>
              <a:t> </a:t>
            </a:r>
            <a:r>
              <a:rPr lang="en-GB" altLang="zh-CN" dirty="0"/>
              <a:t>¬Q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8741538" y="3735074"/>
            <a:ext cx="225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GB" altLang="zh-CN" dirty="0"/>
              <a:t>P ∨ Q)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GB" altLang="zh-CN" dirty="0"/>
              <a:t>¬Q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Q</a:t>
            </a:r>
            <a:r>
              <a:rPr lang="en-GB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|-</a:t>
            </a:r>
            <a:r>
              <a:rPr lang="zh-CN" altLang="en-US" dirty="0"/>
              <a:t> </a:t>
            </a:r>
            <a:r>
              <a:rPr lang="en-GB" altLang="zh-CN" dirty="0"/>
              <a:t>Q</a:t>
            </a:r>
            <a:endParaRPr kumimoji="1" lang="zh-CN" altLang="en-US" dirty="0"/>
          </a:p>
        </p:txBody>
      </p:sp>
      <p:cxnSp>
        <p:nvCxnSpPr>
          <p:cNvPr id="31" name="直线连接符 30"/>
          <p:cNvCxnSpPr/>
          <p:nvPr/>
        </p:nvCxnSpPr>
        <p:spPr>
          <a:xfrm>
            <a:off x="5057030" y="3558208"/>
            <a:ext cx="27909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/>
          <p:nvPr/>
        </p:nvCxnSpPr>
        <p:spPr>
          <a:xfrm>
            <a:off x="8450502" y="3558208"/>
            <a:ext cx="27909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782529" y="333975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(var)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1290852" y="332013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(var)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期中考试回顾：</a:t>
            </a:r>
            <a:r>
              <a:rPr lang="en-GB" altLang="en-US" sz="4400" dirty="0"/>
              <a:t>S</a:t>
            </a:r>
            <a:r>
              <a:rPr lang="en-GB" altLang="zh-CN" sz="4400" dirty="0"/>
              <a:t>ubstitution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480722" y="1279367"/>
            <a:ext cx="6754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给定谓词命题</a:t>
            </a:r>
            <a:r>
              <a:rPr lang="en-US" altLang="zh-CN" dirty="0"/>
              <a:t>F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GB" altLang="zh-CN" dirty="0"/>
              <a:t>∃x.(P(y, x) ∧ ∀y.(¬Q(y, x)) ∨ P(y, z))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en-US" altLang="zh-CN" dirty="0"/>
          </a:p>
          <a:p>
            <a:r>
              <a:rPr kumimoji="1" lang="zh-CN" altLang="en-US" dirty="0"/>
              <a:t>其中，</a:t>
            </a:r>
            <a:r>
              <a:rPr kumimoji="1" lang="en-US" altLang="zh-CN" dirty="0"/>
              <a:t>P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Q</a:t>
            </a:r>
            <a:r>
              <a:rPr kumimoji="1" lang="zh-CN" altLang="en-US" dirty="0"/>
              <a:t> 是有两个变量的谓词逻辑命题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0722" y="2687541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1:</a:t>
            </a:r>
            <a:r>
              <a:rPr kumimoji="1" lang="zh-CN" altLang="en-US" dirty="0"/>
              <a:t> 给出 </a:t>
            </a:r>
            <a:r>
              <a:rPr kumimoji="1" lang="en-US" altLang="zh-CN" dirty="0"/>
              <a:t>F</a:t>
            </a:r>
            <a:r>
              <a:rPr kumimoji="1" lang="zh-CN" altLang="en-US" dirty="0"/>
              <a:t>中的 自由变量与绑定变量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期中考试回顾：</a:t>
            </a:r>
            <a:r>
              <a:rPr lang="en-GB" altLang="en-US" sz="4400" dirty="0"/>
              <a:t>S</a:t>
            </a:r>
            <a:r>
              <a:rPr lang="en-GB" altLang="zh-CN" sz="4400" dirty="0"/>
              <a:t>ubstitution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480722" y="1279367"/>
            <a:ext cx="6754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给定谓词命题</a:t>
            </a:r>
            <a:r>
              <a:rPr lang="en-US" altLang="zh-CN" dirty="0"/>
              <a:t>F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GB" altLang="zh-CN" dirty="0"/>
              <a:t>∃x.(P(y, x) ∧ ∀y.(¬Q(y, x)) ∨ P(y, z))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en-US" altLang="zh-CN" dirty="0"/>
          </a:p>
          <a:p>
            <a:r>
              <a:rPr kumimoji="1" lang="zh-CN" altLang="en-US" dirty="0"/>
              <a:t>其中，</a:t>
            </a:r>
            <a:r>
              <a:rPr kumimoji="1" lang="en-US" altLang="zh-CN" dirty="0"/>
              <a:t>P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Q</a:t>
            </a:r>
            <a:r>
              <a:rPr kumimoji="1" lang="zh-CN" altLang="en-US" dirty="0"/>
              <a:t> 是有两个变量的谓词逻辑命题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0722" y="2687541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1:</a:t>
            </a:r>
            <a:r>
              <a:rPr kumimoji="1" lang="zh-CN" altLang="en-US" dirty="0"/>
              <a:t> 给出 </a:t>
            </a:r>
            <a:r>
              <a:rPr kumimoji="1" lang="en-US" altLang="zh-CN" dirty="0"/>
              <a:t>F</a:t>
            </a:r>
            <a:r>
              <a:rPr kumimoji="1" lang="zh-CN" altLang="en-US" dirty="0"/>
              <a:t>中的 自由变量与绑定变量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98003" y="1566407"/>
            <a:ext cx="1001865" cy="3657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97357" y="1480641"/>
            <a:ext cx="705136" cy="531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/>
          <p:cNvCxnSpPr>
            <a:stCxn id="5" idx="0"/>
          </p:cNvCxnSpPr>
          <p:nvPr/>
        </p:nvCxnSpPr>
        <p:spPr>
          <a:xfrm flipV="1">
            <a:off x="5398936" y="1279369"/>
            <a:ext cx="1836007" cy="28703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234943" y="1080204"/>
            <a:ext cx="102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y,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endParaRPr kumimoji="1" lang="en-US" altLang="zh-CN" dirty="0"/>
          </a:p>
        </p:txBody>
      </p:sp>
      <p:cxnSp>
        <p:nvCxnSpPr>
          <p:cNvPr id="11" name="直线箭头连接符 10"/>
          <p:cNvCxnSpPr>
            <a:stCxn id="6" idx="2"/>
          </p:cNvCxnSpPr>
          <p:nvPr/>
        </p:nvCxnSpPr>
        <p:spPr>
          <a:xfrm>
            <a:off x="4049925" y="2011680"/>
            <a:ext cx="3591278" cy="5577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638341" y="2294536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endParaRPr kumimoji="1" lang="en-US" altLang="zh-CN" dirty="0"/>
          </a:p>
          <a:p>
            <a:r>
              <a:rPr kumimoji="1" lang="en-US" altLang="zh-CN" dirty="0"/>
              <a:t>FV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8637143" y="1449536"/>
            <a:ext cx="1013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/>
          </a:p>
          <a:p>
            <a:r>
              <a:rPr kumimoji="1" lang="en-US" altLang="zh-CN" dirty="0"/>
              <a:t>FV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y,</a:t>
            </a:r>
            <a:r>
              <a:rPr kumimoji="1" lang="zh-CN" altLang="en-US" dirty="0"/>
              <a:t> </a:t>
            </a:r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096000" y="1526467"/>
            <a:ext cx="705136" cy="4852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cxnSp>
        <p:nvCxnSpPr>
          <p:cNvPr id="28" name="直线箭头连接符 27"/>
          <p:cNvCxnSpPr/>
          <p:nvPr/>
        </p:nvCxnSpPr>
        <p:spPr>
          <a:xfrm>
            <a:off x="6770446" y="1757640"/>
            <a:ext cx="1867200" cy="1299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期中考试回顾：</a:t>
            </a:r>
            <a:r>
              <a:rPr lang="en-GB" altLang="en-US" sz="4400" dirty="0"/>
              <a:t>S</a:t>
            </a:r>
            <a:r>
              <a:rPr lang="en-GB" altLang="zh-CN" sz="4400" dirty="0"/>
              <a:t>ubstitution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480722" y="1279367"/>
            <a:ext cx="6754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给定谓词命题</a:t>
            </a:r>
            <a:r>
              <a:rPr lang="en-US" altLang="zh-CN" dirty="0"/>
              <a:t>F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GB" altLang="zh-CN" dirty="0"/>
              <a:t>∃x.(P(y, x) ∧ ∀y.(¬Q(y, x)) ∨ P(y, z))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en-US" altLang="zh-CN" dirty="0"/>
          </a:p>
          <a:p>
            <a:r>
              <a:rPr kumimoji="1" lang="zh-CN" altLang="en-US" dirty="0"/>
              <a:t>其中，</a:t>
            </a:r>
            <a:r>
              <a:rPr kumimoji="1" lang="en-US" altLang="zh-CN" dirty="0"/>
              <a:t>P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Q</a:t>
            </a:r>
            <a:r>
              <a:rPr kumimoji="1" lang="zh-CN" altLang="en-US" dirty="0"/>
              <a:t> 是有两个变量的谓词逻辑命题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0722" y="2687541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1:</a:t>
            </a:r>
            <a:r>
              <a:rPr kumimoji="1" lang="zh-CN" altLang="en-US" dirty="0"/>
              <a:t> 给出 </a:t>
            </a:r>
            <a:r>
              <a:rPr kumimoji="1" lang="en-US" altLang="zh-CN" dirty="0"/>
              <a:t>F</a:t>
            </a:r>
            <a:r>
              <a:rPr kumimoji="1" lang="zh-CN" altLang="en-US" dirty="0"/>
              <a:t>中的 自由变量与绑定变量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98003" y="1566407"/>
            <a:ext cx="1001865" cy="3657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97357" y="1480641"/>
            <a:ext cx="705136" cy="531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/>
          <p:cNvCxnSpPr>
            <a:stCxn id="5" idx="0"/>
          </p:cNvCxnSpPr>
          <p:nvPr/>
        </p:nvCxnSpPr>
        <p:spPr>
          <a:xfrm flipV="1">
            <a:off x="5398936" y="1279369"/>
            <a:ext cx="1836007" cy="28703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234943" y="1080204"/>
            <a:ext cx="102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y,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endParaRPr kumimoji="1" lang="en-US" altLang="zh-CN" dirty="0"/>
          </a:p>
        </p:txBody>
      </p:sp>
      <p:cxnSp>
        <p:nvCxnSpPr>
          <p:cNvPr id="11" name="直线箭头连接符 10"/>
          <p:cNvCxnSpPr>
            <a:stCxn id="6" idx="2"/>
          </p:cNvCxnSpPr>
          <p:nvPr/>
        </p:nvCxnSpPr>
        <p:spPr>
          <a:xfrm>
            <a:off x="4049925" y="2011680"/>
            <a:ext cx="3591278" cy="5577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638341" y="2294536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endParaRPr kumimoji="1" lang="en-US" altLang="zh-CN" dirty="0"/>
          </a:p>
          <a:p>
            <a:r>
              <a:rPr kumimoji="1" lang="en-US" altLang="zh-CN" dirty="0"/>
              <a:t>FV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8637143" y="1449536"/>
            <a:ext cx="1013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/>
          </a:p>
          <a:p>
            <a:r>
              <a:rPr kumimoji="1" lang="en-US" altLang="zh-CN" dirty="0"/>
              <a:t>FV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y,</a:t>
            </a:r>
            <a:r>
              <a:rPr kumimoji="1" lang="zh-CN" altLang="en-US" dirty="0"/>
              <a:t> </a:t>
            </a:r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096000" y="1526467"/>
            <a:ext cx="705136" cy="4852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cxnSp>
        <p:nvCxnSpPr>
          <p:cNvPr id="28" name="直线箭头连接符 27"/>
          <p:cNvCxnSpPr/>
          <p:nvPr/>
        </p:nvCxnSpPr>
        <p:spPr>
          <a:xfrm>
            <a:off x="6770446" y="1757640"/>
            <a:ext cx="1867200" cy="1299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5442214" y="2460045"/>
            <a:ext cx="567887" cy="369332"/>
          </a:xfrm>
          <a:prstGeom prst="ellipse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>
                <a:solidFill>
                  <a:schemeClr val="tx1"/>
                </a:solidFill>
              </a:rPr>
              <a:t>∃x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442213" y="3079863"/>
            <a:ext cx="567887" cy="369332"/>
          </a:xfrm>
          <a:prstGeom prst="ellipse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>
                <a:solidFill>
                  <a:schemeClr val="tx1"/>
                </a:solidFill>
              </a:rPr>
              <a:t>∧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直线箭头连接符 33"/>
          <p:cNvCxnSpPr>
            <a:stCxn id="29" idx="4"/>
            <a:endCxn id="30" idx="0"/>
          </p:cNvCxnSpPr>
          <p:nvPr/>
        </p:nvCxnSpPr>
        <p:spPr>
          <a:xfrm flipH="1">
            <a:off x="5726157" y="2829377"/>
            <a:ext cx="1" cy="25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4757943" y="3688935"/>
            <a:ext cx="567887" cy="369332"/>
          </a:xfrm>
          <a:prstGeom prst="ellipse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734023" y="3688935"/>
            <a:ext cx="567887" cy="369332"/>
          </a:xfrm>
          <a:prstGeom prst="ellipse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>
                <a:solidFill>
                  <a:schemeClr val="tx1"/>
                </a:solidFill>
              </a:rPr>
              <a:t>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直线箭头连接符 41"/>
          <p:cNvCxnSpPr>
            <a:stCxn id="30" idx="4"/>
            <a:endCxn id="40" idx="0"/>
          </p:cNvCxnSpPr>
          <p:nvPr/>
        </p:nvCxnSpPr>
        <p:spPr>
          <a:xfrm flipH="1">
            <a:off x="5041887" y="3449195"/>
            <a:ext cx="684270" cy="23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30" idx="4"/>
            <a:endCxn id="41" idx="0"/>
          </p:cNvCxnSpPr>
          <p:nvPr/>
        </p:nvCxnSpPr>
        <p:spPr>
          <a:xfrm>
            <a:off x="5726157" y="3449195"/>
            <a:ext cx="1291810" cy="23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4235417" y="4362691"/>
            <a:ext cx="567887" cy="369332"/>
          </a:xfrm>
          <a:prstGeom prst="ellipse">
            <a:avLst/>
          </a:prstGeom>
          <a:solidFill>
            <a:srgbClr val="00B05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y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5186234" y="4362691"/>
            <a:ext cx="567887" cy="369332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x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0" name="直线箭头连接符 49"/>
          <p:cNvCxnSpPr>
            <a:stCxn id="40" idx="4"/>
            <a:endCxn id="48" idx="0"/>
          </p:cNvCxnSpPr>
          <p:nvPr/>
        </p:nvCxnSpPr>
        <p:spPr>
          <a:xfrm flipH="1">
            <a:off x="4519361" y="4058267"/>
            <a:ext cx="522526" cy="30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40" idx="4"/>
            <a:endCxn id="49" idx="0"/>
          </p:cNvCxnSpPr>
          <p:nvPr/>
        </p:nvCxnSpPr>
        <p:spPr>
          <a:xfrm>
            <a:off x="5041887" y="4058267"/>
            <a:ext cx="428291" cy="30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41" idx="4"/>
          </p:cNvCxnSpPr>
          <p:nvPr/>
        </p:nvCxnSpPr>
        <p:spPr>
          <a:xfrm flipH="1">
            <a:off x="6372062" y="4058267"/>
            <a:ext cx="645905" cy="30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6064552" y="4362691"/>
            <a:ext cx="567887" cy="369332"/>
          </a:xfrm>
          <a:prstGeom prst="ellipse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>
                <a:solidFill>
                  <a:schemeClr val="tx1"/>
                </a:solidFill>
              </a:rPr>
              <a:t>∀y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线箭头连接符 63"/>
          <p:cNvCxnSpPr>
            <a:stCxn id="41" idx="4"/>
          </p:cNvCxnSpPr>
          <p:nvPr/>
        </p:nvCxnSpPr>
        <p:spPr>
          <a:xfrm>
            <a:off x="7017967" y="4058267"/>
            <a:ext cx="1388822" cy="35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8122846" y="4412997"/>
            <a:ext cx="567887" cy="369332"/>
          </a:xfrm>
          <a:prstGeom prst="ellipse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7600320" y="5086753"/>
            <a:ext cx="567887" cy="369332"/>
          </a:xfrm>
          <a:prstGeom prst="ellipse">
            <a:avLst/>
          </a:prstGeom>
          <a:solidFill>
            <a:srgbClr val="00B05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y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8551137" y="5086753"/>
            <a:ext cx="567887" cy="369332"/>
          </a:xfrm>
          <a:prstGeom prst="ellipse">
            <a:avLst/>
          </a:prstGeom>
          <a:solidFill>
            <a:srgbClr val="00B05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z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0" name="直线箭头连接符 69"/>
          <p:cNvCxnSpPr>
            <a:stCxn id="67" idx="4"/>
            <a:endCxn id="68" idx="0"/>
          </p:cNvCxnSpPr>
          <p:nvPr/>
        </p:nvCxnSpPr>
        <p:spPr>
          <a:xfrm flipH="1">
            <a:off x="7884264" y="4782329"/>
            <a:ext cx="522526" cy="30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/>
          <p:cNvCxnSpPr>
            <a:stCxn id="67" idx="4"/>
            <a:endCxn id="69" idx="0"/>
          </p:cNvCxnSpPr>
          <p:nvPr/>
        </p:nvCxnSpPr>
        <p:spPr>
          <a:xfrm>
            <a:off x="8406790" y="4782329"/>
            <a:ext cx="428291" cy="30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6096000" y="5658481"/>
            <a:ext cx="567887" cy="369332"/>
          </a:xfrm>
          <a:prstGeom prst="ellipse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Q</a:t>
            </a:r>
            <a:r>
              <a:rPr kumimoji="1" lang="zh-CN" altLang="en-US" sz="1200" dirty="0">
                <a:solidFill>
                  <a:schemeClr val="tx1"/>
                </a:solidFill>
              </a:rPr>
              <a:t>  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5559090" y="6422163"/>
            <a:ext cx="567887" cy="369332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y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6632439" y="6422163"/>
            <a:ext cx="567887" cy="369332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x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6" name="直线箭头连接符 75"/>
          <p:cNvCxnSpPr>
            <a:stCxn id="73" idx="4"/>
            <a:endCxn id="74" idx="0"/>
          </p:cNvCxnSpPr>
          <p:nvPr/>
        </p:nvCxnSpPr>
        <p:spPr>
          <a:xfrm flipH="1">
            <a:off x="5843034" y="6027813"/>
            <a:ext cx="536910" cy="39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/>
          <p:cNvCxnSpPr>
            <a:stCxn id="73" idx="4"/>
            <a:endCxn id="75" idx="0"/>
          </p:cNvCxnSpPr>
          <p:nvPr/>
        </p:nvCxnSpPr>
        <p:spPr>
          <a:xfrm>
            <a:off x="6379944" y="6027813"/>
            <a:ext cx="536439" cy="39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>
            <a:off x="6088118" y="5022029"/>
            <a:ext cx="567887" cy="369332"/>
          </a:xfrm>
          <a:prstGeom prst="ellipse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>
                <a:solidFill>
                  <a:schemeClr val="tx1"/>
                </a:solidFill>
              </a:rPr>
              <a:t>¬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3" name="直线箭头连接符 82"/>
          <p:cNvCxnSpPr>
            <a:stCxn id="63" idx="4"/>
            <a:endCxn id="78" idx="0"/>
          </p:cNvCxnSpPr>
          <p:nvPr/>
        </p:nvCxnSpPr>
        <p:spPr>
          <a:xfrm>
            <a:off x="6348496" y="4732023"/>
            <a:ext cx="23566" cy="290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/>
          <p:cNvCxnSpPr>
            <a:stCxn id="78" idx="4"/>
            <a:endCxn id="73" idx="0"/>
          </p:cNvCxnSpPr>
          <p:nvPr/>
        </p:nvCxnSpPr>
        <p:spPr>
          <a:xfrm>
            <a:off x="6372062" y="5391361"/>
            <a:ext cx="7882" cy="26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期中考试回顾：</a:t>
            </a:r>
            <a:r>
              <a:rPr lang="en-GB" altLang="en-US" sz="4400" dirty="0"/>
              <a:t>S</a:t>
            </a:r>
            <a:r>
              <a:rPr lang="en-GB" altLang="zh-CN" sz="4400" dirty="0"/>
              <a:t>ubstitution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480722" y="1279367"/>
            <a:ext cx="6754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给定谓词命题</a:t>
            </a:r>
            <a:r>
              <a:rPr lang="en-US" altLang="zh-CN" dirty="0"/>
              <a:t>F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GB" altLang="zh-CN" dirty="0"/>
              <a:t>∃x.(P(y, x) ∧ ∀y.(¬Q(y, x)) ∨ P(y, z))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en-US" altLang="zh-CN" dirty="0"/>
          </a:p>
          <a:p>
            <a:r>
              <a:rPr kumimoji="1" lang="zh-CN" altLang="en-US" dirty="0"/>
              <a:t>其中，</a:t>
            </a:r>
            <a:r>
              <a:rPr kumimoji="1" lang="en-US" altLang="zh-CN" dirty="0"/>
              <a:t>P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Q</a:t>
            </a:r>
            <a:r>
              <a:rPr kumimoji="1" lang="zh-CN" altLang="en-US" dirty="0"/>
              <a:t> 是有两个变量的谓词逻辑命题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0722" y="2687541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1:</a:t>
            </a:r>
            <a:r>
              <a:rPr kumimoji="1" lang="zh-CN" altLang="en-US" dirty="0"/>
              <a:t> 给出 </a:t>
            </a:r>
            <a:r>
              <a:rPr kumimoji="1" lang="en-US" altLang="zh-CN" dirty="0"/>
              <a:t>F</a:t>
            </a:r>
            <a:r>
              <a:rPr kumimoji="1" lang="zh-CN" altLang="en-US" dirty="0"/>
              <a:t>中的 自由变量与绑定变量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98003" y="1566407"/>
            <a:ext cx="1001865" cy="3657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97357" y="1480641"/>
            <a:ext cx="705136" cy="531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/>
          <p:cNvCxnSpPr>
            <a:stCxn id="5" idx="0"/>
          </p:cNvCxnSpPr>
          <p:nvPr/>
        </p:nvCxnSpPr>
        <p:spPr>
          <a:xfrm flipV="1">
            <a:off x="5398936" y="1279369"/>
            <a:ext cx="1836007" cy="28703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234943" y="1080204"/>
            <a:ext cx="102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y,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endParaRPr kumimoji="1" lang="en-US" altLang="zh-CN" dirty="0"/>
          </a:p>
        </p:txBody>
      </p:sp>
      <p:cxnSp>
        <p:nvCxnSpPr>
          <p:cNvPr id="11" name="直线箭头连接符 10"/>
          <p:cNvCxnSpPr>
            <a:stCxn id="6" idx="2"/>
          </p:cNvCxnSpPr>
          <p:nvPr/>
        </p:nvCxnSpPr>
        <p:spPr>
          <a:xfrm>
            <a:off x="4049925" y="2011680"/>
            <a:ext cx="3591278" cy="5577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638341" y="2294536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endParaRPr kumimoji="1" lang="en-US" altLang="zh-CN" dirty="0"/>
          </a:p>
          <a:p>
            <a:r>
              <a:rPr kumimoji="1" lang="en-US" altLang="zh-CN" dirty="0"/>
              <a:t>FV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8637143" y="1449536"/>
            <a:ext cx="1013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/>
          </a:p>
          <a:p>
            <a:r>
              <a:rPr kumimoji="1" lang="en-US" altLang="zh-CN" dirty="0"/>
              <a:t>FV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y,</a:t>
            </a:r>
            <a:r>
              <a:rPr kumimoji="1" lang="zh-CN" altLang="en-US" dirty="0"/>
              <a:t> </a:t>
            </a:r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096000" y="1526467"/>
            <a:ext cx="705136" cy="4852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cxnSp>
        <p:nvCxnSpPr>
          <p:cNvPr id="28" name="直线箭头连接符 27"/>
          <p:cNvCxnSpPr/>
          <p:nvPr/>
        </p:nvCxnSpPr>
        <p:spPr>
          <a:xfrm>
            <a:off x="6770446" y="1757640"/>
            <a:ext cx="1867200" cy="1299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0721" y="3234653"/>
            <a:ext cx="373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2:</a:t>
            </a:r>
            <a:r>
              <a:rPr kumimoji="1" lang="zh-CN" altLang="en-US" dirty="0"/>
              <a:t> 给出 </a:t>
            </a:r>
            <a:r>
              <a:rPr kumimoji="1" lang="en-US" altLang="zh-CN" dirty="0"/>
              <a:t>F</a:t>
            </a:r>
            <a:r>
              <a:rPr kumimoji="1" lang="zh-CN" altLang="en-US" dirty="0"/>
              <a:t>的替换结果 </a:t>
            </a:r>
            <a:r>
              <a:rPr lang="en-GB" altLang="zh-CN" dirty="0"/>
              <a:t>F[y </a:t>
            </a:r>
            <a:r>
              <a:rPr lang="en-US" altLang="zh-CN" dirty="0"/>
              <a:t>|--&gt;</a:t>
            </a:r>
            <a:r>
              <a:rPr lang="en-GB" altLang="zh-CN" dirty="0"/>
              <a:t> x]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259" y="3695824"/>
            <a:ext cx="9791700" cy="27305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500224" y="3429000"/>
            <a:ext cx="5731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</a:t>
            </a:r>
            <a:r>
              <a:rPr lang="zh-CN" altLang="en-US" dirty="0"/>
              <a:t>∃x.(P(y, x)∧ ∀y.(¬Q(y, x)) ∨ P(y, z)) </a:t>
            </a:r>
            <a:r>
              <a:rPr lang="en-US" altLang="zh-CN" dirty="0"/>
              <a:t>[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en-GB" altLang="zh-CN" dirty="0"/>
              <a:t>→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])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en-GB" altLang="zh-CN" dirty="0"/>
              <a:t>→</a:t>
            </a:r>
            <a:r>
              <a:rPr lang="zh-CN" altLang="en-US" dirty="0"/>
              <a:t> </a:t>
            </a:r>
            <a:r>
              <a:rPr lang="en-US" altLang="zh-CN" dirty="0"/>
              <a:t>x]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期中考试回顾：</a:t>
            </a:r>
            <a:r>
              <a:rPr lang="en-GB" altLang="en-US" sz="4400" dirty="0"/>
              <a:t>S</a:t>
            </a:r>
            <a:r>
              <a:rPr lang="en-GB" altLang="zh-CN" sz="4400" dirty="0"/>
              <a:t>ubstitution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480722" y="1279367"/>
            <a:ext cx="6754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给定谓词命题</a:t>
            </a:r>
            <a:r>
              <a:rPr lang="en-US" altLang="zh-CN" dirty="0"/>
              <a:t>F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GB" altLang="zh-CN" dirty="0"/>
              <a:t>∃x.(P(y, x) ∧ ∀y.(¬Q(y, x)) ∨ P(y, z))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en-US" altLang="zh-CN" dirty="0"/>
          </a:p>
          <a:p>
            <a:r>
              <a:rPr kumimoji="1" lang="zh-CN" altLang="en-US" dirty="0"/>
              <a:t>其中，</a:t>
            </a:r>
            <a:r>
              <a:rPr kumimoji="1" lang="en-US" altLang="zh-CN" dirty="0"/>
              <a:t>P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Q</a:t>
            </a:r>
            <a:r>
              <a:rPr kumimoji="1" lang="zh-CN" altLang="en-US" dirty="0"/>
              <a:t> 是有两个变量的谓词逻辑命题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0722" y="2687541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1:</a:t>
            </a:r>
            <a:r>
              <a:rPr kumimoji="1" lang="zh-CN" altLang="en-US" dirty="0"/>
              <a:t> 给出 </a:t>
            </a:r>
            <a:r>
              <a:rPr kumimoji="1" lang="en-US" altLang="zh-CN" dirty="0"/>
              <a:t>F</a:t>
            </a:r>
            <a:r>
              <a:rPr kumimoji="1" lang="zh-CN" altLang="en-US" dirty="0"/>
              <a:t>中的 自由变量与绑定变量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98003" y="1566407"/>
            <a:ext cx="1001865" cy="3657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97357" y="1480641"/>
            <a:ext cx="705136" cy="531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/>
          <p:cNvCxnSpPr>
            <a:stCxn id="5" idx="0"/>
          </p:cNvCxnSpPr>
          <p:nvPr/>
        </p:nvCxnSpPr>
        <p:spPr>
          <a:xfrm flipV="1">
            <a:off x="5398936" y="1279369"/>
            <a:ext cx="1836007" cy="28703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234943" y="1080204"/>
            <a:ext cx="102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y,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endParaRPr kumimoji="1" lang="en-US" altLang="zh-CN" dirty="0"/>
          </a:p>
        </p:txBody>
      </p:sp>
      <p:cxnSp>
        <p:nvCxnSpPr>
          <p:cNvPr id="11" name="直线箭头连接符 10"/>
          <p:cNvCxnSpPr>
            <a:stCxn id="6" idx="2"/>
          </p:cNvCxnSpPr>
          <p:nvPr/>
        </p:nvCxnSpPr>
        <p:spPr>
          <a:xfrm>
            <a:off x="4049925" y="2011680"/>
            <a:ext cx="3591278" cy="5577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638341" y="2294536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endParaRPr kumimoji="1" lang="en-US" altLang="zh-CN" dirty="0"/>
          </a:p>
          <a:p>
            <a:r>
              <a:rPr kumimoji="1" lang="en-US" altLang="zh-CN" dirty="0"/>
              <a:t>FV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8637143" y="1449536"/>
            <a:ext cx="1013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/>
          </a:p>
          <a:p>
            <a:r>
              <a:rPr kumimoji="1" lang="en-US" altLang="zh-CN" dirty="0"/>
              <a:t>FV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y,</a:t>
            </a:r>
            <a:r>
              <a:rPr kumimoji="1" lang="zh-CN" altLang="en-US" dirty="0"/>
              <a:t> </a:t>
            </a:r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096000" y="1526467"/>
            <a:ext cx="705136" cy="4852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cxnSp>
        <p:nvCxnSpPr>
          <p:cNvPr id="28" name="直线箭头连接符 27"/>
          <p:cNvCxnSpPr/>
          <p:nvPr/>
        </p:nvCxnSpPr>
        <p:spPr>
          <a:xfrm>
            <a:off x="6770446" y="1757640"/>
            <a:ext cx="1867200" cy="1299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0721" y="3234653"/>
            <a:ext cx="373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2:</a:t>
            </a:r>
            <a:r>
              <a:rPr kumimoji="1" lang="zh-CN" altLang="en-US" dirty="0"/>
              <a:t> 给出 </a:t>
            </a:r>
            <a:r>
              <a:rPr kumimoji="1" lang="en-US" altLang="zh-CN" dirty="0"/>
              <a:t>F</a:t>
            </a:r>
            <a:r>
              <a:rPr kumimoji="1" lang="zh-CN" altLang="en-US" dirty="0"/>
              <a:t>的替换结果 </a:t>
            </a:r>
            <a:r>
              <a:rPr lang="en-GB" altLang="zh-CN" dirty="0"/>
              <a:t>F[y </a:t>
            </a:r>
            <a:r>
              <a:rPr lang="en-US" altLang="zh-CN" dirty="0"/>
              <a:t>|--&gt;</a:t>
            </a:r>
            <a:r>
              <a:rPr lang="en-GB" altLang="zh-CN" dirty="0"/>
              <a:t> x]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84172" y="3794234"/>
            <a:ext cx="573150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</a:t>
            </a:r>
            <a:r>
              <a:rPr lang="zh-CN" altLang="en-US" dirty="0"/>
              <a:t>∃x.(P(y, x)∧ ∀y.(¬Q(y, x)) ∨ P(y, z)) </a:t>
            </a:r>
            <a:r>
              <a:rPr lang="en-US" altLang="zh-CN" dirty="0"/>
              <a:t>[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en-GB" altLang="zh-CN" dirty="0"/>
              <a:t>→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])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en-GB" altLang="zh-CN" dirty="0"/>
              <a:t>→</a:t>
            </a:r>
            <a:r>
              <a:rPr lang="zh-CN" altLang="en-US" dirty="0"/>
              <a:t> </a:t>
            </a:r>
            <a:r>
              <a:rPr lang="en-US" altLang="zh-CN" dirty="0"/>
              <a:t>x]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 </a:t>
            </a:r>
            <a:r>
              <a:rPr lang="en-US" altLang="zh-CN" dirty="0"/>
              <a:t>(</a:t>
            </a:r>
            <a:r>
              <a:rPr lang="zh-CN" altLang="en-US" dirty="0"/>
              <a:t>∃</a:t>
            </a:r>
            <a:r>
              <a:rPr lang="en-US" altLang="zh-CN" dirty="0"/>
              <a:t>a</a:t>
            </a:r>
            <a:r>
              <a:rPr lang="zh-CN" altLang="en-US" dirty="0"/>
              <a:t>.(P(y, </a:t>
            </a:r>
            <a:r>
              <a:rPr lang="en-US" altLang="zh-CN" dirty="0"/>
              <a:t>a</a:t>
            </a:r>
            <a:r>
              <a:rPr lang="zh-CN" altLang="en-US" dirty="0"/>
              <a:t>)∧ ∀y.(¬Q(y, </a:t>
            </a:r>
            <a:r>
              <a:rPr lang="en-US" altLang="zh-CN" dirty="0"/>
              <a:t>a</a:t>
            </a:r>
            <a:r>
              <a:rPr lang="zh-CN" altLang="en-US" dirty="0"/>
              <a:t>)) ∨ P(y, z)) </a:t>
            </a:r>
            <a:r>
              <a:rPr lang="en-US" altLang="zh-CN" dirty="0"/>
              <a:t>[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en-GB" altLang="zh-CN" dirty="0"/>
              <a:t>→</a:t>
            </a:r>
            <a:r>
              <a:rPr lang="zh-CN" altLang="en-US" dirty="0"/>
              <a:t> </a:t>
            </a:r>
            <a:r>
              <a:rPr lang="en-US" altLang="zh-CN" dirty="0"/>
              <a:t>x]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期中考试回顾：</a:t>
            </a:r>
            <a:r>
              <a:rPr lang="en-GB" altLang="en-US" sz="4400" dirty="0"/>
              <a:t>S</a:t>
            </a:r>
            <a:r>
              <a:rPr lang="en-GB" altLang="zh-CN" sz="4400" dirty="0"/>
              <a:t>ubstitution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480722" y="1279367"/>
            <a:ext cx="6754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给定谓词命题</a:t>
            </a:r>
            <a:r>
              <a:rPr lang="en-US" altLang="zh-CN" dirty="0"/>
              <a:t>F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GB" altLang="zh-CN" dirty="0"/>
              <a:t>∃x.(P(y, x) ∧ ∀y.(¬Q(y, x)) ∨ P(y, z))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en-US" altLang="zh-CN" dirty="0"/>
          </a:p>
          <a:p>
            <a:r>
              <a:rPr kumimoji="1" lang="zh-CN" altLang="en-US" dirty="0"/>
              <a:t>其中，</a:t>
            </a:r>
            <a:r>
              <a:rPr kumimoji="1" lang="en-US" altLang="zh-CN" dirty="0"/>
              <a:t>P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Q</a:t>
            </a:r>
            <a:r>
              <a:rPr kumimoji="1" lang="zh-CN" altLang="en-US" dirty="0"/>
              <a:t> 是有两个变量的谓词逻辑命题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0722" y="2687541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1:</a:t>
            </a:r>
            <a:r>
              <a:rPr kumimoji="1" lang="zh-CN" altLang="en-US" dirty="0"/>
              <a:t> 给出 </a:t>
            </a:r>
            <a:r>
              <a:rPr kumimoji="1" lang="en-US" altLang="zh-CN" dirty="0"/>
              <a:t>F</a:t>
            </a:r>
            <a:r>
              <a:rPr kumimoji="1" lang="zh-CN" altLang="en-US" dirty="0"/>
              <a:t>中的 自由变量与绑定变量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98003" y="1566407"/>
            <a:ext cx="1001865" cy="3657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97357" y="1480641"/>
            <a:ext cx="705136" cy="531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/>
          <p:cNvCxnSpPr>
            <a:stCxn id="5" idx="0"/>
          </p:cNvCxnSpPr>
          <p:nvPr/>
        </p:nvCxnSpPr>
        <p:spPr>
          <a:xfrm flipV="1">
            <a:off x="5398936" y="1279369"/>
            <a:ext cx="1836007" cy="28703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234943" y="1080204"/>
            <a:ext cx="102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y,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endParaRPr kumimoji="1" lang="en-US" altLang="zh-CN" dirty="0"/>
          </a:p>
        </p:txBody>
      </p:sp>
      <p:cxnSp>
        <p:nvCxnSpPr>
          <p:cNvPr id="11" name="直线箭头连接符 10"/>
          <p:cNvCxnSpPr>
            <a:stCxn id="6" idx="2"/>
          </p:cNvCxnSpPr>
          <p:nvPr/>
        </p:nvCxnSpPr>
        <p:spPr>
          <a:xfrm>
            <a:off x="4049925" y="2011680"/>
            <a:ext cx="3591278" cy="5577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638341" y="2294536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endParaRPr kumimoji="1" lang="en-US" altLang="zh-CN" dirty="0"/>
          </a:p>
          <a:p>
            <a:r>
              <a:rPr kumimoji="1" lang="en-US" altLang="zh-CN" dirty="0"/>
              <a:t>FV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8637143" y="1449536"/>
            <a:ext cx="1013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/>
          </a:p>
          <a:p>
            <a:r>
              <a:rPr kumimoji="1" lang="en-US" altLang="zh-CN" dirty="0"/>
              <a:t>FV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y,</a:t>
            </a:r>
            <a:r>
              <a:rPr kumimoji="1" lang="zh-CN" altLang="en-US" dirty="0"/>
              <a:t> </a:t>
            </a:r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096000" y="1526467"/>
            <a:ext cx="705136" cy="4852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cxnSp>
        <p:nvCxnSpPr>
          <p:cNvPr id="28" name="直线箭头连接符 27"/>
          <p:cNvCxnSpPr/>
          <p:nvPr/>
        </p:nvCxnSpPr>
        <p:spPr>
          <a:xfrm>
            <a:off x="6770446" y="1757640"/>
            <a:ext cx="1867200" cy="1299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0721" y="3234653"/>
            <a:ext cx="373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2:</a:t>
            </a:r>
            <a:r>
              <a:rPr kumimoji="1" lang="zh-CN" altLang="en-US" dirty="0"/>
              <a:t> 给出 </a:t>
            </a:r>
            <a:r>
              <a:rPr kumimoji="1" lang="en-US" altLang="zh-CN" dirty="0"/>
              <a:t>F</a:t>
            </a:r>
            <a:r>
              <a:rPr kumimoji="1" lang="zh-CN" altLang="en-US" dirty="0"/>
              <a:t>的替换结果 </a:t>
            </a:r>
            <a:r>
              <a:rPr lang="en-GB" altLang="zh-CN" dirty="0"/>
              <a:t>F[y </a:t>
            </a:r>
            <a:r>
              <a:rPr lang="en-US" altLang="zh-CN" dirty="0"/>
              <a:t>|--&gt;</a:t>
            </a:r>
            <a:r>
              <a:rPr lang="en-GB" altLang="zh-CN" dirty="0"/>
              <a:t> x]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84172" y="3794234"/>
            <a:ext cx="695780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</a:t>
            </a:r>
            <a:r>
              <a:rPr lang="zh-CN" altLang="en-US" dirty="0"/>
              <a:t>∃x.(P(y, x)∧ ∀y.(¬Q(y, x)) ∨ P(y, z)) </a:t>
            </a:r>
            <a:r>
              <a:rPr lang="en-US" altLang="zh-CN" dirty="0"/>
              <a:t>[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en-GB" altLang="zh-CN" dirty="0"/>
              <a:t>→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])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en-GB" altLang="zh-CN" dirty="0"/>
              <a:t>→</a:t>
            </a:r>
            <a:r>
              <a:rPr lang="zh-CN" altLang="en-US" dirty="0"/>
              <a:t> </a:t>
            </a:r>
            <a:r>
              <a:rPr lang="en-US" altLang="zh-CN" dirty="0"/>
              <a:t>x]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∃</a:t>
            </a:r>
            <a:r>
              <a:rPr lang="en-US" altLang="zh-CN" dirty="0"/>
              <a:t>a</a:t>
            </a:r>
            <a:r>
              <a:rPr lang="zh-CN" altLang="en-US" dirty="0"/>
              <a:t>.(P(y, </a:t>
            </a:r>
            <a:r>
              <a:rPr lang="en-US" altLang="zh-CN" dirty="0"/>
              <a:t>a</a:t>
            </a:r>
            <a:r>
              <a:rPr lang="zh-CN" altLang="en-US" dirty="0"/>
              <a:t>)∧ ∀y.(¬Q(y, </a:t>
            </a:r>
            <a:r>
              <a:rPr lang="en-US" altLang="zh-CN" dirty="0"/>
              <a:t>a</a:t>
            </a:r>
            <a:r>
              <a:rPr lang="zh-CN" altLang="en-US" dirty="0"/>
              <a:t>)) ∨ P(y, z) </a:t>
            </a:r>
            <a:r>
              <a:rPr lang="en-US" altLang="zh-CN" dirty="0"/>
              <a:t>[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en-GB" altLang="zh-CN" dirty="0"/>
              <a:t>→</a:t>
            </a:r>
            <a:r>
              <a:rPr lang="zh-CN" altLang="en-US" dirty="0"/>
              <a:t> </a:t>
            </a:r>
            <a:r>
              <a:rPr lang="en-US" altLang="zh-CN" dirty="0"/>
              <a:t>x]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∃</a:t>
            </a:r>
            <a:r>
              <a:rPr lang="en-US" altLang="zh-CN" dirty="0"/>
              <a:t>a</a:t>
            </a:r>
            <a:r>
              <a:rPr lang="zh-CN" altLang="en-US" dirty="0"/>
              <a:t>.(P(y, </a:t>
            </a:r>
            <a:r>
              <a:rPr lang="en-US" altLang="zh-CN" dirty="0"/>
              <a:t>a</a:t>
            </a:r>
            <a:r>
              <a:rPr lang="zh-CN" altLang="en-US" dirty="0"/>
              <a:t>) </a:t>
            </a:r>
            <a:r>
              <a:rPr lang="en-US" altLang="zh-CN" dirty="0"/>
              <a:t>[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en-GB" altLang="zh-CN" dirty="0"/>
              <a:t>→</a:t>
            </a:r>
            <a:r>
              <a:rPr lang="zh-CN" altLang="en-US" dirty="0"/>
              <a:t> </a:t>
            </a:r>
            <a:r>
              <a:rPr lang="en-US" altLang="zh-CN" dirty="0"/>
              <a:t>x]</a:t>
            </a:r>
            <a:r>
              <a:rPr lang="zh-CN" altLang="en-US" dirty="0"/>
              <a:t> ∧ ∀y.(¬Q(y, </a:t>
            </a:r>
            <a:r>
              <a:rPr lang="en-US" altLang="zh-CN" dirty="0"/>
              <a:t>a</a:t>
            </a:r>
            <a:r>
              <a:rPr lang="zh-CN" altLang="en-US" dirty="0"/>
              <a:t>)) ) </a:t>
            </a:r>
            <a:r>
              <a:rPr lang="en-US" altLang="zh-CN" dirty="0"/>
              <a:t>[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en-GB" altLang="zh-CN" dirty="0"/>
              <a:t>→</a:t>
            </a:r>
            <a:r>
              <a:rPr lang="zh-CN" altLang="en-US" dirty="0"/>
              <a:t> </a:t>
            </a:r>
            <a:r>
              <a:rPr lang="en-US" altLang="zh-CN" dirty="0"/>
              <a:t>x]</a:t>
            </a:r>
            <a:r>
              <a:rPr lang="zh-CN" altLang="en-US" dirty="0"/>
              <a:t> ∨ P(y, z) </a:t>
            </a:r>
            <a:r>
              <a:rPr lang="en-US" altLang="zh-CN" dirty="0"/>
              <a:t>[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en-GB" altLang="zh-CN" dirty="0"/>
              <a:t>→</a:t>
            </a:r>
            <a:r>
              <a:rPr lang="zh-CN" altLang="en-US" dirty="0"/>
              <a:t> </a:t>
            </a:r>
            <a:r>
              <a:rPr lang="en-US" altLang="zh-CN" dirty="0"/>
              <a:t>x]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期中考试回顾：</a:t>
            </a:r>
            <a:r>
              <a:rPr lang="en-GB" altLang="en-US" sz="4400" dirty="0"/>
              <a:t>S</a:t>
            </a:r>
            <a:r>
              <a:rPr lang="en-GB" altLang="zh-CN" sz="4400" dirty="0"/>
              <a:t>ubstitution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480722" y="1279367"/>
            <a:ext cx="6754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给定谓词命题</a:t>
            </a:r>
            <a:r>
              <a:rPr lang="en-US" altLang="zh-CN" dirty="0"/>
              <a:t>F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GB" altLang="zh-CN" dirty="0"/>
              <a:t>∃x.(P(y, x) ∧ ∀y.(¬Q(y, x)) ∨ P(y, z))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en-US" altLang="zh-CN" dirty="0"/>
          </a:p>
          <a:p>
            <a:r>
              <a:rPr kumimoji="1" lang="zh-CN" altLang="en-US" dirty="0"/>
              <a:t>其中，</a:t>
            </a:r>
            <a:r>
              <a:rPr kumimoji="1" lang="en-US" altLang="zh-CN" dirty="0"/>
              <a:t>P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Q</a:t>
            </a:r>
            <a:r>
              <a:rPr kumimoji="1" lang="zh-CN" altLang="en-US" dirty="0"/>
              <a:t> 是有两个变量的谓词逻辑命题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0722" y="2687541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1:</a:t>
            </a:r>
            <a:r>
              <a:rPr kumimoji="1" lang="zh-CN" altLang="en-US" dirty="0"/>
              <a:t> 给出 </a:t>
            </a:r>
            <a:r>
              <a:rPr kumimoji="1" lang="en-US" altLang="zh-CN" dirty="0"/>
              <a:t>F</a:t>
            </a:r>
            <a:r>
              <a:rPr kumimoji="1" lang="zh-CN" altLang="en-US" dirty="0"/>
              <a:t>中的 自由变量与绑定变量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98003" y="1566407"/>
            <a:ext cx="1001865" cy="3657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97357" y="1480641"/>
            <a:ext cx="705136" cy="531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/>
          <p:cNvCxnSpPr>
            <a:stCxn id="5" idx="0"/>
          </p:cNvCxnSpPr>
          <p:nvPr/>
        </p:nvCxnSpPr>
        <p:spPr>
          <a:xfrm flipV="1">
            <a:off x="5398936" y="1279369"/>
            <a:ext cx="1836007" cy="28703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234943" y="1080204"/>
            <a:ext cx="102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y,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endParaRPr kumimoji="1" lang="en-US" altLang="zh-CN" dirty="0"/>
          </a:p>
        </p:txBody>
      </p:sp>
      <p:cxnSp>
        <p:nvCxnSpPr>
          <p:cNvPr id="11" name="直线箭头连接符 10"/>
          <p:cNvCxnSpPr>
            <a:stCxn id="6" idx="2"/>
          </p:cNvCxnSpPr>
          <p:nvPr/>
        </p:nvCxnSpPr>
        <p:spPr>
          <a:xfrm>
            <a:off x="4049925" y="2011680"/>
            <a:ext cx="3591278" cy="5577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638341" y="2294536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endParaRPr kumimoji="1" lang="en-US" altLang="zh-CN" dirty="0"/>
          </a:p>
          <a:p>
            <a:r>
              <a:rPr kumimoji="1" lang="en-US" altLang="zh-CN" dirty="0"/>
              <a:t>FV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8637143" y="1449536"/>
            <a:ext cx="1013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/>
          </a:p>
          <a:p>
            <a:r>
              <a:rPr kumimoji="1" lang="en-US" altLang="zh-CN" dirty="0"/>
              <a:t>FV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y,</a:t>
            </a:r>
            <a:r>
              <a:rPr kumimoji="1" lang="zh-CN" altLang="en-US" dirty="0"/>
              <a:t> </a:t>
            </a:r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096000" y="1526467"/>
            <a:ext cx="705136" cy="4852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cxnSp>
        <p:nvCxnSpPr>
          <p:cNvPr id="28" name="直线箭头连接符 27"/>
          <p:cNvCxnSpPr/>
          <p:nvPr/>
        </p:nvCxnSpPr>
        <p:spPr>
          <a:xfrm>
            <a:off x="6770446" y="1757640"/>
            <a:ext cx="1867200" cy="1299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0721" y="3234653"/>
            <a:ext cx="373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2:</a:t>
            </a:r>
            <a:r>
              <a:rPr kumimoji="1" lang="zh-CN" altLang="en-US" dirty="0"/>
              <a:t> 给出 </a:t>
            </a:r>
            <a:r>
              <a:rPr kumimoji="1" lang="en-US" altLang="zh-CN" dirty="0"/>
              <a:t>F</a:t>
            </a:r>
            <a:r>
              <a:rPr kumimoji="1" lang="zh-CN" altLang="en-US" dirty="0"/>
              <a:t>的替换结果 </a:t>
            </a:r>
            <a:r>
              <a:rPr lang="en-GB" altLang="zh-CN" dirty="0"/>
              <a:t>F[y </a:t>
            </a:r>
            <a:r>
              <a:rPr lang="en-US" altLang="zh-CN" dirty="0"/>
              <a:t>|--&gt;</a:t>
            </a:r>
            <a:r>
              <a:rPr lang="en-GB" altLang="zh-CN" dirty="0"/>
              <a:t> x]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84172" y="3794234"/>
            <a:ext cx="695780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</a:t>
            </a:r>
            <a:r>
              <a:rPr lang="zh-CN" altLang="en-US" dirty="0"/>
              <a:t>∃x.(P(y, x)∧ ∀y.(¬Q(y, x)) ∨ P(y, z)) </a:t>
            </a:r>
            <a:r>
              <a:rPr lang="en-US" altLang="zh-CN" dirty="0"/>
              <a:t>[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en-GB" altLang="zh-CN" dirty="0"/>
              <a:t>→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])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en-GB" altLang="zh-CN" dirty="0"/>
              <a:t>→</a:t>
            </a:r>
            <a:r>
              <a:rPr lang="zh-CN" altLang="en-US" dirty="0"/>
              <a:t> </a:t>
            </a:r>
            <a:r>
              <a:rPr lang="en-US" altLang="zh-CN" dirty="0"/>
              <a:t>x]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∃</a:t>
            </a:r>
            <a:r>
              <a:rPr lang="en-US" altLang="zh-CN" dirty="0"/>
              <a:t>a</a:t>
            </a:r>
            <a:r>
              <a:rPr lang="zh-CN" altLang="en-US" dirty="0"/>
              <a:t>.(P(y, </a:t>
            </a:r>
            <a:r>
              <a:rPr lang="en-US" altLang="zh-CN" dirty="0"/>
              <a:t>a</a:t>
            </a:r>
            <a:r>
              <a:rPr lang="zh-CN" altLang="en-US" dirty="0"/>
              <a:t>)∧ ∀y.(¬Q(y, </a:t>
            </a:r>
            <a:r>
              <a:rPr lang="en-US" altLang="zh-CN" dirty="0"/>
              <a:t>a</a:t>
            </a:r>
            <a:r>
              <a:rPr lang="zh-CN" altLang="en-US" dirty="0"/>
              <a:t>)) ∨ P(y, z) </a:t>
            </a:r>
            <a:r>
              <a:rPr lang="en-US" altLang="zh-CN" dirty="0"/>
              <a:t>[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en-GB" altLang="zh-CN" dirty="0"/>
              <a:t>→</a:t>
            </a:r>
            <a:r>
              <a:rPr lang="zh-CN" altLang="en-US" dirty="0"/>
              <a:t> </a:t>
            </a:r>
            <a:r>
              <a:rPr lang="en-US" altLang="zh-CN" dirty="0"/>
              <a:t>x]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∃</a:t>
            </a:r>
            <a:r>
              <a:rPr lang="en-US" altLang="zh-CN" dirty="0"/>
              <a:t>a</a:t>
            </a:r>
            <a:r>
              <a:rPr lang="zh-CN" altLang="en-US" dirty="0"/>
              <a:t>.(P(y, </a:t>
            </a:r>
            <a:r>
              <a:rPr lang="en-US" altLang="zh-CN" dirty="0"/>
              <a:t>a</a:t>
            </a:r>
            <a:r>
              <a:rPr lang="zh-CN" altLang="en-US" dirty="0"/>
              <a:t>) </a:t>
            </a:r>
            <a:r>
              <a:rPr lang="en-US" altLang="zh-CN" dirty="0"/>
              <a:t>[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en-GB" altLang="zh-CN" dirty="0"/>
              <a:t>→</a:t>
            </a:r>
            <a:r>
              <a:rPr lang="zh-CN" altLang="en-US" dirty="0"/>
              <a:t> </a:t>
            </a:r>
            <a:r>
              <a:rPr lang="en-US" altLang="zh-CN" dirty="0"/>
              <a:t>x]</a:t>
            </a:r>
            <a:r>
              <a:rPr lang="zh-CN" altLang="en-US" dirty="0"/>
              <a:t> ∧ ∀y.(¬Q(y, </a:t>
            </a:r>
            <a:r>
              <a:rPr lang="en-US" altLang="zh-CN" dirty="0"/>
              <a:t>a</a:t>
            </a:r>
            <a:r>
              <a:rPr lang="zh-CN" altLang="en-US" dirty="0"/>
              <a:t>)) ) </a:t>
            </a:r>
            <a:r>
              <a:rPr lang="en-US" altLang="zh-CN" dirty="0"/>
              <a:t>[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en-GB" altLang="zh-CN" dirty="0"/>
              <a:t>→</a:t>
            </a:r>
            <a:r>
              <a:rPr lang="zh-CN" altLang="en-US" dirty="0"/>
              <a:t> </a:t>
            </a:r>
            <a:r>
              <a:rPr lang="en-US" altLang="zh-CN" dirty="0"/>
              <a:t>x]</a:t>
            </a:r>
            <a:r>
              <a:rPr lang="zh-CN" altLang="en-US" dirty="0"/>
              <a:t> ∨ P(y, z) </a:t>
            </a:r>
            <a:r>
              <a:rPr lang="en-US" altLang="zh-CN" dirty="0"/>
              <a:t>[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en-GB" altLang="zh-CN" dirty="0"/>
              <a:t>→</a:t>
            </a:r>
            <a:r>
              <a:rPr lang="zh-CN" altLang="en-US" dirty="0"/>
              <a:t> </a:t>
            </a:r>
            <a:r>
              <a:rPr lang="en-US" altLang="zh-CN" dirty="0"/>
              <a:t>x]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=&gt;</a:t>
            </a:r>
            <a:r>
              <a:rPr lang="zh-CN" altLang="en-US" dirty="0"/>
              <a:t>  </a:t>
            </a:r>
            <a:r>
              <a:rPr lang="en-GB" altLang="zh-CN" dirty="0"/>
              <a:t>∃</a:t>
            </a:r>
            <a:r>
              <a:rPr lang="en-US" altLang="zh-CN" dirty="0"/>
              <a:t>a</a:t>
            </a:r>
            <a:r>
              <a:rPr lang="en-GB" altLang="zh-CN" dirty="0"/>
              <a:t>.(P(</a:t>
            </a:r>
            <a:r>
              <a:rPr lang="en-US" altLang="zh-CN" dirty="0"/>
              <a:t>x,</a:t>
            </a:r>
            <a:r>
              <a:rPr lang="en-GB" altLang="zh-CN" dirty="0"/>
              <a:t> </a:t>
            </a:r>
            <a:r>
              <a:rPr lang="en-US" altLang="zh-CN" dirty="0"/>
              <a:t>a</a:t>
            </a:r>
            <a:r>
              <a:rPr lang="en-GB" altLang="zh-CN" dirty="0"/>
              <a:t>) ∧ ∀y.(¬Q(y, </a:t>
            </a:r>
            <a:r>
              <a:rPr lang="en-US" altLang="zh-CN" dirty="0"/>
              <a:t>a</a:t>
            </a:r>
            <a:r>
              <a:rPr lang="en-GB" altLang="zh-CN" dirty="0"/>
              <a:t>)) ∨ P(</a:t>
            </a:r>
            <a:r>
              <a:rPr lang="en-US" altLang="zh-CN" dirty="0"/>
              <a:t>x</a:t>
            </a:r>
            <a:r>
              <a:rPr lang="en-GB" altLang="zh-CN" dirty="0"/>
              <a:t>, z))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  <a:endParaRPr lang="en-US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3" y="817859"/>
            <a:ext cx="10515599" cy="526092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endParaRPr lang="en-US" altLang="en-US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>
                <a:solidFill>
                  <a:srgbClr val="C00000"/>
                </a:solidFill>
              </a:rPr>
              <a:t>课程回顾</a:t>
            </a:r>
            <a:endParaRPr lang="en-US" altLang="en-US" sz="2800" dirty="0">
              <a:solidFill>
                <a:srgbClr val="C00000"/>
              </a:solidFill>
            </a:endParaRPr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期中考试回顾</a:t>
            </a:r>
            <a:endParaRPr lang="en-US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/>
              <a:t>线性算数理论</a:t>
            </a:r>
            <a:r>
              <a:rPr lang="en-US" altLang="zh-CN" sz="2800" dirty="0"/>
              <a:t>(LA</a:t>
            </a:r>
            <a:r>
              <a:rPr lang="zh-CN" altLang="en-US" sz="2800" dirty="0"/>
              <a:t> </a:t>
            </a:r>
            <a:r>
              <a:rPr lang="en-US" altLang="zh-CN" sz="2800" dirty="0"/>
              <a:t>Theory)</a:t>
            </a:r>
            <a:r>
              <a:rPr lang="zh-CN" altLang="en-US" sz="2800" dirty="0"/>
              <a:t> </a:t>
            </a:r>
            <a:r>
              <a:rPr lang="en-US" altLang="en-US" sz="2800" dirty="0"/>
              <a:t>回顾</a:t>
            </a:r>
            <a:endParaRPr lang="en-US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 err="1"/>
              <a:t>数据结构理论回顾</a:t>
            </a:r>
            <a:endParaRPr lang="en-US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/>
              <a:t>疑问解答</a:t>
            </a: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期中考试回顾：</a:t>
            </a:r>
            <a:r>
              <a:rPr lang="en-GB" altLang="en-US" sz="4400" dirty="0"/>
              <a:t>S</a:t>
            </a:r>
            <a:r>
              <a:rPr lang="en-GB" altLang="zh-CN" sz="4400" dirty="0"/>
              <a:t>ubstitution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480722" y="1279367"/>
            <a:ext cx="6754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给定谓词命题</a:t>
            </a:r>
            <a:r>
              <a:rPr lang="en-US" altLang="zh-CN" dirty="0"/>
              <a:t>F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GB" altLang="zh-CN" dirty="0"/>
              <a:t>∃x.(P(y, x) ∧ ∀y.(¬Q(y, x)) ∨ P(y, z))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en-US" altLang="zh-CN" dirty="0"/>
          </a:p>
          <a:p>
            <a:r>
              <a:rPr kumimoji="1" lang="zh-CN" altLang="en-US" dirty="0"/>
              <a:t>其中，</a:t>
            </a:r>
            <a:r>
              <a:rPr kumimoji="1" lang="en-US" altLang="zh-CN" dirty="0"/>
              <a:t>P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Q</a:t>
            </a:r>
            <a:r>
              <a:rPr kumimoji="1" lang="zh-CN" altLang="en-US" dirty="0"/>
              <a:t> 是有两个变量的谓词逻辑命题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0722" y="2687541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1:</a:t>
            </a:r>
            <a:r>
              <a:rPr kumimoji="1" lang="zh-CN" altLang="en-US" dirty="0"/>
              <a:t> 给出 </a:t>
            </a:r>
            <a:r>
              <a:rPr kumimoji="1" lang="en-US" altLang="zh-CN" dirty="0"/>
              <a:t>F</a:t>
            </a:r>
            <a:r>
              <a:rPr kumimoji="1" lang="zh-CN" altLang="en-US" dirty="0"/>
              <a:t>中的 自由变量与绑定变量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98003" y="1566407"/>
            <a:ext cx="1001865" cy="3657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97357" y="1480641"/>
            <a:ext cx="705136" cy="531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/>
          <p:cNvCxnSpPr>
            <a:stCxn id="5" idx="0"/>
          </p:cNvCxnSpPr>
          <p:nvPr/>
        </p:nvCxnSpPr>
        <p:spPr>
          <a:xfrm flipV="1">
            <a:off x="5398936" y="1279369"/>
            <a:ext cx="1836007" cy="28703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234943" y="1080204"/>
            <a:ext cx="102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y,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endParaRPr kumimoji="1" lang="en-US" altLang="zh-CN" dirty="0"/>
          </a:p>
        </p:txBody>
      </p:sp>
      <p:cxnSp>
        <p:nvCxnSpPr>
          <p:cNvPr id="11" name="直线箭头连接符 10"/>
          <p:cNvCxnSpPr>
            <a:stCxn id="6" idx="2"/>
          </p:cNvCxnSpPr>
          <p:nvPr/>
        </p:nvCxnSpPr>
        <p:spPr>
          <a:xfrm>
            <a:off x="4049925" y="2011680"/>
            <a:ext cx="3591278" cy="5577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638341" y="2294536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endParaRPr kumimoji="1" lang="en-US" altLang="zh-CN" dirty="0"/>
          </a:p>
          <a:p>
            <a:r>
              <a:rPr kumimoji="1" lang="en-US" altLang="zh-CN" dirty="0"/>
              <a:t>FV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8637143" y="1449536"/>
            <a:ext cx="1013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/>
          </a:p>
          <a:p>
            <a:r>
              <a:rPr kumimoji="1" lang="en-US" altLang="zh-CN" dirty="0"/>
              <a:t>FV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y,</a:t>
            </a:r>
            <a:r>
              <a:rPr kumimoji="1" lang="zh-CN" altLang="en-US" dirty="0"/>
              <a:t> </a:t>
            </a:r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096000" y="1526467"/>
            <a:ext cx="705136" cy="4852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cxnSp>
        <p:nvCxnSpPr>
          <p:cNvPr id="28" name="直线箭头连接符 27"/>
          <p:cNvCxnSpPr/>
          <p:nvPr/>
        </p:nvCxnSpPr>
        <p:spPr>
          <a:xfrm>
            <a:off x="6770446" y="1757640"/>
            <a:ext cx="1867200" cy="1299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0721" y="3234653"/>
            <a:ext cx="373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2:</a:t>
            </a:r>
            <a:r>
              <a:rPr kumimoji="1" lang="zh-CN" altLang="en-US" dirty="0"/>
              <a:t> 给出 </a:t>
            </a:r>
            <a:r>
              <a:rPr kumimoji="1" lang="en-US" altLang="zh-CN" dirty="0"/>
              <a:t>F</a:t>
            </a:r>
            <a:r>
              <a:rPr kumimoji="1" lang="zh-CN" altLang="en-US" dirty="0"/>
              <a:t>的替换结果 </a:t>
            </a:r>
            <a:r>
              <a:rPr lang="en-GB" altLang="zh-CN" dirty="0"/>
              <a:t>F[y </a:t>
            </a:r>
            <a:r>
              <a:rPr lang="en-US" altLang="zh-CN" dirty="0"/>
              <a:t>|--&gt;</a:t>
            </a:r>
            <a:r>
              <a:rPr lang="en-GB" altLang="zh-CN" dirty="0"/>
              <a:t> x]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34783" y="3811830"/>
            <a:ext cx="381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/>
              <a:t>∃</a:t>
            </a:r>
            <a:r>
              <a:rPr lang="en-US" altLang="zh-CN" dirty="0"/>
              <a:t>a</a:t>
            </a:r>
            <a:r>
              <a:rPr lang="en-GB" altLang="zh-CN" dirty="0"/>
              <a:t>.(P(</a:t>
            </a:r>
            <a:r>
              <a:rPr lang="en-US" altLang="zh-CN" dirty="0"/>
              <a:t>x</a:t>
            </a:r>
            <a:r>
              <a:rPr lang="en-GB" altLang="zh-CN" dirty="0"/>
              <a:t>, </a:t>
            </a:r>
            <a:r>
              <a:rPr lang="en-US" altLang="zh-CN" dirty="0"/>
              <a:t>a</a:t>
            </a:r>
            <a:r>
              <a:rPr lang="en-GB" altLang="zh-CN" dirty="0"/>
              <a:t>) ∧ ∀y.(¬Q(y, </a:t>
            </a:r>
            <a:r>
              <a:rPr lang="en-US" altLang="zh-CN" dirty="0"/>
              <a:t>a</a:t>
            </a:r>
            <a:r>
              <a:rPr lang="en-GB" altLang="zh-CN" dirty="0"/>
              <a:t>)) ∨ P(</a:t>
            </a:r>
            <a:r>
              <a:rPr lang="en-US" altLang="zh-CN" dirty="0"/>
              <a:t>x</a:t>
            </a:r>
            <a:r>
              <a:rPr lang="en-GB" altLang="zh-CN" dirty="0"/>
              <a:t>, z))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65722" y="4432338"/>
            <a:ext cx="438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3:</a:t>
            </a:r>
            <a:r>
              <a:rPr kumimoji="1" lang="zh-CN" altLang="en-US" dirty="0"/>
              <a:t> 给出 </a:t>
            </a:r>
            <a:r>
              <a:rPr kumimoji="1" lang="en-US" altLang="zh-CN" dirty="0"/>
              <a:t>F</a:t>
            </a:r>
            <a:r>
              <a:rPr kumimoji="1" lang="zh-CN" altLang="en-US" dirty="0"/>
              <a:t>的替换结果 </a:t>
            </a:r>
            <a:r>
              <a:rPr lang="en-GB" altLang="zh-CN" dirty="0"/>
              <a:t>F[x </a:t>
            </a:r>
            <a:r>
              <a:rPr lang="en-US" altLang="zh-CN" dirty="0"/>
              <a:t>|</a:t>
            </a:r>
            <a:r>
              <a:rPr lang="en-GB" altLang="zh-CN" dirty="0"/>
              <a:t>→ R(y, z)]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317424" y="5013979"/>
            <a:ext cx="3753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∃x.(P(y, x) ∧ ∀y.(¬Q(y, x)) ∨ P(y, z))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  <a:endParaRPr lang="en-US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3" y="817859"/>
            <a:ext cx="10515599" cy="526092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endParaRPr lang="en-US" altLang="en-US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>
                <a:solidFill>
                  <a:schemeClr val="tx1"/>
                </a:solidFill>
              </a:rPr>
              <a:t>课程回顾</a:t>
            </a:r>
            <a:endParaRPr lang="en-US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期中考试回顾</a:t>
            </a:r>
            <a:endParaRPr lang="en-US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>
                <a:solidFill>
                  <a:srgbClr val="C00000"/>
                </a:solidFill>
              </a:rPr>
              <a:t>线性算数理论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(LA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Theory)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dirty="0">
                <a:solidFill>
                  <a:srgbClr val="C00000"/>
                </a:solidFill>
              </a:rPr>
              <a:t>回顾</a:t>
            </a:r>
            <a:endParaRPr lang="en-US" altLang="en-US" sz="2800" dirty="0">
              <a:solidFill>
                <a:srgbClr val="C00000"/>
              </a:solidFill>
            </a:endParaRPr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 err="1"/>
              <a:t>数据结构理论回顾</a:t>
            </a:r>
            <a:endParaRPr lang="en-US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/>
              <a:t>疑问解答</a:t>
            </a:r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en-US" sz="4400" dirty="0" err="1"/>
              <a:t>概念</a:t>
            </a:r>
            <a:endParaRPr lang="en-US" altLang="en-US" sz="44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722" y="1830532"/>
            <a:ext cx="5880100" cy="27813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81890" y="1307312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-</a:t>
            </a:r>
            <a:r>
              <a:rPr kumimoji="1" lang="zh-CN" altLang="en-US" sz="2800" b="1" dirty="0"/>
              <a:t> 语法</a:t>
            </a:r>
            <a:endParaRPr kumimoji="1" lang="zh-CN" altLang="en-US" sz="2800" b="1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0" y="4851400"/>
            <a:ext cx="2616200" cy="172720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581889" y="4498660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-</a:t>
            </a:r>
            <a:r>
              <a:rPr kumimoji="1" lang="zh-CN" altLang="en-US" sz="2800" b="1" dirty="0"/>
              <a:t> 例子</a:t>
            </a:r>
            <a:endParaRPr kumimoji="1" lang="zh-CN" altLang="en-US" sz="28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5357523" y="1307312"/>
            <a:ext cx="640912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kumimoji="1" lang="zh-CN" altLang="en-US" sz="2800" b="1" dirty="0"/>
              <a:t>变量论域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整数域  </a:t>
            </a:r>
            <a:r>
              <a:rPr kumimoji="1" lang="en-US" altLang="zh-CN" sz="2800" dirty="0"/>
              <a:t>LIA</a:t>
            </a:r>
            <a:r>
              <a:rPr kumimoji="1" lang="zh-CN" altLang="en-US" sz="2800" b="1" dirty="0"/>
              <a:t>  ，复杂度</a:t>
            </a:r>
            <a:r>
              <a:rPr kumimoji="1" lang="en-US" altLang="zh-CN" sz="2800" b="1" dirty="0"/>
              <a:t>:</a:t>
            </a:r>
            <a:r>
              <a:rPr kumimoji="1" lang="zh-CN" altLang="en-US" sz="2800" b="1" dirty="0"/>
              <a:t> </a:t>
            </a:r>
            <a:r>
              <a:rPr kumimoji="1" lang="en-US" altLang="zh-CN" sz="2800" dirty="0"/>
              <a:t>NPC</a:t>
            </a:r>
            <a:endParaRPr kumimoji="1" lang="en-US" altLang="zh-CN" sz="2800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实数域  </a:t>
            </a:r>
            <a:r>
              <a:rPr kumimoji="1" lang="en-US" altLang="zh-CN" sz="2800" dirty="0"/>
              <a:t>LRA</a:t>
            </a:r>
            <a:r>
              <a:rPr kumimoji="1" lang="zh-CN" altLang="en-US" sz="2800" b="1" dirty="0"/>
              <a:t>， 复杂度</a:t>
            </a:r>
            <a:r>
              <a:rPr kumimoji="1" lang="en-US" altLang="zh-CN" sz="2800" b="1" dirty="0"/>
              <a:t>:</a:t>
            </a:r>
            <a:r>
              <a:rPr kumimoji="1" lang="zh-CN" altLang="en-US" sz="2800" b="1" dirty="0"/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Tahoma" panose="020B0604030504040204" pitchFamily="34" charset="0"/>
              </a:rPr>
              <a:t>polynomial</a:t>
            </a:r>
            <a:r>
              <a:rPr kumimoji="1" lang="zh-CN" altLang="en-US" sz="2800" b="1" dirty="0"/>
              <a:t> 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整数实数混合，</a:t>
            </a:r>
            <a:r>
              <a:rPr kumimoji="1" lang="en-US" altLang="zh-CN" sz="2800" dirty="0"/>
              <a:t>LIRA</a:t>
            </a:r>
            <a:endParaRPr kumimoji="1" lang="zh-CN" alt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en-US" sz="4400" dirty="0" err="1"/>
              <a:t>概念</a:t>
            </a:r>
            <a:endParaRPr lang="en-US" altLang="en-US" sz="44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722" y="1830532"/>
            <a:ext cx="5880100" cy="27813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81890" y="1307312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-</a:t>
            </a:r>
            <a:r>
              <a:rPr kumimoji="1" lang="zh-CN" altLang="en-US" sz="2800" b="1" dirty="0"/>
              <a:t> 语法</a:t>
            </a:r>
            <a:endParaRPr kumimoji="1" lang="zh-CN" altLang="en-US" sz="2800" b="1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0" y="4851400"/>
            <a:ext cx="2616200" cy="172720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581889" y="4498660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-</a:t>
            </a:r>
            <a:r>
              <a:rPr kumimoji="1" lang="zh-CN" altLang="en-US" sz="2800" b="1" dirty="0"/>
              <a:t> 例子</a:t>
            </a:r>
            <a:endParaRPr kumimoji="1" lang="zh-CN" altLang="en-US" sz="28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5357523" y="1307312"/>
            <a:ext cx="640912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kumimoji="1" lang="zh-CN" altLang="en-US" sz="2800" b="1" dirty="0"/>
              <a:t>变量论域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整数域  </a:t>
            </a:r>
            <a:r>
              <a:rPr kumimoji="1" lang="en-US" altLang="zh-CN" sz="2800" dirty="0"/>
              <a:t>LIA</a:t>
            </a:r>
            <a:r>
              <a:rPr kumimoji="1" lang="zh-CN" altLang="en-US" sz="2800" b="1" dirty="0"/>
              <a:t>  ，复杂度</a:t>
            </a:r>
            <a:r>
              <a:rPr kumimoji="1" lang="en-US" altLang="zh-CN" sz="2800" b="1" dirty="0"/>
              <a:t>:</a:t>
            </a:r>
            <a:r>
              <a:rPr kumimoji="1" lang="zh-CN" altLang="en-US" sz="2800" b="1" dirty="0"/>
              <a:t> </a:t>
            </a:r>
            <a:r>
              <a:rPr kumimoji="1" lang="en-US" altLang="zh-CN" sz="2800" dirty="0"/>
              <a:t>NPC</a:t>
            </a:r>
            <a:endParaRPr kumimoji="1" lang="en-US" altLang="zh-CN" sz="2800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实数域  </a:t>
            </a:r>
            <a:r>
              <a:rPr kumimoji="1" lang="en-US" altLang="zh-CN" sz="2800" dirty="0"/>
              <a:t>LRA</a:t>
            </a:r>
            <a:r>
              <a:rPr kumimoji="1" lang="zh-CN" altLang="en-US" sz="2800" b="1" dirty="0"/>
              <a:t>， 复杂度</a:t>
            </a:r>
            <a:r>
              <a:rPr kumimoji="1" lang="en-US" altLang="zh-CN" sz="2800" b="1" dirty="0"/>
              <a:t>:</a:t>
            </a:r>
            <a:r>
              <a:rPr kumimoji="1" lang="zh-CN" altLang="en-US" sz="2800" b="1" dirty="0"/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Tahoma" panose="020B0604030504040204" pitchFamily="34" charset="0"/>
              </a:rPr>
              <a:t>polynomial</a:t>
            </a:r>
            <a:r>
              <a:rPr kumimoji="1" lang="zh-CN" altLang="en-US" sz="2800" b="1" dirty="0"/>
              <a:t> 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整数实数混合，</a:t>
            </a:r>
            <a:r>
              <a:rPr kumimoji="1" lang="en-US" altLang="zh-CN" sz="2800" dirty="0"/>
              <a:t>LIRA</a:t>
            </a:r>
            <a:endParaRPr kumimoji="1"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478" y="3904211"/>
            <a:ext cx="678180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en-US" sz="4400" dirty="0"/>
              <a:t>消元法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594330" y="1332250"/>
            <a:ext cx="44246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kumimoji="1" lang="en-GB" altLang="zh-CN" sz="2800" b="1" dirty="0"/>
              <a:t>Fourier-</a:t>
            </a:r>
            <a:r>
              <a:rPr kumimoji="1" lang="en-GB" altLang="zh-CN" sz="2800" b="1" dirty="0" err="1"/>
              <a:t>Motzkin</a:t>
            </a:r>
            <a:r>
              <a:rPr kumimoji="1" lang="zh-CN" altLang="en-US" sz="2800" b="1" dirty="0"/>
              <a:t>消元法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等式消去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endParaRPr kumimoji="1" lang="en-US" altLang="zh-CN" sz="2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2547" y="1332250"/>
            <a:ext cx="2603500" cy="2032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367" y="1700550"/>
            <a:ext cx="2501900" cy="129540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8331450" y="2036157"/>
            <a:ext cx="339365" cy="624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en-US" sz="4400" dirty="0"/>
              <a:t>消元法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594330" y="1332250"/>
            <a:ext cx="442460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kumimoji="1" lang="en-GB" altLang="zh-CN" sz="2800" b="1" dirty="0"/>
              <a:t>Fourier-</a:t>
            </a:r>
            <a:r>
              <a:rPr kumimoji="1" lang="en-GB" altLang="zh-CN" sz="2800" b="1" dirty="0" err="1"/>
              <a:t>Motzkin</a:t>
            </a:r>
            <a:r>
              <a:rPr kumimoji="1" lang="zh-CN" altLang="en-US" sz="2800" b="1" dirty="0"/>
              <a:t>消元法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等式消去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消元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endParaRPr kumimoji="1" lang="en-US" altLang="zh-CN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055" y="2657813"/>
            <a:ext cx="3035300" cy="20701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14021" y="2872793"/>
            <a:ext cx="2158738" cy="106522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 flipV="1">
            <a:off x="3582186" y="3289955"/>
            <a:ext cx="1018094" cy="139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746556" y="3105289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确定了变量 </a:t>
            </a:r>
            <a:r>
              <a:rPr kumimoji="1" lang="en-US" altLang="zh-CN" dirty="0"/>
              <a:t>x</a:t>
            </a:r>
            <a:r>
              <a:rPr kumimoji="1" lang="zh-CN" altLang="en-US" dirty="0"/>
              <a:t> 的两个上界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600280" y="4588114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确定了变量 </a:t>
            </a:r>
            <a:r>
              <a:rPr kumimoji="1" lang="en-US" altLang="zh-CN" dirty="0"/>
              <a:t>x</a:t>
            </a:r>
            <a:r>
              <a:rPr kumimoji="1" lang="zh-CN" altLang="en-US" dirty="0"/>
              <a:t> 的一个下界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 flipV="1">
            <a:off x="1415640" y="4075092"/>
            <a:ext cx="2015765" cy="5157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/>
          <p:cNvCxnSpPr>
            <a:stCxn id="13" idx="3"/>
          </p:cNvCxnSpPr>
          <p:nvPr/>
        </p:nvCxnSpPr>
        <p:spPr>
          <a:xfrm>
            <a:off x="3431405" y="4332967"/>
            <a:ext cx="1112316" cy="439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21" y="5296075"/>
            <a:ext cx="3848100" cy="13970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150700" y="4965820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保证变量 </a:t>
            </a:r>
            <a:r>
              <a:rPr kumimoji="1" lang="en-US" altLang="zh-CN" dirty="0"/>
              <a:t>x</a:t>
            </a:r>
            <a:r>
              <a:rPr kumimoji="1" lang="zh-CN" altLang="en-US" dirty="0"/>
              <a:t>的下界都小于等于上界</a:t>
            </a:r>
            <a:endParaRPr kumimoji="1"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635" y="5232716"/>
            <a:ext cx="2324100" cy="1358900"/>
          </a:xfrm>
          <a:prstGeom prst="rect">
            <a:avLst/>
          </a:prstGeom>
        </p:spPr>
      </p:pic>
      <p:sp>
        <p:nvSpPr>
          <p:cNvPr id="19" name="右箭头 18"/>
          <p:cNvSpPr/>
          <p:nvPr/>
        </p:nvSpPr>
        <p:spPr>
          <a:xfrm>
            <a:off x="4619133" y="5572551"/>
            <a:ext cx="278251" cy="641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en-US" sz="4400" dirty="0"/>
              <a:t>消元法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603757" y="1332250"/>
            <a:ext cx="914385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kumimoji="1" lang="en-GB" altLang="zh-CN" sz="2800" b="1" dirty="0"/>
              <a:t>Fourier-</a:t>
            </a:r>
            <a:r>
              <a:rPr kumimoji="1" lang="en-GB" altLang="zh-CN" sz="2800" b="1" dirty="0" err="1"/>
              <a:t>Motzkin</a:t>
            </a:r>
            <a:r>
              <a:rPr kumimoji="1" lang="zh-CN" altLang="en-US" sz="2800" b="1" dirty="0"/>
              <a:t>消元法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等式消去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消元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无界变量处理</a:t>
            </a:r>
            <a:endParaRPr kumimoji="1" lang="en-US" altLang="zh-CN" sz="2800" b="1" dirty="0"/>
          </a:p>
          <a:p>
            <a:pPr marL="1371600" lvl="2" indent="-457200">
              <a:buFontTx/>
              <a:buChar char="-"/>
            </a:pPr>
            <a:r>
              <a:rPr kumimoji="1" lang="zh-CN" altLang="en-US" sz="2800" b="1" dirty="0"/>
              <a:t>当变量</a:t>
            </a:r>
            <a:r>
              <a:rPr kumimoji="1" lang="en-US" altLang="zh-CN" sz="2800" b="1" dirty="0"/>
              <a:t>x</a:t>
            </a:r>
            <a:r>
              <a:rPr kumimoji="1" lang="zh-CN" altLang="en-US" sz="2800" b="1" dirty="0"/>
              <a:t>的系数全为正，没有下界，</a:t>
            </a:r>
            <a:endParaRPr kumimoji="1" lang="en-US" altLang="zh-CN" sz="2800" b="1" dirty="0"/>
          </a:p>
          <a:p>
            <a:pPr marL="1371600" lvl="2" indent="-457200">
              <a:buFontTx/>
              <a:buChar char="-"/>
            </a:pPr>
            <a:r>
              <a:rPr kumimoji="1" lang="zh-CN" altLang="en-US" sz="2800" b="1" dirty="0"/>
              <a:t>当变量</a:t>
            </a:r>
            <a:r>
              <a:rPr kumimoji="1" lang="en-US" altLang="zh-CN" sz="2800" b="1" dirty="0"/>
              <a:t>x</a:t>
            </a:r>
            <a:r>
              <a:rPr kumimoji="1" lang="zh-CN" altLang="en-US" sz="2800" b="1" dirty="0"/>
              <a:t>的系数全为负，没有上界</a:t>
            </a:r>
            <a:endParaRPr kumimoji="1" lang="en-US" altLang="zh-CN" sz="2800" b="1" dirty="0"/>
          </a:p>
          <a:p>
            <a:pPr marL="1371600" lvl="2" indent="-457200">
              <a:buFontTx/>
              <a:buChar char="-"/>
            </a:pPr>
            <a:r>
              <a:rPr kumimoji="1" lang="zh-CN" altLang="en-US" sz="2800" b="1" dirty="0"/>
              <a:t>消元过程中，含有无界变量不等式可以直接剔除</a:t>
            </a:r>
            <a:endParaRPr kumimoji="1" lang="en-US" altLang="zh-CN" sz="2800" b="1" dirty="0"/>
          </a:p>
          <a:p>
            <a:pPr marL="1371600" lvl="2" indent="-457200">
              <a:buFontTx/>
              <a:buChar char="-"/>
            </a:pP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endParaRPr kumimoji="1" lang="en-US" altLang="zh-CN" sz="28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en-US" sz="4400" dirty="0"/>
              <a:t>消元法</a:t>
            </a:r>
            <a:endParaRPr lang="en-US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488" y="1128729"/>
            <a:ext cx="3716554" cy="23002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010" y="1402499"/>
            <a:ext cx="2371024" cy="1548091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3674297" y="1680262"/>
            <a:ext cx="976451" cy="1197204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剔除</a:t>
            </a:r>
            <a:r>
              <a:rPr kumimoji="1" lang="en-US" altLang="zh-CN" dirty="0">
                <a:solidFill>
                  <a:schemeClr val="tx1"/>
                </a:solidFill>
              </a:rPr>
              <a:t>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444" y="1739801"/>
            <a:ext cx="1598642" cy="87348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7063106" y="1577942"/>
            <a:ext cx="976451" cy="1197204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剔除</a:t>
            </a:r>
            <a:r>
              <a:rPr kumimoji="1" lang="en-US" altLang="zh-CN" dirty="0">
                <a:solidFill>
                  <a:schemeClr val="tx1"/>
                </a:solidFill>
              </a:rPr>
              <a:t>z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997" y="4011899"/>
            <a:ext cx="2768600" cy="2032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3401" y="1883299"/>
            <a:ext cx="1044889" cy="395565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10002247" y="1788996"/>
            <a:ext cx="259496" cy="648682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1167314" y="4396793"/>
            <a:ext cx="976451" cy="1197204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带回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单纯形法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603757" y="1332250"/>
            <a:ext cx="25506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kumimoji="1" lang="zh-CN" altLang="en-US" sz="2800" b="1" dirty="0"/>
              <a:t>单纯形法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标准形式</a:t>
            </a:r>
            <a:endParaRPr kumimoji="1" lang="en-US" altLang="zh-CN" sz="2800" b="1" dirty="0"/>
          </a:p>
          <a:p>
            <a:pPr lvl="1"/>
            <a:endParaRPr kumimoji="1" lang="en-US" altLang="zh-CN" sz="2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917" y="2413311"/>
            <a:ext cx="4672167" cy="20313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188" y="1800519"/>
            <a:ext cx="3270753" cy="3430992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361910" y="2614890"/>
            <a:ext cx="976451" cy="1197204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标准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单纯形法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603757" y="1332250"/>
            <a:ext cx="291137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kumimoji="1" lang="zh-CN" altLang="en-US" sz="2800" b="1" dirty="0"/>
              <a:t>单纯形法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标准形式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几何学意义</a:t>
            </a:r>
            <a:endParaRPr kumimoji="1" lang="en-US" altLang="zh-CN" sz="2800" b="1" dirty="0"/>
          </a:p>
          <a:p>
            <a:pPr lvl="1"/>
            <a:endParaRPr kumimoji="1" lang="en-US" altLang="zh-CN" sz="28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6604" y="2837467"/>
            <a:ext cx="3270753" cy="34309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957" y="1436530"/>
            <a:ext cx="6125365" cy="51916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  <a:endParaRPr lang="en-US" altLang="en-US" sz="4400" dirty="0"/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集合论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计算复杂性理论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形式文法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结构化归纳法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单纯形法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603757" y="1332250"/>
            <a:ext cx="291137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kumimoji="1" lang="zh-CN" altLang="en-US" sz="2800" b="1" dirty="0"/>
              <a:t>单纯形法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标准形式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几何学意义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表格换轴</a:t>
            </a:r>
            <a:endParaRPr kumimoji="1" lang="en-US" altLang="zh-CN" sz="2800" b="1" dirty="0"/>
          </a:p>
          <a:p>
            <a:pPr lvl="1"/>
            <a:endParaRPr kumimoji="1" lang="en-US" altLang="zh-CN" sz="2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357" y="3023326"/>
            <a:ext cx="2019300" cy="2247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086" y="3718763"/>
            <a:ext cx="1269215" cy="16567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250" y="4013744"/>
            <a:ext cx="3581400" cy="533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216" y="4547144"/>
            <a:ext cx="4725176" cy="3071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8250" y="4827250"/>
            <a:ext cx="4635500" cy="469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814" y="4257380"/>
            <a:ext cx="1943100" cy="2298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5426" y="395373"/>
            <a:ext cx="4460684" cy="378070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单纯形法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603757" y="1332250"/>
            <a:ext cx="844654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kumimoji="1" lang="zh-CN" altLang="en-US" sz="2800" b="1" dirty="0"/>
              <a:t>单纯形法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标准形式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几何学意义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表格换轴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en-US" altLang="zh-CN" sz="2800" b="1" dirty="0"/>
              <a:t>Simplex</a:t>
            </a:r>
            <a:r>
              <a:rPr kumimoji="1" lang="zh-CN" altLang="en-US" sz="2800" b="1" dirty="0"/>
              <a:t> 算法会终止吗？</a:t>
            </a:r>
            <a:endParaRPr kumimoji="1" lang="en-US" altLang="zh-CN" sz="2800" b="1" dirty="0"/>
          </a:p>
          <a:p>
            <a:pPr marL="1371600" lvl="2" indent="-457200">
              <a:buFontTx/>
              <a:buChar char="-"/>
            </a:pPr>
            <a:r>
              <a:rPr lang="zh-CN" altLang="en-US" sz="2400" dirty="0"/>
              <a:t>布兰德法则 （</a:t>
            </a:r>
            <a:r>
              <a:rPr lang="en-GB" altLang="zh-CN" sz="2400" dirty="0"/>
              <a:t>Bland‘s Rule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2"/>
            <a:r>
              <a:rPr kumimoji="1" lang="zh-CN" altLang="en-US" sz="2400" b="1" dirty="0"/>
              <a:t>      </a:t>
            </a:r>
            <a:r>
              <a:rPr kumimoji="1" lang="en-US" altLang="zh-CN" sz="2400" b="1" dirty="0"/>
              <a:t>-</a:t>
            </a:r>
            <a:r>
              <a:rPr kumimoji="1" lang="zh-CN" altLang="en-US" sz="2400" b="1" dirty="0"/>
              <a:t> 总是选择下标最小的问题变量</a:t>
            </a:r>
            <a:endParaRPr kumimoji="1" lang="en-US" altLang="zh-CN" sz="2400" b="1" dirty="0"/>
          </a:p>
          <a:p>
            <a:pPr lvl="2"/>
            <a:r>
              <a:rPr kumimoji="1" lang="zh-CN" altLang="en-US" sz="2400" b="1" dirty="0"/>
              <a:t>      </a:t>
            </a:r>
            <a:r>
              <a:rPr kumimoji="1" lang="en-US" altLang="zh-CN" sz="2400" b="1" dirty="0"/>
              <a:t>-</a:t>
            </a:r>
            <a:r>
              <a:rPr kumimoji="1" lang="zh-CN" altLang="en-US" sz="2400" b="1" dirty="0"/>
              <a:t> 总是选择发生冲突的附加变量中下标最小的变量</a:t>
            </a:r>
            <a:endParaRPr kumimoji="1" lang="en-US" altLang="zh-CN" sz="2400" b="1" dirty="0"/>
          </a:p>
          <a:p>
            <a:pPr lvl="2"/>
            <a:r>
              <a:rPr kumimoji="1" lang="zh-CN" altLang="en-US" sz="2400" b="1" dirty="0"/>
              <a:t>      </a:t>
            </a:r>
            <a:r>
              <a:rPr kumimoji="1" lang="en-US" altLang="zh-CN" sz="2400" b="1" dirty="0"/>
              <a:t>-</a:t>
            </a:r>
            <a:r>
              <a:rPr kumimoji="1" lang="zh-CN" altLang="en-US" sz="2400" b="1" dirty="0"/>
              <a:t> 参考：</a:t>
            </a:r>
            <a:r>
              <a:rPr kumimoji="1" lang="en-GB" altLang="zh-CN" sz="1600" dirty="0"/>
              <a:t>https://</a:t>
            </a:r>
            <a:r>
              <a:rPr kumimoji="1" lang="en-GB" altLang="zh-CN" sz="1600" dirty="0" err="1"/>
              <a:t>people.orie.cornell.edu</a:t>
            </a:r>
            <a:r>
              <a:rPr kumimoji="1" lang="en-GB" altLang="zh-CN" sz="1600" dirty="0"/>
              <a:t>/</a:t>
            </a:r>
            <a:r>
              <a:rPr kumimoji="1" lang="en-GB" altLang="zh-CN" sz="1600" dirty="0" err="1"/>
              <a:t>dpw</a:t>
            </a:r>
            <a:r>
              <a:rPr kumimoji="1" lang="en-GB" altLang="zh-CN" sz="1600" dirty="0"/>
              <a:t>/orie6300/Lectures/lec13.pdf</a:t>
            </a:r>
            <a:endParaRPr kumimoji="1" lang="en-US" altLang="zh-CN" sz="1600" dirty="0"/>
          </a:p>
          <a:p>
            <a:pPr lvl="1"/>
            <a:endParaRPr kumimoji="1" lang="en-US" altLang="zh-CN" sz="28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  <a:endParaRPr lang="en-US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3" y="817859"/>
            <a:ext cx="10515599" cy="526092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endParaRPr lang="en-US" altLang="en-US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>
                <a:solidFill>
                  <a:schemeClr val="tx1"/>
                </a:solidFill>
              </a:rPr>
              <a:t>课程回顾</a:t>
            </a:r>
            <a:endParaRPr lang="en-US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期中考试回顾</a:t>
            </a:r>
            <a:endParaRPr lang="en-US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>
                <a:solidFill>
                  <a:schemeClr val="tx1"/>
                </a:solidFill>
              </a:rPr>
              <a:t>线性算数理论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(LA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Theory)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>
                <a:solidFill>
                  <a:schemeClr val="tx1"/>
                </a:solidFill>
              </a:rPr>
              <a:t>回顾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 err="1">
                <a:solidFill>
                  <a:srgbClr val="C00000"/>
                </a:solidFill>
              </a:rPr>
              <a:t>数据结构理论回顾</a:t>
            </a:r>
            <a:endParaRPr lang="en-US" altLang="en-US" sz="2800" dirty="0">
              <a:solidFill>
                <a:srgbClr val="C00000"/>
              </a:solidFill>
            </a:endParaRPr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/>
              <a:t>疑问解答</a:t>
            </a:r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概念</a:t>
            </a:r>
            <a:endParaRPr lang="en-US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067" y="1742251"/>
            <a:ext cx="5753100" cy="2095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0722" y="1219031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-</a:t>
            </a:r>
            <a:r>
              <a:rPr kumimoji="1" lang="zh-CN" altLang="en-US" sz="2800" b="1" dirty="0"/>
              <a:t> 语法</a:t>
            </a:r>
            <a:endParaRPr kumimoji="1" lang="zh-CN" altLang="en-US" sz="2800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内存模型</a:t>
            </a:r>
            <a:endParaRPr lang="en-US" altLang="en-US" sz="4400" dirty="0"/>
          </a:p>
        </p:txBody>
      </p:sp>
      <p:sp>
        <p:nvSpPr>
          <p:cNvPr id="3" name="椭圆 2"/>
          <p:cNvSpPr/>
          <p:nvPr/>
        </p:nvSpPr>
        <p:spPr>
          <a:xfrm>
            <a:off x="7550870" y="98745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7550870" y="159705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7550870" y="220665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7550870" y="281625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074870" y="987458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074870" y="1368458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88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074870" y="1749458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99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074870" y="2130458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074870" y="2511458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074870" y="2892458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箭头连接符 12"/>
          <p:cNvCxnSpPr>
            <a:stCxn id="3" idx="6"/>
            <a:endCxn id="8" idx="1"/>
          </p:cNvCxnSpPr>
          <p:nvPr/>
        </p:nvCxnSpPr>
        <p:spPr>
          <a:xfrm>
            <a:off x="7931870" y="1177958"/>
            <a:ext cx="1143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endCxn id="9" idx="1"/>
          </p:cNvCxnSpPr>
          <p:nvPr/>
        </p:nvCxnSpPr>
        <p:spPr>
          <a:xfrm>
            <a:off x="7931870" y="1805815"/>
            <a:ext cx="1143000" cy="13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endCxn id="10" idx="1"/>
          </p:cNvCxnSpPr>
          <p:nvPr/>
        </p:nvCxnSpPr>
        <p:spPr>
          <a:xfrm flipV="1">
            <a:off x="7938439" y="2320958"/>
            <a:ext cx="1136431" cy="7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endCxn id="12" idx="1"/>
          </p:cNvCxnSpPr>
          <p:nvPr/>
        </p:nvCxnSpPr>
        <p:spPr>
          <a:xfrm>
            <a:off x="7926615" y="3003584"/>
            <a:ext cx="1148255" cy="7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619186" y="633193"/>
            <a:ext cx="134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 符号表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636196" y="633193"/>
            <a:ext cx="108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 内存</a:t>
            </a:r>
            <a:endParaRPr kumimoji="1" lang="zh-CN" altLang="en-US" dirty="0"/>
          </a:p>
        </p:txBody>
      </p:sp>
      <p:cxnSp>
        <p:nvCxnSpPr>
          <p:cNvPr id="19" name="曲线连接符 18"/>
          <p:cNvCxnSpPr>
            <a:stCxn id="10" idx="3"/>
            <a:endCxn id="9" idx="3"/>
          </p:cNvCxnSpPr>
          <p:nvPr/>
        </p:nvCxnSpPr>
        <p:spPr>
          <a:xfrm flipV="1">
            <a:off x="9836870" y="1939958"/>
            <a:ext cx="12700" cy="381000"/>
          </a:xfrm>
          <a:prstGeom prst="curvedConnector3">
            <a:avLst>
              <a:gd name="adj1" fmla="val 2627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2" idx="3"/>
            <a:endCxn id="10" idx="3"/>
          </p:cNvCxnSpPr>
          <p:nvPr/>
        </p:nvCxnSpPr>
        <p:spPr>
          <a:xfrm flipV="1">
            <a:off x="9836870" y="2320958"/>
            <a:ext cx="12700" cy="762000"/>
          </a:xfrm>
          <a:prstGeom prst="curvedConnector3">
            <a:avLst>
              <a:gd name="adj1" fmla="val 2627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0543828" y="897238"/>
            <a:ext cx="26746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88;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&amp;y;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&amp;p;</a:t>
            </a:r>
            <a:endParaRPr kumimoji="1" lang="zh-CN" altLang="en-US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ele attr="{9D5093B2-23B2-594A-906E-6E0135324A1A}"/>
                  </a:ext>
                </a:extLst>
              </p:cNvPr>
              <p:cNvSpPr txBox="1"/>
              <p:nvPr/>
            </p:nvSpPr>
            <p:spPr>
              <a:xfrm>
                <a:off x="480721" y="1368458"/>
                <a:ext cx="607090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3200" dirty="0"/>
                  <a:t>假设有内存模型：</a:t>
                </a:r>
                <a:endParaRPr kumimoji="1" lang="en-US" altLang="zh-CN" sz="3200" dirty="0"/>
              </a:p>
              <a:p>
                <a:r>
                  <a:rPr kumimoji="1" lang="zh-CN" altLang="en-US" sz="2800" dirty="0"/>
                  <a:t>   </a:t>
                </a:r>
                <a:r>
                  <a:rPr kumimoji="1" lang="en-US" altLang="zh-CN" sz="2800" dirty="0"/>
                  <a:t>-</a:t>
                </a:r>
                <a:r>
                  <a:rPr kumimoji="1" lang="zh-CN" altLang="en-US" sz="2800" dirty="0"/>
                  <a:t> 内存中存储整型</a:t>
                </a:r>
                <a:endParaRPr kumimoji="1" lang="en-US" altLang="zh-CN" sz="2800" dirty="0"/>
              </a:p>
              <a:p>
                <a:r>
                  <a:rPr kumimoji="1" lang="zh-CN" altLang="en-US" sz="2800" dirty="0"/>
                  <a:t>   </a:t>
                </a:r>
                <a:r>
                  <a:rPr kumimoji="1" lang="en-US" altLang="zh-CN" sz="2800" dirty="0"/>
                  <a:t>-</a:t>
                </a:r>
                <a:r>
                  <a:rPr kumimoji="1" lang="zh-CN" altLang="en-US" sz="2800" dirty="0"/>
                  <a:t> 内存地址也用整型表示</a:t>
                </a:r>
                <a:endParaRPr kumimoji="1" lang="en-US" altLang="zh-CN" sz="2800" dirty="0"/>
              </a:p>
              <a:p>
                <a:r>
                  <a:rPr kumimoji="1" lang="zh-CN" altLang="en-US" sz="2800" dirty="0"/>
                  <a:t>   </a:t>
                </a:r>
                <a:r>
                  <a:rPr kumimoji="1" lang="en-US" altLang="zh-CN" sz="2800" dirty="0"/>
                  <a:t>-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>
                    <a:solidFill>
                      <a:schemeClr val="accent1"/>
                    </a:solidFill>
                  </a:rPr>
                  <a:t>S: x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800" dirty="0">
                    <a:solidFill>
                      <a:schemeClr val="accent1"/>
                    </a:solidFill>
                  </a:rPr>
                  <a:t>a</a:t>
                </a:r>
                <a:r>
                  <a:rPr kumimoji="1" lang="zh-CN" altLang="en-US" sz="2800" dirty="0"/>
                  <a:t>表示将变量 </a:t>
                </a:r>
                <a:r>
                  <a:rPr kumimoji="1" lang="en-US" altLang="zh-CN" sz="2800" dirty="0">
                    <a:solidFill>
                      <a:schemeClr val="accent1"/>
                    </a:solidFill>
                  </a:rPr>
                  <a:t>x</a:t>
                </a:r>
                <a:r>
                  <a:rPr kumimoji="1" lang="zh-CN" altLang="en-US" sz="2800" dirty="0"/>
                  <a:t> 映射到地址</a:t>
                </a:r>
                <a:r>
                  <a:rPr kumimoji="1" lang="en-US" altLang="zh-CN" sz="2800" dirty="0">
                    <a:solidFill>
                      <a:schemeClr val="accent1"/>
                    </a:solidFill>
                  </a:rPr>
                  <a:t>a</a:t>
                </a:r>
              </a:p>
              <a:p>
                <a:r>
                  <a:rPr kumimoji="1" lang="zh-CN" altLang="en-US" sz="2800" dirty="0"/>
                  <a:t>   </a:t>
                </a:r>
                <a:r>
                  <a:rPr kumimoji="1" lang="en-US" altLang="zh-CN" sz="2800" dirty="0"/>
                  <a:t>-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>
                    <a:solidFill>
                      <a:schemeClr val="accent1"/>
                    </a:solidFill>
                  </a:rPr>
                  <a:t>H:</a:t>
                </a:r>
                <a:r>
                  <a:rPr kumimoji="1" lang="zh-CN" altLang="en-US" sz="2800" dirty="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chemeClr val="accent1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800" dirty="0">
                    <a:solidFill>
                      <a:schemeClr val="accent1"/>
                    </a:solidFill>
                  </a:rPr>
                  <a:t>v</a:t>
                </a:r>
                <a:r>
                  <a:rPr kumimoji="1" lang="zh-CN" altLang="en-US" sz="2800" dirty="0"/>
                  <a:t>表示将地址 </a:t>
                </a:r>
                <a:r>
                  <a:rPr kumimoji="1" lang="en-US" altLang="zh-CN" sz="2800" dirty="0">
                    <a:solidFill>
                      <a:schemeClr val="accent1"/>
                    </a:solidFill>
                  </a:rPr>
                  <a:t>a</a:t>
                </a:r>
                <a:r>
                  <a:rPr kumimoji="1" lang="zh-CN" altLang="en-US" sz="2800" dirty="0"/>
                  <a:t> 映射到值</a:t>
                </a:r>
                <a:r>
                  <a:rPr kumimoji="1" lang="en-US" altLang="zh-CN" sz="2800" dirty="0">
                    <a:solidFill>
                      <a:schemeClr val="accent1"/>
                    </a:solidFill>
                  </a:rPr>
                  <a:t>v</a:t>
                </a: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21" y="1368458"/>
                <a:ext cx="6070907" cy="2308324"/>
              </a:xfrm>
              <a:prstGeom prst="rect">
                <a:avLst/>
              </a:prstGeom>
              <a:blipFill rotWithShape="1">
                <a:blip r:embed="rId1"/>
                <a:stretch>
                  <a:fillRect l="-2505" t="-4945" b="-60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ele attr="{EED5B68E-37DA-304F-A60E-E1A59D549263}"/>
                  </a:ext>
                </a:extLst>
              </p:cNvPr>
              <p:cNvSpPr txBox="1"/>
              <p:nvPr/>
            </p:nvSpPr>
            <p:spPr>
              <a:xfrm>
                <a:off x="548279" y="4179217"/>
                <a:ext cx="6070907" cy="187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800" dirty="0"/>
                  <a:t>         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 =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zh-CN" sz="2800" dirty="0"/>
              </a:p>
              <a:p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800" dirty="0"/>
                  <a:t>        =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800" dirty="0"/>
              </a:p>
              <a:p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800" dirty="0"/>
                  <a:t>       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 =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800" dirty="0"/>
              </a:p>
              <a:p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&amp;∗</m:t>
                        </m:r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800" dirty="0"/>
                  <a:t>     =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79" y="4179217"/>
                <a:ext cx="6070907" cy="1871346"/>
              </a:xfrm>
              <a:prstGeom prst="rect">
                <a:avLst/>
              </a:prstGeom>
              <a:blipFill rotWithShape="1">
                <a:blip r:embed="rId2"/>
                <a:stretch>
                  <a:fillRect t="-2027" b="-7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转换到EUF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23586"/>
            <a:ext cx="4521200" cy="2959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934" y="1223586"/>
            <a:ext cx="4165600" cy="2374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343" y="1161614"/>
            <a:ext cx="2819400" cy="2755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3721" y="1066996"/>
            <a:ext cx="2616200" cy="1028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184" y="4903531"/>
            <a:ext cx="5041900" cy="9652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36875" y="4318756"/>
            <a:ext cx="26532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/>
              <a:t>转换到</a:t>
            </a:r>
            <a:r>
              <a:rPr lang="en-US" altLang="zh-CN" sz="3200" b="1" dirty="0"/>
              <a:t>EUF</a:t>
            </a:r>
            <a:r>
              <a:rPr lang="zh-CN" altLang="en-US" sz="3200" b="1" dirty="0"/>
              <a:t>：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内存模型</a:t>
            </a:r>
            <a:endParaRPr lang="en-US" altLang="en-US" sz="4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ele attr="{99D1102D-6004-194E-8234-A8B733F58D4E}"/>
                  </a:ext>
                </a:extLst>
              </p:cNvPr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50"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4" name="椭圆 13"/>
          <p:cNvSpPr/>
          <p:nvPr/>
        </p:nvSpPr>
        <p:spPr>
          <a:xfrm>
            <a:off x="9283073" y="365839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9312952" y="428390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/>
          <p:cNvCxnSpPr>
            <a:stCxn id="14" idx="6"/>
            <a:endCxn id="19" idx="1"/>
          </p:cNvCxnSpPr>
          <p:nvPr/>
        </p:nvCxnSpPr>
        <p:spPr>
          <a:xfrm>
            <a:off x="9664073" y="3848898"/>
            <a:ext cx="1211317" cy="71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15" idx="6"/>
            <a:endCxn id="21" idx="1"/>
          </p:cNvCxnSpPr>
          <p:nvPr/>
        </p:nvCxnSpPr>
        <p:spPr>
          <a:xfrm>
            <a:off x="9693952" y="4474406"/>
            <a:ext cx="1181438" cy="85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  <a:endParaRPr kumimoji="1" lang="zh-CN" altLang="en-US" dirty="0"/>
          </a:p>
        </p:txBody>
      </p:sp>
      <p:cxnSp>
        <p:nvCxnSpPr>
          <p:cNvPr id="43" name="曲线连接符 42"/>
          <p:cNvCxnSpPr>
            <a:stCxn id="21" idx="3"/>
            <a:endCxn id="20" idx="3"/>
          </p:cNvCxnSpPr>
          <p:nvPr/>
        </p:nvCxnSpPr>
        <p:spPr>
          <a:xfrm flipV="1">
            <a:off x="11637390" y="4948882"/>
            <a:ext cx="12700" cy="381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stCxn id="20" idx="3"/>
            <a:endCxn id="18" idx="3"/>
          </p:cNvCxnSpPr>
          <p:nvPr/>
        </p:nvCxnSpPr>
        <p:spPr>
          <a:xfrm flipV="1">
            <a:off x="11637390" y="4186882"/>
            <a:ext cx="12700" cy="762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>
            <a:stCxn id="19" idx="3"/>
            <a:endCxn id="18" idx="3"/>
          </p:cNvCxnSpPr>
          <p:nvPr/>
        </p:nvCxnSpPr>
        <p:spPr>
          <a:xfrm flipV="1">
            <a:off x="11637390" y="4186882"/>
            <a:ext cx="12700" cy="381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内存模型</a:t>
            </a:r>
            <a:endParaRPr lang="en-US" altLang="en-US" sz="4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ele attr="{99D1102D-6004-194E-8234-A8B733F58D4E}"/>
                  </a:ext>
                </a:extLst>
              </p:cNvPr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50"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47305" y="2554311"/>
            <a:ext cx="7949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假设我们的内存模型用寄存器存储 纯变量（没有取址操作的变量）：</a:t>
            </a:r>
            <a:endParaRPr kumimoji="1" lang="en-US" altLang="zh-CN" sz="2000" dirty="0"/>
          </a:p>
        </p:txBody>
      </p:sp>
      <p:sp>
        <p:nvSpPr>
          <p:cNvPr id="16" name="矩形 15"/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  <a:endParaRPr kumimoji="1" lang="zh-CN" altLang="en-US" dirty="0"/>
          </a:p>
        </p:txBody>
      </p:sp>
      <p:sp>
        <p:nvSpPr>
          <p:cNvPr id="29" name="剪去对角的矩形 28"/>
          <p:cNvSpPr/>
          <p:nvPr/>
        </p:nvSpPr>
        <p:spPr>
          <a:xfrm>
            <a:off x="9351390" y="17103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剪去对角的矩形 33"/>
          <p:cNvSpPr/>
          <p:nvPr/>
        </p:nvSpPr>
        <p:spPr>
          <a:xfrm>
            <a:off x="9351390" y="21675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35" name="剪去对角的矩形 34"/>
          <p:cNvSpPr/>
          <p:nvPr/>
        </p:nvSpPr>
        <p:spPr>
          <a:xfrm>
            <a:off x="9351390" y="26247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8087890" y="1327263"/>
            <a:ext cx="12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r>
              <a:rPr kumimoji="1" lang="zh-CN" altLang="en-US" dirty="0"/>
              <a:t> 寄存器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内存模型</a:t>
            </a:r>
            <a:endParaRPr lang="en-US" altLang="en-US" sz="4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ele attr="{99D1102D-6004-194E-8234-A8B733F58D4E}"/>
                  </a:ext>
                </a:extLst>
              </p:cNvPr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50"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47305" y="2554311"/>
            <a:ext cx="7949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假设我们的内存模型用寄存器存储 纯变量（没有取址操作的变量）：</a:t>
            </a:r>
            <a:endParaRPr kumimoji="1" lang="en-US" altLang="zh-CN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ele attr="{ABABFE85-9C1B-2B46-AE2B-F5407C7CD870}"/>
                  </a:ext>
                </a:extLst>
              </p:cNvPr>
              <p:cNvSpPr/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))=1∧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)))=1→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90"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  <a:endParaRPr kumimoji="1" lang="zh-CN" altLang="en-US" dirty="0"/>
          </a:p>
        </p:txBody>
      </p:sp>
      <p:sp>
        <p:nvSpPr>
          <p:cNvPr id="49" name="剪去对角的矩形 48"/>
          <p:cNvSpPr/>
          <p:nvPr/>
        </p:nvSpPr>
        <p:spPr>
          <a:xfrm>
            <a:off x="9351390" y="17103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剪去对角的矩形 53"/>
          <p:cNvSpPr/>
          <p:nvPr/>
        </p:nvSpPr>
        <p:spPr>
          <a:xfrm>
            <a:off x="9351390" y="21675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55" name="剪去对角的矩形 54"/>
          <p:cNvSpPr/>
          <p:nvPr/>
        </p:nvSpPr>
        <p:spPr>
          <a:xfrm>
            <a:off x="9351390" y="26247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56" name="直线箭头连接符 55"/>
          <p:cNvCxnSpPr>
            <a:stCxn id="55" idx="0"/>
            <a:endCxn id="44" idx="1"/>
          </p:cNvCxnSpPr>
          <p:nvPr/>
        </p:nvCxnSpPr>
        <p:spPr>
          <a:xfrm>
            <a:off x="9808590" y="2815282"/>
            <a:ext cx="106680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087890" y="1327263"/>
            <a:ext cx="12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r>
              <a:rPr kumimoji="1" lang="zh-CN" altLang="en-US" dirty="0"/>
              <a:t> 寄存器</a:t>
            </a:r>
            <a:endParaRPr kumimoji="1"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  <a:endParaRPr kumimoji="1" lang="zh-CN" altLang="en-US" dirty="0"/>
          </a:p>
        </p:txBody>
      </p:sp>
      <p:cxnSp>
        <p:nvCxnSpPr>
          <p:cNvPr id="59" name="直线箭头连接符 58"/>
          <p:cNvCxnSpPr>
            <a:stCxn id="54" idx="0"/>
            <a:endCxn id="42" idx="1"/>
          </p:cNvCxnSpPr>
          <p:nvPr/>
        </p:nvCxnSpPr>
        <p:spPr>
          <a:xfrm>
            <a:off x="9808590" y="2358082"/>
            <a:ext cx="10668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/>
          <p:cNvCxnSpPr>
            <a:stCxn id="44" idx="3"/>
            <a:endCxn id="42" idx="3"/>
          </p:cNvCxnSpPr>
          <p:nvPr/>
        </p:nvCxnSpPr>
        <p:spPr>
          <a:xfrm flipV="1">
            <a:off x="11637390" y="4186882"/>
            <a:ext cx="12700" cy="762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内存模型</a:t>
            </a:r>
            <a:endParaRPr lang="en-US" altLang="en-US" sz="4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ele attr="{99D1102D-6004-194E-8234-A8B733F58D4E}"/>
                  </a:ext>
                </a:extLst>
              </p:cNvPr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50"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47305" y="2554311"/>
            <a:ext cx="7949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假设我们的内存模型用寄存器存储 纯变量（没有取址操作的变量）：</a:t>
            </a:r>
            <a:endParaRPr kumimoji="1" lang="en-US" altLang="zh-CN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ele attr="{ABABFE85-9C1B-2B46-AE2B-F5407C7CD870}"/>
                  </a:ext>
                </a:extLst>
              </p:cNvPr>
              <p:cNvSpPr/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))=1∧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)))=1→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90"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9" name="矩形 38"/>
          <p:cNvSpPr/>
          <p:nvPr/>
        </p:nvSpPr>
        <p:spPr>
          <a:xfrm>
            <a:off x="647305" y="3763271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假设我们区分内存中的地址与整数</a:t>
            </a:r>
            <a:endParaRPr kumimoji="1" lang="en-US" altLang="zh-CN" sz="2000" dirty="0"/>
          </a:p>
        </p:txBody>
      </p:sp>
      <p:sp>
        <p:nvSpPr>
          <p:cNvPr id="40" name="矩形 39"/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0x04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  <a:endParaRPr kumimoji="1" lang="zh-CN" altLang="en-US" dirty="0"/>
          </a:p>
        </p:txBody>
      </p:sp>
      <p:sp>
        <p:nvSpPr>
          <p:cNvPr id="47" name="剪去对角的矩形 46"/>
          <p:cNvSpPr/>
          <p:nvPr/>
        </p:nvSpPr>
        <p:spPr>
          <a:xfrm>
            <a:off x="9351390" y="17103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剪去对角的矩形 51"/>
          <p:cNvSpPr/>
          <p:nvPr/>
        </p:nvSpPr>
        <p:spPr>
          <a:xfrm>
            <a:off x="9351390" y="2167582"/>
            <a:ext cx="457200" cy="38100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53" name="剪去对角的矩形 52"/>
          <p:cNvSpPr/>
          <p:nvPr/>
        </p:nvSpPr>
        <p:spPr>
          <a:xfrm>
            <a:off x="9351390" y="2624782"/>
            <a:ext cx="457200" cy="38100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54" name="直线箭头连接符 53"/>
          <p:cNvCxnSpPr>
            <a:stCxn id="53" idx="0"/>
            <a:endCxn id="44" idx="1"/>
          </p:cNvCxnSpPr>
          <p:nvPr/>
        </p:nvCxnSpPr>
        <p:spPr>
          <a:xfrm>
            <a:off x="9808590" y="2815282"/>
            <a:ext cx="106680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087890" y="1327263"/>
            <a:ext cx="12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r>
              <a:rPr kumimoji="1" lang="zh-CN" altLang="en-US" dirty="0"/>
              <a:t> 寄存器</a:t>
            </a:r>
            <a:endParaRPr kumimoji="1"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  <a:endParaRPr kumimoji="1" lang="zh-CN" altLang="en-US" dirty="0"/>
          </a:p>
        </p:txBody>
      </p:sp>
      <p:cxnSp>
        <p:nvCxnSpPr>
          <p:cNvPr id="57" name="直线箭头连接符 56"/>
          <p:cNvCxnSpPr>
            <a:stCxn id="52" idx="0"/>
            <a:endCxn id="42" idx="1"/>
          </p:cNvCxnSpPr>
          <p:nvPr/>
        </p:nvCxnSpPr>
        <p:spPr>
          <a:xfrm>
            <a:off x="9808590" y="2358082"/>
            <a:ext cx="10668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/>
          <p:cNvCxnSpPr>
            <a:stCxn id="44" idx="3"/>
            <a:endCxn id="42" idx="3"/>
          </p:cNvCxnSpPr>
          <p:nvPr/>
        </p:nvCxnSpPr>
        <p:spPr>
          <a:xfrm flipV="1">
            <a:off x="11637390" y="4186882"/>
            <a:ext cx="12700" cy="762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136898" y="5193615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0x01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10136898" y="4824283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0x02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0136897" y="4449117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0x03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10136897" y="4093001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0x04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668826" y="4277667"/>
            <a:ext cx="275588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/>
              <a:t>H</a:t>
            </a:r>
            <a:r>
              <a:rPr kumimoji="1" lang="zh-CN" altLang="en-US" sz="2000" dirty="0"/>
              <a:t>：</a:t>
            </a:r>
            <a:r>
              <a:rPr kumimoji="1" lang="en-US" altLang="zh-CN" sz="2000" dirty="0"/>
              <a:t>int-&gt;int</a:t>
            </a:r>
            <a:r>
              <a:rPr kumimoji="1" lang="zh-CN" altLang="en-US" sz="2000" dirty="0"/>
              <a:t> 就不管用了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H1</a:t>
            </a:r>
            <a:r>
              <a:rPr kumimoji="1" lang="zh-CN" altLang="en-US" sz="2000" dirty="0"/>
              <a:t>：</a:t>
            </a:r>
            <a:r>
              <a:rPr kumimoji="1" lang="en-US" altLang="zh-CN" sz="2000" dirty="0" err="1"/>
              <a:t>addr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</a:t>
            </a:r>
            <a:endParaRPr kumimoji="1" lang="en-US" altLang="zh-CN" sz="2000" dirty="0"/>
          </a:p>
          <a:p>
            <a:r>
              <a:rPr kumimoji="1" lang="en-US" altLang="zh-CN" sz="2000" dirty="0"/>
              <a:t>H2:</a:t>
            </a:r>
            <a:r>
              <a:rPr kumimoji="1" lang="zh-CN" altLang="en-US" sz="2000" dirty="0"/>
              <a:t>  </a:t>
            </a:r>
            <a:r>
              <a:rPr kumimoji="1" lang="en-US" altLang="zh-CN" sz="2000" dirty="0" err="1"/>
              <a:t>addr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 </a:t>
            </a:r>
            <a:r>
              <a:rPr kumimoji="1" lang="en-US" altLang="zh-CN" sz="2000"/>
              <a:t>addr</a:t>
            </a:r>
            <a:endParaRPr kumimoji="1" lang="en-US" altLang="zh-C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  <a:endParaRPr lang="en-US" altLang="en-US" sz="4400" dirty="0"/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集合论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计算复杂性理论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形式文法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结构化归纳法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构造逻辑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谓词逻辑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霍尔逻辑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  <a:endParaRPr lang="en-US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3" y="817859"/>
            <a:ext cx="10515599" cy="526092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endParaRPr lang="en-US" altLang="en-US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>
                <a:solidFill>
                  <a:schemeClr val="tx1"/>
                </a:solidFill>
              </a:rPr>
              <a:t>课程回顾</a:t>
            </a:r>
            <a:endParaRPr lang="en-US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期中考试回顾</a:t>
            </a:r>
            <a:endParaRPr lang="en-US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/>
              <a:t>线性算数理论</a:t>
            </a:r>
            <a:r>
              <a:rPr lang="en-US" altLang="zh-CN" sz="2800" dirty="0"/>
              <a:t>(LA</a:t>
            </a:r>
            <a:r>
              <a:rPr lang="zh-CN" altLang="en-US" sz="2800" dirty="0"/>
              <a:t> </a:t>
            </a:r>
            <a:r>
              <a:rPr lang="en-US" altLang="zh-CN" sz="2800" dirty="0"/>
              <a:t>Theory)</a:t>
            </a:r>
            <a:r>
              <a:rPr lang="zh-CN" altLang="en-US" sz="2800" dirty="0"/>
              <a:t> </a:t>
            </a:r>
            <a:r>
              <a:rPr lang="en-US" altLang="en-US" sz="2800" dirty="0"/>
              <a:t>回顾</a:t>
            </a:r>
            <a:endParaRPr lang="en-US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 err="1"/>
              <a:t>数据结构理论回顾</a:t>
            </a:r>
            <a:endParaRPr lang="en-US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/>
              <a:t>理论组合回顾</a:t>
            </a:r>
            <a:endParaRPr lang="en-US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>
                <a:solidFill>
                  <a:srgbClr val="C00000"/>
                </a:solidFill>
              </a:rPr>
              <a:t>疑问解答</a:t>
            </a:r>
            <a:endParaRPr lang="en-US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067" y="1255170"/>
            <a:ext cx="9605933" cy="2254793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谢谢</a:t>
            </a:r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，周末愉快</a:t>
            </a:r>
            <a:r>
              <a:rPr lang="zh-CN" altLang="en-US" sz="4800" dirty="0"/>
              <a:t>！</a:t>
            </a:r>
            <a:endParaRPr lang="en-US" alt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  <a:endParaRPr lang="en-US" altLang="en-US" sz="4400" dirty="0"/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集合论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计算复杂性理论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形式文法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结构化归纳法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构造逻辑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谓词逻辑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霍尔逻辑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SAT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Theory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56995" y="2635789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</a:t>
            </a:r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问题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05782" y="3386832"/>
            <a:ext cx="11447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黑体" panose="02010609060101010101" pitchFamily="49" charset="-122"/>
              </a:rPr>
              <a:t>EUF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6024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黑体" panose="02010609060101010101" pitchFamily="49" charset="-122"/>
              </a:rPr>
              <a:t>LA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2184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黑体" panose="02010609060101010101" pitchFamily="49" charset="-122"/>
              </a:rPr>
              <a:t>Bit Vector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9198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黑体" panose="02010609060101010101" pitchFamily="49" charset="-122"/>
              </a:rPr>
              <a:t>Arrays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35627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黑体" panose="02010609060101010101" pitchFamily="49" charset="-122"/>
              </a:rPr>
              <a:t>Pointer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468508" y="3386831"/>
            <a:ext cx="1461431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/>
              <a:t>Combination</a:t>
            </a:r>
            <a:endParaRPr kumimoji="1" lang="en-US" altLang="zh-CN" sz="1400" dirty="0">
              <a:solidFill>
                <a:schemeClr val="bg1">
                  <a:lumMod val="95000"/>
                </a:schemeClr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  <a:endParaRPr lang="en-US" altLang="en-US" sz="4400" dirty="0"/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集合论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计算复杂性理论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形式文法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结构化归纳法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构造逻辑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谓词逻辑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霍尔逻辑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SAT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Theory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ea typeface="黑体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67926" y="2641103"/>
            <a:ext cx="167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可满足性问题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05782" y="3386832"/>
            <a:ext cx="11447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黑体" panose="02010609060101010101" pitchFamily="49" charset="-122"/>
              </a:rPr>
              <a:t>EUF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6024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黑体" panose="02010609060101010101" pitchFamily="49" charset="-122"/>
              </a:rPr>
              <a:t>LA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2184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黑体" panose="02010609060101010101" pitchFamily="49" charset="-122"/>
              </a:rPr>
              <a:t>Bit Vector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9198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黑体" panose="02010609060101010101" pitchFamily="49" charset="-122"/>
              </a:rPr>
              <a:t>Arrays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35627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黑体" panose="02010609060101010101" pitchFamily="49" charset="-122"/>
              </a:rPr>
              <a:t>Pointer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468508" y="3386831"/>
            <a:ext cx="1461431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/>
              <a:t>Combination</a:t>
            </a:r>
            <a:endParaRPr kumimoji="1" lang="en-US" altLang="zh-CN" sz="1400" dirty="0">
              <a:solidFill>
                <a:schemeClr val="bg1">
                  <a:lumMod val="9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14397" y="1442805"/>
            <a:ext cx="10385068" cy="1041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13222" y="1800886"/>
            <a:ext cx="2693848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符号执行</a:t>
            </a:r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/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混合执行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50176" y="1415456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应用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36112" y="1800886"/>
            <a:ext cx="2256350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程序验证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69356" y="1808963"/>
            <a:ext cx="2276896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程序分析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63909" y="1808963"/>
            <a:ext cx="2236731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程序合成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  <a:endParaRPr lang="en-US" altLang="en-US" sz="4400" dirty="0"/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集合论</a:t>
            </a:r>
            <a:endParaRPr kumimoji="1" lang="zh-CN" altLang="en-US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计算复杂性理论</a:t>
            </a:r>
            <a:endParaRPr kumimoji="1" lang="zh-CN" altLang="en-US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形式文法</a:t>
            </a:r>
            <a:endParaRPr kumimoji="1" lang="zh-CN" altLang="en-US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结构化归纳法</a:t>
            </a:r>
            <a:endParaRPr kumimoji="1" lang="zh-CN" altLang="en-US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构造逻辑</a:t>
            </a:r>
            <a:endParaRPr kumimoji="1" lang="zh-CN" altLang="en-US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谓词逻辑</a:t>
            </a:r>
            <a:endParaRPr kumimoji="1" lang="zh-CN" altLang="en-US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霍尔逻辑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C3300"/>
                </a:solidFill>
                <a:ea typeface="黑体" panose="02010609060101010101" pitchFamily="49" charset="-122"/>
              </a:rPr>
              <a:t>SAT</a:t>
            </a:r>
            <a:endParaRPr kumimoji="1" lang="en-US" altLang="zh-CN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Theory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ea typeface="黑体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67926" y="2641103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</a:t>
            </a:r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问题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05782" y="3386832"/>
            <a:ext cx="11447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C3300"/>
                </a:solidFill>
                <a:ea typeface="黑体" panose="02010609060101010101" pitchFamily="49" charset="-122"/>
              </a:rPr>
              <a:t>EUF</a:t>
            </a:r>
            <a:endParaRPr kumimoji="1" lang="en-US" altLang="zh-CN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6024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00000"/>
                </a:solidFill>
                <a:ea typeface="黑体" panose="02010609060101010101" pitchFamily="49" charset="-122"/>
              </a:rPr>
              <a:t>LA</a:t>
            </a:r>
            <a:endParaRPr kumimoji="1" lang="en-US" altLang="zh-CN" sz="2000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2184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00000"/>
                </a:solidFill>
                <a:ea typeface="黑体" panose="02010609060101010101" pitchFamily="49" charset="-122"/>
              </a:rPr>
              <a:t>Bit</a:t>
            </a:r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黑体" panose="02010609060101010101" pitchFamily="49" charset="-122"/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  <a:ea typeface="黑体" panose="02010609060101010101" pitchFamily="49" charset="-122"/>
              </a:rPr>
              <a:t>Vector</a:t>
            </a:r>
            <a:endParaRPr kumimoji="1" lang="en-US" altLang="zh-CN" sz="2000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9198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00000"/>
                </a:solidFill>
                <a:ea typeface="黑体" panose="02010609060101010101" pitchFamily="49" charset="-122"/>
              </a:rPr>
              <a:t>Array</a:t>
            </a:r>
            <a:endParaRPr kumimoji="1" lang="en-US" altLang="zh-CN" sz="2000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35627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00000"/>
                </a:solidFill>
                <a:ea typeface="黑体" panose="02010609060101010101" pitchFamily="49" charset="-122"/>
              </a:rPr>
              <a:t>Pointer</a:t>
            </a:r>
            <a:endParaRPr kumimoji="1" lang="en-US" altLang="zh-CN" sz="2000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468508" y="3386831"/>
            <a:ext cx="1461431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>
                <a:solidFill>
                  <a:srgbClr val="C00000"/>
                </a:solidFill>
              </a:rPr>
              <a:t>Combination</a:t>
            </a:r>
            <a:endParaRPr kumimoji="1" lang="en-US" altLang="zh-CN" sz="1400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14397" y="1442805"/>
            <a:ext cx="10385068" cy="1041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13222" y="1800886"/>
            <a:ext cx="2693848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符号执行</a:t>
            </a:r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/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混合执行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50176" y="1415456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应用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36112" y="1800886"/>
            <a:ext cx="2256350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程序验证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69356" y="1808963"/>
            <a:ext cx="2276896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程序分析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63909" y="1808963"/>
            <a:ext cx="2236731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程序合成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  <a:endParaRPr lang="en-US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3" y="817859"/>
            <a:ext cx="10515599" cy="526092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endParaRPr lang="en-US" altLang="en-US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>
                <a:solidFill>
                  <a:schemeClr val="tx1"/>
                </a:solidFill>
              </a:rPr>
              <a:t>课程回顾</a:t>
            </a:r>
            <a:endParaRPr lang="en-US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>
                <a:solidFill>
                  <a:srgbClr val="C00000"/>
                </a:solidFill>
              </a:rPr>
              <a:t>期中考试回顾</a:t>
            </a:r>
            <a:endParaRPr lang="en-US" altLang="en-US" sz="2800" dirty="0">
              <a:solidFill>
                <a:srgbClr val="C00000"/>
              </a:solidFill>
            </a:endParaRPr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/>
              <a:t>线性算数理论</a:t>
            </a:r>
            <a:r>
              <a:rPr lang="en-US" altLang="zh-CN" sz="2800" dirty="0"/>
              <a:t>(LA</a:t>
            </a:r>
            <a:r>
              <a:rPr lang="zh-CN" altLang="en-US" sz="2800" dirty="0"/>
              <a:t> </a:t>
            </a:r>
            <a:r>
              <a:rPr lang="en-US" altLang="zh-CN" sz="2800" dirty="0"/>
              <a:t>Theory)</a:t>
            </a:r>
            <a:r>
              <a:rPr lang="zh-CN" altLang="en-US" sz="2800" dirty="0"/>
              <a:t> </a:t>
            </a:r>
            <a:r>
              <a:rPr lang="en-US" altLang="en-US" sz="2800" dirty="0"/>
              <a:t>回顾</a:t>
            </a:r>
            <a:endParaRPr lang="en-US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 err="1"/>
              <a:t>数据结构理论回顾</a:t>
            </a:r>
            <a:endParaRPr lang="en-US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/>
              <a:t>疑问解答</a:t>
            </a: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期中考试回顾：Proof</a:t>
            </a:r>
            <a:r>
              <a:rPr lang="zh-CN" altLang="en-US" sz="4400" dirty="0"/>
              <a:t> </a:t>
            </a:r>
            <a:r>
              <a:rPr lang="en-US" altLang="zh-CN" sz="4400" dirty="0"/>
              <a:t>Tree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604299" y="1480641"/>
            <a:ext cx="4383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自然演绎法证明：</a:t>
            </a:r>
            <a:r>
              <a:rPr lang="en-US" altLang="zh-CN" dirty="0"/>
              <a:t>|-</a:t>
            </a:r>
            <a:r>
              <a:rPr lang="en-GB" altLang="zh-CN" dirty="0"/>
              <a:t> (P ∨ Q) → (¬Q → P)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59603" y="6233823"/>
            <a:ext cx="247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|-</a:t>
            </a:r>
            <a:r>
              <a:rPr lang="en-GB" altLang="zh-CN" dirty="0"/>
              <a:t> (P ∨ Q) → (¬Q → P)</a:t>
            </a:r>
            <a:endParaRPr kumimoji="1"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1500145" y="6106601"/>
            <a:ext cx="91917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916588" y="5610048"/>
            <a:ext cx="198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GB" altLang="zh-CN" dirty="0"/>
              <a:t>P ∨ Q)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GB" altLang="zh-CN" dirty="0"/>
              <a:t>¬Q </a:t>
            </a:r>
            <a:r>
              <a:rPr lang="zh-CN" altLang="en-US" dirty="0"/>
              <a:t> </a:t>
            </a:r>
            <a:r>
              <a:rPr lang="en-US" altLang="zh-CN" dirty="0"/>
              <a:t>|-</a:t>
            </a:r>
            <a:r>
              <a:rPr lang="zh-CN" altLang="en-US" dirty="0"/>
              <a:t> </a:t>
            </a:r>
            <a:r>
              <a:rPr lang="en-GB" altLang="zh-CN" dirty="0"/>
              <a:t>P</a:t>
            </a:r>
            <a:r>
              <a:rPr lang="zh-CN" altLang="en-US" dirty="0"/>
              <a:t> 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749832" y="591219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GB" altLang="zh-CN" dirty="0"/>
              <a:t>→</a:t>
            </a:r>
            <a:r>
              <a:rPr lang="zh-CN" altLang="en-US" dirty="0"/>
              <a:t> </a:t>
            </a:r>
            <a:r>
              <a:rPr lang="en-US" altLang="zh-CN" dirty="0"/>
              <a:t>I)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/>
        </p:nvCxnSpPr>
        <p:spPr>
          <a:xfrm>
            <a:off x="1558124" y="5503627"/>
            <a:ext cx="90489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04299" y="5070685"/>
            <a:ext cx="242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GB" altLang="zh-CN" dirty="0"/>
              <a:t>P ∨ Q)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GB" altLang="zh-CN" dirty="0"/>
              <a:t>¬Q </a:t>
            </a:r>
            <a:r>
              <a:rPr lang="zh-CN" altLang="en-US" dirty="0"/>
              <a:t> </a:t>
            </a:r>
            <a:r>
              <a:rPr lang="en-US" altLang="zh-CN" dirty="0"/>
              <a:t>|-</a:t>
            </a:r>
            <a:r>
              <a:rPr lang="zh-CN" altLang="en-US" dirty="0"/>
              <a:t> </a:t>
            </a:r>
            <a:r>
              <a:rPr lang="en-GB" altLang="zh-CN" dirty="0"/>
              <a:t>P</a:t>
            </a:r>
            <a:r>
              <a:rPr lang="zh-CN" altLang="en-US" dirty="0"/>
              <a:t> </a:t>
            </a:r>
            <a:r>
              <a:rPr lang="en-GB" altLang="zh-CN" dirty="0"/>
              <a:t>∨ Q</a:t>
            </a:r>
            <a:r>
              <a:rPr lang="zh-CN" altLang="en-US" dirty="0"/>
              <a:t> 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752236" y="531896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GB" altLang="zh-CN" dirty="0"/>
              <a:t>∨</a:t>
            </a:r>
            <a:r>
              <a:rPr lang="zh-CN" altLang="en-US" dirty="0"/>
              <a:t> </a:t>
            </a:r>
            <a:r>
              <a:rPr lang="en-US" altLang="zh-CN" dirty="0"/>
              <a:t>E)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525850" y="5026233"/>
            <a:ext cx="219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GB" altLang="zh-CN" dirty="0"/>
              <a:t>P ∨ Q)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GB" altLang="zh-CN" dirty="0"/>
              <a:t>¬Q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en-GB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|-</a:t>
            </a:r>
            <a:r>
              <a:rPr lang="zh-CN" altLang="en-US" dirty="0"/>
              <a:t> </a:t>
            </a:r>
            <a:r>
              <a:rPr lang="en-GB" altLang="zh-CN" dirty="0"/>
              <a:t>P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914431" y="5013241"/>
            <a:ext cx="2229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GB" altLang="zh-CN" dirty="0"/>
              <a:t>P ∨ Q)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GB" altLang="zh-CN" dirty="0"/>
              <a:t>¬Q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Q</a:t>
            </a:r>
            <a:r>
              <a:rPr lang="en-GB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|-</a:t>
            </a:r>
            <a:r>
              <a:rPr lang="zh-CN" altLang="en-US" dirty="0"/>
              <a:t> </a:t>
            </a:r>
            <a:r>
              <a:rPr lang="en-GB" altLang="zh-CN" dirty="0"/>
              <a:t>P</a:t>
            </a:r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4566</Words>
  <Application>WPS 演示</Application>
  <PresentationFormat>宽屏</PresentationFormat>
  <Paragraphs>747</Paragraphs>
  <Slides>41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Arial</vt:lpstr>
      <vt:lpstr>宋体</vt:lpstr>
      <vt:lpstr>Wingdings</vt:lpstr>
      <vt:lpstr>黑体</vt:lpstr>
      <vt:lpstr>Arial Black</vt:lpstr>
      <vt:lpstr>微软雅黑</vt:lpstr>
      <vt:lpstr>Arial Unicode MS</vt:lpstr>
      <vt:lpstr>Tahoma</vt:lpstr>
      <vt:lpstr>Courier New</vt:lpstr>
      <vt:lpstr>Calibri</vt:lpstr>
      <vt:lpstr>Office 主题​​</vt:lpstr>
      <vt:lpstr>Formal Method 2020-Autumn</vt:lpstr>
      <vt:lpstr>习题回顾课程内容</vt:lpstr>
      <vt:lpstr>回顾：课程逻辑</vt:lpstr>
      <vt:lpstr>回顾：课程逻辑</vt:lpstr>
      <vt:lpstr>回顾：课程逻辑</vt:lpstr>
      <vt:lpstr>回顾：课程逻辑</vt:lpstr>
      <vt:lpstr>回顾：课程逻辑</vt:lpstr>
      <vt:lpstr>习题回顾课程内容</vt:lpstr>
      <vt:lpstr>期中考试回顾：Proof Tree</vt:lpstr>
      <vt:lpstr>期中考试回顾：Proof Tree</vt:lpstr>
      <vt:lpstr>期中考试回顾：Proof Tree</vt:lpstr>
      <vt:lpstr>期中考试回顾：Proof Tree</vt:lpstr>
      <vt:lpstr>期中考试回顾：Substitution</vt:lpstr>
      <vt:lpstr>期中考试回顾：Substitution</vt:lpstr>
      <vt:lpstr>期中考试回顾：Substitution</vt:lpstr>
      <vt:lpstr>期中考试回顾：Substitution</vt:lpstr>
      <vt:lpstr>期中考试回顾：Substitution</vt:lpstr>
      <vt:lpstr>期中考试回顾：Substitution</vt:lpstr>
      <vt:lpstr>期中考试回顾：Substitution</vt:lpstr>
      <vt:lpstr>期中考试回顾：Substitution</vt:lpstr>
      <vt:lpstr>习题回顾课程内容</vt:lpstr>
      <vt:lpstr>线性算数理论：概念</vt:lpstr>
      <vt:lpstr>线性算数理论：概念</vt:lpstr>
      <vt:lpstr>线性算数理论：消元法</vt:lpstr>
      <vt:lpstr>线性算数理论：消元法</vt:lpstr>
      <vt:lpstr>线性算数理论：消元法</vt:lpstr>
      <vt:lpstr>线性算数理论：消元法</vt:lpstr>
      <vt:lpstr>线性算数理论：单纯形法</vt:lpstr>
      <vt:lpstr>线性算数理论：单纯形法</vt:lpstr>
      <vt:lpstr>线性算数理论：单纯形法</vt:lpstr>
      <vt:lpstr>线性算数理论：单纯形法</vt:lpstr>
      <vt:lpstr>习题回顾课程内容</vt:lpstr>
      <vt:lpstr>指针理论：概念</vt:lpstr>
      <vt:lpstr>指针理论：内存模型</vt:lpstr>
      <vt:lpstr>指针理论：转换到EUF</vt:lpstr>
      <vt:lpstr>指针理论：内存模型</vt:lpstr>
      <vt:lpstr>指针理论：内存模型</vt:lpstr>
      <vt:lpstr>指针理论：内存模型</vt:lpstr>
      <vt:lpstr>指针理论：内存模型</vt:lpstr>
      <vt:lpstr>习题回顾课程内容</vt:lpstr>
      <vt:lpstr>谢谢，周末愉快！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Method 2020-Spring</dc:title>
  <dc:creator>tfd</dc:creator>
  <cp:lastModifiedBy>159----5974</cp:lastModifiedBy>
  <cp:revision>152</cp:revision>
  <dcterms:created xsi:type="dcterms:W3CDTF">2020-05-21T16:24:00Z</dcterms:created>
  <dcterms:modified xsi:type="dcterms:W3CDTF">2021-03-03T12:56:09Z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