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7" r:id="rId4"/>
    <p:sldId id="261" r:id="rId5"/>
    <p:sldId id="283" r:id="rId6"/>
    <p:sldId id="262" r:id="rId7"/>
    <p:sldId id="284" r:id="rId8"/>
    <p:sldId id="285" r:id="rId9"/>
    <p:sldId id="286" r:id="rId10"/>
    <p:sldId id="289" r:id="rId11"/>
    <p:sldId id="288" r:id="rId12"/>
    <p:sldId id="276" r:id="rId13"/>
    <p:sldId id="263" r:id="rId14"/>
    <p:sldId id="279" r:id="rId15"/>
    <p:sldId id="282" r:id="rId16"/>
    <p:sldId id="271" r:id="rId17"/>
    <p:sldId id="274" r:id="rId18"/>
    <p:sldId id="290" r:id="rId19"/>
    <p:sldId id="291" r:id="rId20"/>
    <p:sldId id="260" r:id="rId21"/>
    <p:sldId id="281" r:id="rId22"/>
    <p:sldId id="270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6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7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8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0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621AA4F-9B5E-48F0-841F-5211B2F843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B1A08-F83B-4A36-AB1A-8E8C46C8F3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6A9E5-69E4-4070-91C0-1246025E6C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BA92A-496B-40C2-98BE-7780416B9F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A2A9B-9DD9-4D99-A2BB-4690C0EA98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B0480-9B00-4487-B326-C4A6775D32C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65FF8-ADE3-4FB5-AB26-99AA32AF52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4D49A-1867-407B-A58F-8748E599679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EF451-1DEC-4B65-9863-27F6BF6784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AF83B-CEB4-476B-BC09-206D771E5D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05A93-2D39-4ED6-8038-B9ED50B5EF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EB4CB1EA-7E12-424A-979F-C2EB57AE656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Topics in Computer Security</a:t>
            </a:r>
            <a:endParaRPr lang="en-US" altLang="zh-CN"/>
          </a:p>
          <a:p>
            <a:r>
              <a:rPr lang="en-US" altLang="zh-CN" sz="2400"/>
              <a:t>Baojian Hua</a:t>
            </a:r>
            <a:endParaRPr lang="en-US" altLang="zh-CN" sz="2400"/>
          </a:p>
          <a:p>
            <a:r>
              <a:rPr lang="en-US" altLang="zh-CN" sz="2400"/>
              <a:t>bjhua@ustc.edu.cn</a:t>
            </a:r>
            <a:endParaRPr lang="en-US" altLang="zh-C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None/>
            </a:pPr>
            <a:r>
              <a:rPr lang="en-US" altLang="zh-CN" i="1" dirty="0">
                <a:cs typeface="Tahoma" panose="020B0604030504040204"/>
              </a:rPr>
              <a:t>How does this course work?</a:t>
            </a:r>
            <a:endParaRPr lang="en-US" altLang="zh-CN" i="1" dirty="0"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Administrivia</a:t>
            </a: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Staff:</a:t>
            </a:r>
            <a:endParaRPr lang="en-US" altLang="zh-CN" dirty="0"/>
          </a:p>
          <a:p>
            <a:pPr lvl="1"/>
            <a:r>
              <a:rPr lang="en-US" altLang="zh-CN" dirty="0"/>
              <a:t>Hua, </a:t>
            </a:r>
            <a:r>
              <a:rPr lang="en-US" altLang="zh-CN" dirty="0" err="1"/>
              <a:t>Baojian</a:t>
            </a:r>
            <a:endParaRPr lang="en-US" altLang="zh-CN" dirty="0">
              <a:cs typeface="Tahoma" panose="020B0604030504040204"/>
            </a:endParaRPr>
          </a:p>
          <a:p>
            <a:pPr lvl="1"/>
            <a:r>
              <a:rPr lang="en-US" altLang="zh-CN" dirty="0"/>
              <a:t>Fan, </a:t>
            </a:r>
            <a:r>
              <a:rPr lang="en-US" altLang="zh-CN"/>
              <a:t>Qiliang</a:t>
            </a:r>
            <a:endParaRPr lang="en-US" altLang="zh-CN">
              <a:cs typeface="Tahoma" panose="020B0604030504040204"/>
            </a:endParaRPr>
          </a:p>
          <a:p>
            <a:pPr lvl="1"/>
            <a:r>
              <a:rPr lang="en-US" altLang="zh-CN"/>
              <a:t>Pan,Zhizhong</a:t>
            </a:r>
            <a:endParaRPr lang="en-US" dirty="0">
              <a:ea typeface="+mn-lt"/>
              <a:cs typeface="+mn-lt"/>
            </a:endParaRPr>
          </a:p>
          <a:p>
            <a:r>
              <a:rPr lang="en-US" altLang="zh-CN" dirty="0"/>
              <a:t>Course page:</a:t>
            </a:r>
            <a:endParaRPr lang="en-US" altLang="zh-CN" dirty="0">
              <a:cs typeface="Tahoma" panose="020B0604030504040204"/>
            </a:endParaRPr>
          </a:p>
          <a:p>
            <a:pPr lvl="1"/>
            <a:r>
              <a:rPr lang="en-US" altLang="zh-CN" sz="2400" dirty="0"/>
              <a:t>papers, labs, books, projects, among other materials</a:t>
            </a:r>
            <a:endParaRPr lang="en-US" altLang="zh-CN" sz="2400" dirty="0">
              <a:cs typeface="Tahoma" panose="020B0604030504040204"/>
            </a:endParaRPr>
          </a:p>
          <a:p>
            <a:pPr lvl="1"/>
            <a:r>
              <a:rPr lang="en-US" altLang="zh-CN" sz="2400" dirty="0"/>
              <a:t>check it frequently</a:t>
            </a:r>
            <a:endParaRPr lang="en-US" altLang="zh-CN" sz="2400" dirty="0"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Organization</a:t>
            </a: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#1: book reading</a:t>
            </a:r>
            <a:endParaRPr lang="en-US" altLang="zh-CN" sz="28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Chapter assigned before each lecture</a:t>
            </a:r>
            <a:endParaRPr lang="en-US" altLang="zh-CN" sz="2400" dirty="0">
              <a:cs typeface="Tahoma" panose="020B0604030504040204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some are very technical, so must read </a:t>
            </a:r>
            <a:r>
              <a:rPr lang="en-US" altLang="zh-CN" sz="2400" dirty="0">
                <a:solidFill>
                  <a:srgbClr val="FF0000"/>
                </a:solidFill>
              </a:rPr>
              <a:t>in advance</a:t>
            </a:r>
            <a:endParaRPr lang="en-US" altLang="zh-CN" sz="2400" dirty="0">
              <a:solidFill>
                <a:srgbClr val="FF0000"/>
              </a:solidFill>
              <a:cs typeface="Tahoma" panose="020B0604030504040204"/>
            </a:endParaRP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Don</a:t>
            </a:r>
            <a:r>
              <a:rPr lang="en-US" altLang="zh-CN" sz="2000" dirty="0">
                <a:latin typeface="Arial" panose="020B0604020202020204"/>
                <a:cs typeface="Arial" panose="020B0604020202020204"/>
              </a:rPr>
              <a:t>’</a:t>
            </a:r>
            <a:r>
              <a:rPr lang="en-US" altLang="zh-CN" sz="2000" dirty="0"/>
              <a:t>t expect to pick it up just by sitting and listening</a:t>
            </a:r>
            <a:endParaRPr lang="en-US" altLang="zh-CN" sz="2000" dirty="0">
              <a:cs typeface="Tahoma" panose="020B0604030504040204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/>
              <a:t>#2: lecture and discussion</a:t>
            </a:r>
            <a:endParaRPr lang="en-US" altLang="zh-CN" sz="2800" dirty="0">
              <a:cs typeface="Tahoma" panose="020B0604030504040204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lecture given by me</a:t>
            </a:r>
            <a:endParaRPr lang="en-US" altLang="zh-CN" sz="2400" dirty="0">
              <a:cs typeface="Tahoma" panose="020B0604030504040204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discussion by all of us</a:t>
            </a:r>
            <a:endParaRPr lang="en-US" altLang="zh-CN" sz="2400" dirty="0">
              <a:cs typeface="Tahoma" panose="020B0604030504040204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/>
              <a:t>#3: lab</a:t>
            </a:r>
            <a:endParaRPr lang="en-US" altLang="zh-CN" sz="2800" dirty="0">
              <a:cs typeface="Tahoma" panose="020B0604030504040204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1 lab/per week planned</a:t>
            </a:r>
            <a:endParaRPr lang="en-US" altLang="zh-CN" sz="2400" dirty="0">
              <a:cs typeface="Tahoma" panose="020B0604030504040204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you are expected to become an expert after …</a:t>
            </a:r>
            <a:endParaRPr lang="en-US" altLang="zh-CN" sz="2400" dirty="0"/>
          </a:p>
          <a:p>
            <a:pPr>
              <a:lnSpc>
                <a:spcPct val="80000"/>
              </a:lnSpc>
              <a:buClr>
                <a:srgbClr val="3333CC"/>
              </a:buClr>
            </a:pPr>
            <a:r>
              <a:rPr lang="en-US" altLang="zh-CN" sz="2800" dirty="0"/>
              <a:t>#4: project</a:t>
            </a:r>
            <a:endParaRPr lang="en-US" altLang="zh-CN" sz="2800">
              <a:cs typeface="Tahoma" panose="020B0604030504040204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/>
              <a:t>Finish a project (team of no more than 3 people)</a:t>
            </a:r>
            <a:endParaRPr lang="en-US" altLang="zh-CN" sz="2400"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#1: Readings</a:t>
            </a:r>
            <a:endParaRPr lang="en-US" altLang="zh-CN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cs typeface="Tahoma" panose="020B0604030504040204"/>
              </a:rPr>
              <a:t>This year, we'll be using the book</a:t>
            </a:r>
            <a:endParaRPr lang="en-US" altLang="zh-CN" sz="2800" dirty="0">
              <a:cs typeface="Tahoma" panose="020B0604030504040204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i="1"/>
              <a:t>Computer security: a hands-on approach</a:t>
            </a:r>
            <a:endParaRPr lang="en-US" i="1">
              <a:cs typeface="Tahoma" panose="020B0604030504040204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/>
              <a:t>how to read?</a:t>
            </a:r>
            <a:endParaRPr lang="en-US" altLang="zh-CN" sz="2800" dirty="0">
              <a:cs typeface="Tahoma" panose="020B0604030504040204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what security problem does this chapter intend to address? is this problem real or serious?</a:t>
            </a:r>
            <a:endParaRPr lang="en-US" altLang="zh-CN" sz="2400" dirty="0">
              <a:cs typeface="Tahoma" panose="020B0604030504040204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How does the security problem happen?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How to mitigate the problem? novel or borrowed from other fields?</a:t>
            </a:r>
            <a:endParaRPr lang="en-US" altLang="zh-CN" sz="2400">
              <a:cs typeface="Tahoma" panose="020B0604030504040204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method</a:t>
            </a:r>
            <a:r>
              <a:rPr lang="en-US" altLang="zh-CN" sz="2400"/>
              <a:t> detail? the benefits and drawbacks?</a:t>
            </a:r>
            <a:endParaRPr lang="en-US" altLang="zh-CN" sz="2400">
              <a:cs typeface="Tahoma" panose="020B0604030504040204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Your comment! Better ideas?</a:t>
            </a:r>
            <a:endParaRPr lang="en-US" altLang="zh-CN" sz="2400" dirty="0"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#1: </a:t>
            </a:r>
            <a:r>
              <a:rPr lang="en-US" altLang="zh-CN"/>
              <a:t>Reading, cont'</a:t>
            </a:r>
            <a:endParaRPr lang="zh-CN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will a question about the topic</a:t>
            </a:r>
            <a:endParaRPr lang="en-US" altLang="zh-CN" dirty="0"/>
          </a:p>
          <a:p>
            <a:pPr lvl="1"/>
            <a:r>
              <a:rPr lang="en-US" altLang="zh-CN" dirty="0"/>
              <a:t>You are expected to answer the question after you read the material</a:t>
            </a:r>
            <a:endParaRPr lang="en-US" altLang="zh-CN" dirty="0">
              <a:cs typeface="Tahoma" panose="020B0604030504040204"/>
            </a:endParaRPr>
          </a:p>
          <a:p>
            <a:r>
              <a:rPr lang="en-US" altLang="zh-CN" dirty="0"/>
              <a:t>And submit you answer </a:t>
            </a:r>
            <a:r>
              <a:rPr lang="en-US" altLang="zh-CN" i="1" dirty="0">
                <a:solidFill>
                  <a:schemeClr val="folHlink"/>
                </a:solidFill>
              </a:rPr>
              <a:t>before</a:t>
            </a:r>
            <a:r>
              <a:rPr lang="en-US" altLang="zh-CN" i="1" dirty="0"/>
              <a:t> </a:t>
            </a:r>
            <a:r>
              <a:rPr lang="en-US" altLang="zh-CN" dirty="0"/>
              <a:t>the next lecture</a:t>
            </a:r>
            <a:endParaRPr lang="en-US" altLang="zh-CN" dirty="0">
              <a:cs typeface="Tahoma" panose="020B0604030504040204"/>
            </a:endParaRPr>
          </a:p>
          <a:p>
            <a:pPr lvl="1"/>
            <a:r>
              <a:rPr lang="en-US" altLang="zh-CN" dirty="0"/>
              <a:t>We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’</a:t>
            </a:r>
            <a:r>
              <a:rPr lang="en-US" altLang="zh-CN" dirty="0"/>
              <a:t>ll </a:t>
            </a:r>
            <a:r>
              <a:rPr lang="en-US" altLang="zh-CN" dirty="0">
                <a:solidFill>
                  <a:srgbClr val="3F3FE0"/>
                </a:solidFill>
              </a:rPr>
              <a:t>not </a:t>
            </a:r>
            <a:r>
              <a:rPr lang="en-US" altLang="zh-CN" dirty="0"/>
              <a:t>grade you answer</a:t>
            </a:r>
            <a:endParaRPr lang="en-US" altLang="zh-CN" dirty="0">
              <a:cs typeface="Tahoma" panose="020B0604030504040204"/>
            </a:endParaRPr>
          </a:p>
          <a:p>
            <a:pPr lvl="1"/>
            <a:r>
              <a:rPr lang="en-US" altLang="zh-CN" dirty="0"/>
              <a:t>but just to see that you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’</a:t>
            </a:r>
            <a:r>
              <a:rPr lang="en-US" altLang="zh-CN" dirty="0"/>
              <a:t>ve made your hands dirty</a:t>
            </a:r>
            <a:endParaRPr lang="en-US" dirty="0"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#1: </a:t>
            </a:r>
            <a:r>
              <a:rPr lang="en-US" altLang="zh-CN" dirty="0"/>
              <a:t>Background knowledge</a:t>
            </a:r>
            <a:endParaRPr lang="zh-CN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Security study means that you must be an expert on the relevant topics</a:t>
            </a:r>
            <a:endParaRPr lang="en-US" altLang="zh-CN" sz="2800" dirty="0"/>
          </a:p>
          <a:p>
            <a:pPr lvl="1"/>
            <a:r>
              <a:rPr lang="en-US" altLang="zh-CN" sz="2400" dirty="0"/>
              <a:t>can we understand virus if we don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’</a:t>
            </a:r>
            <a:r>
              <a:rPr lang="en-US" altLang="zh-CN" sz="2400" dirty="0"/>
              <a:t>t know what's 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“</a:t>
            </a:r>
            <a:r>
              <a:rPr lang="en-US" altLang="zh-CN" sz="2400" dirty="0"/>
              <a:t>.exe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”</a:t>
            </a:r>
            <a:r>
              <a:rPr lang="en-US" altLang="zh-CN" sz="2400" dirty="0"/>
              <a:t> file format or how it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’</a:t>
            </a:r>
            <a:r>
              <a:rPr lang="en-US" altLang="zh-CN" sz="2400" dirty="0"/>
              <a:t>s executed?</a:t>
            </a:r>
            <a:endParaRPr lang="en-US" altLang="zh-CN" sz="2400" dirty="0">
              <a:cs typeface="Tahoma" panose="020B0604030504040204"/>
            </a:endParaRPr>
          </a:p>
          <a:p>
            <a:pPr lvl="1"/>
            <a:r>
              <a:rPr lang="en-US" altLang="zh-CN" sz="2400" dirty="0"/>
              <a:t>can we perform web attack if we don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’</a:t>
            </a:r>
            <a:r>
              <a:rPr lang="en-US" altLang="zh-CN" sz="2400" dirty="0"/>
              <a:t>t know how </a:t>
            </a:r>
            <a:r>
              <a:rPr lang="en-US" altLang="zh-CN" sz="2400"/>
              <a:t>browsers and web servers work?</a:t>
            </a:r>
            <a:endParaRPr lang="en-US" altLang="zh-CN" sz="2400">
              <a:cs typeface="Tahoma" panose="020B0604030504040204"/>
            </a:endParaRPr>
          </a:p>
          <a:p>
            <a:r>
              <a:rPr lang="en-US" altLang="zh-CN" sz="2800" dirty="0"/>
              <a:t>So, when reading the assigned papers, pick up the background knowledge along the way</a:t>
            </a:r>
            <a:endParaRPr lang="en-US" altLang="zh-CN" sz="2800" dirty="0">
              <a:cs typeface="Tahoma" panose="020B0604030504040204"/>
            </a:endParaRPr>
          </a:p>
          <a:p>
            <a:pPr lvl="1"/>
            <a:r>
              <a:rPr lang="en-US" altLang="zh-CN" sz="2400" dirty="0"/>
              <a:t>we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’</a:t>
            </a:r>
            <a:r>
              <a:rPr lang="en-US" altLang="zh-CN" sz="2400" dirty="0"/>
              <a:t>d offer some other auxiliary materials</a:t>
            </a:r>
            <a:endParaRPr lang="en-US" altLang="zh-CN" sz="2400" dirty="0"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#2: </a:t>
            </a:r>
            <a:r>
              <a:rPr lang="en-US" altLang="zh-CN" dirty="0"/>
              <a:t>lecture &amp; discussion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Three parts in each week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’</a:t>
            </a:r>
            <a:r>
              <a:rPr lang="en-US" altLang="zh-CN" dirty="0"/>
              <a:t>s lecture:</a:t>
            </a:r>
            <a:endParaRPr lang="en-US" altLang="zh-CN" dirty="0"/>
          </a:p>
          <a:p>
            <a:pPr lvl="1"/>
            <a:r>
              <a:rPr lang="en-US" altLang="zh-CN" dirty="0"/>
              <a:t>#1: background knowledge, zero-starting</a:t>
            </a:r>
            <a:endParaRPr lang="en-US" altLang="zh-CN" dirty="0">
              <a:cs typeface="Tahoma" panose="020B0604030504040204"/>
            </a:endParaRPr>
          </a:p>
          <a:p>
            <a:pPr lvl="2"/>
            <a:r>
              <a:rPr lang="en-US" altLang="zh-CN" dirty="0"/>
              <a:t>e.g., what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’</a:t>
            </a:r>
            <a:r>
              <a:rPr lang="en-US" altLang="zh-CN" dirty="0"/>
              <a:t>s a buffer, how does it work?</a:t>
            </a:r>
            <a:endParaRPr lang="en-US" altLang="zh-CN" dirty="0">
              <a:cs typeface="Tahoma" panose="020B0604030504040204"/>
            </a:endParaRPr>
          </a:p>
          <a:p>
            <a:pPr lvl="1"/>
            <a:r>
              <a:rPr lang="en-US" altLang="zh-CN" dirty="0"/>
              <a:t>#2: security vulnerability and exploitation</a:t>
            </a:r>
            <a:endParaRPr lang="en-US" altLang="zh-CN" dirty="0">
              <a:cs typeface="Tahoma" panose="020B0604030504040204"/>
            </a:endParaRPr>
          </a:p>
          <a:p>
            <a:pPr lvl="2"/>
            <a:r>
              <a:rPr lang="en-US" altLang="zh-CN" dirty="0"/>
              <a:t>e.g., why a buffer can be overflowed?</a:t>
            </a:r>
            <a:endParaRPr lang="en-US" altLang="zh-CN" dirty="0">
              <a:cs typeface="Tahoma" panose="020B0604030504040204"/>
            </a:endParaRPr>
          </a:p>
          <a:p>
            <a:pPr lvl="2"/>
            <a:r>
              <a:rPr lang="en-US" altLang="zh-CN"/>
              <a:t>e.g., why does an overflow corrupt the system?</a:t>
            </a:r>
            <a:endParaRPr lang="en-US" altLang="zh-CN">
              <a:cs typeface="Tahoma" panose="020B0604030504040204"/>
            </a:endParaRPr>
          </a:p>
          <a:p>
            <a:pPr lvl="1"/>
            <a:r>
              <a:rPr lang="en-US" altLang="zh-CN" dirty="0"/>
              <a:t>#3: defending techniques</a:t>
            </a:r>
            <a:endParaRPr lang="en-US" altLang="zh-CN" dirty="0">
              <a:cs typeface="Tahoma" panose="020B0604030504040204"/>
            </a:endParaRPr>
          </a:p>
          <a:p>
            <a:pPr lvl="2"/>
            <a:r>
              <a:rPr lang="en-US" altLang="zh-CN"/>
              <a:t>e.g., canary, stack-guard or CPU NX-bit</a:t>
            </a:r>
            <a:endParaRPr lang="en-US" altLang="zh-CN">
              <a:cs typeface="Tahoma" panose="020B060403050404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#3: Labs</a:t>
            </a: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808912" cy="4114800"/>
          </a:xfrm>
        </p:spPr>
        <p:txBody>
          <a:bodyPr/>
          <a:lstStyle/>
          <a:p>
            <a:r>
              <a:rPr lang="en-US" altLang="zh-CN" dirty="0"/>
              <a:t>Learning-by-doing, or </a:t>
            </a:r>
            <a:r>
              <a:rPr lang="en-US" altLang="zh-CN" dirty="0">
                <a:solidFill>
                  <a:srgbClr val="3F3FE0"/>
                </a:solidFill>
              </a:rPr>
              <a:t>learning-by-hacking</a:t>
            </a:r>
            <a:endParaRPr lang="zh-CN" altLang="en-US" dirty="0">
              <a:solidFill>
                <a:srgbClr val="3F3FE0"/>
              </a:solidFill>
            </a:endParaRPr>
          </a:p>
          <a:p>
            <a:r>
              <a:rPr lang="en-US" altLang="zh-CN" dirty="0"/>
              <a:t>This year, we'll be using the accompanied SEED project with the book</a:t>
            </a:r>
            <a:endParaRPr lang="en-US" altLang="zh-CN" dirty="0">
              <a:cs typeface="Tahoma" panose="020B0604030504040204"/>
            </a:endParaRPr>
          </a:p>
          <a:p>
            <a:pPr lvl="1"/>
            <a:r>
              <a:rPr lang="en-US" altLang="zh-CN" dirty="0">
                <a:cs typeface="Tahoma" panose="020B0604030504040204"/>
              </a:rPr>
              <a:t>Roughly 1 lab/per week</a:t>
            </a:r>
            <a:endParaRPr lang="en-US" altLang="zh-CN" dirty="0">
              <a:cs typeface="Tahoma" panose="020B0604030504040204"/>
            </a:endParaRPr>
          </a:p>
          <a:p>
            <a:pPr lvl="1"/>
            <a:r>
              <a:rPr lang="en-US" altLang="zh-CN">
                <a:cs typeface="Tahoma" panose="020B0604030504040204"/>
              </a:rPr>
              <a:t>Considerable engineering efforts</a:t>
            </a:r>
            <a:endParaRPr lang="en-US" altLang="zh-CN" dirty="0">
              <a:cs typeface="Tahoma" panose="020B0604030504040204"/>
            </a:endParaRPr>
          </a:p>
          <a:p>
            <a:pPr lvl="2"/>
            <a:r>
              <a:rPr lang="en-US" altLang="zh-CN">
                <a:cs typeface="Tahoma" panose="020B0604030504040204"/>
              </a:rPr>
              <a:t>To start early</a:t>
            </a:r>
            <a:endParaRPr lang="en-US" altLang="zh-CN" dirty="0"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#4: Projects</a:t>
            </a:r>
            <a:endParaRPr lang="en-US" altLang="zh-CN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808912" cy="4114800"/>
          </a:xfrm>
        </p:spPr>
        <p:txBody>
          <a:bodyPr/>
          <a:lstStyle/>
          <a:p>
            <a:r>
              <a:rPr lang="en-US" altLang="zh-CN">
                <a:cs typeface="Tahoma" panose="020B0604030504040204"/>
              </a:rPr>
              <a:t>Select a topic from machine learning </a:t>
            </a:r>
            <a:r>
              <a:rPr lang="en-US" altLang="zh-CN" dirty="0">
                <a:cs typeface="Tahoma" panose="020B0604030504040204"/>
              </a:rPr>
              <a:t>security</a:t>
            </a:r>
            <a:endParaRPr lang="en-US" altLang="zh-CN" dirty="0">
              <a:cs typeface="Tahoma" panose="020B0604030504040204"/>
            </a:endParaRPr>
          </a:p>
          <a:p>
            <a:pPr lvl="1">
              <a:buClr>
                <a:srgbClr val="FF0000"/>
              </a:buClr>
            </a:pPr>
            <a:r>
              <a:rPr lang="en-US" altLang="zh-CN" dirty="0">
                <a:cs typeface="Tahoma" panose="020B0604030504040204"/>
              </a:rPr>
              <a:t>And finish a final project</a:t>
            </a:r>
            <a:endParaRPr lang="en-US" altLang="zh-CN" dirty="0">
              <a:cs typeface="Tahoma" panose="020B0604030504040204"/>
            </a:endParaRPr>
          </a:p>
          <a:p>
            <a:pPr lvl="1">
              <a:buClr>
                <a:srgbClr val="FF0000"/>
              </a:buClr>
            </a:pPr>
            <a:r>
              <a:rPr lang="en-US" altLang="zh-CN" dirty="0">
                <a:cs typeface="Tahoma" panose="020B0604030504040204"/>
              </a:rPr>
              <a:t>See the course web pages for detailed schedule</a:t>
            </a:r>
            <a:endParaRPr lang="en-US" altLang="zh-CN" dirty="0">
              <a:cs typeface="Tahoma" panose="020B0604030504040204"/>
            </a:endParaRPr>
          </a:p>
          <a:p>
            <a:pPr lvl="2"/>
            <a:r>
              <a:rPr lang="en-US" altLang="zh-CN">
                <a:cs typeface="Tahoma" panose="020B0604030504040204"/>
              </a:rPr>
              <a:t>Proposal, write-up, presentation</a:t>
            </a:r>
            <a:endParaRPr lang="en-US" altLang="zh-CN">
              <a:cs typeface="Tahoma" panose="020B0604030504040204"/>
            </a:endParaRPr>
          </a:p>
          <a:p>
            <a:pPr>
              <a:buClr>
                <a:srgbClr val="3333CC"/>
              </a:buClr>
            </a:pPr>
            <a:r>
              <a:rPr lang="en-US" altLang="zh-CN">
                <a:cs typeface="Tahoma" panose="020B0604030504040204"/>
              </a:rPr>
              <a:t>In a group of no more than 3 people</a:t>
            </a:r>
            <a:endParaRPr lang="en-US" altLang="zh-CN"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Labs: 30%</a:t>
            </a:r>
            <a:endParaRPr lang="en-US" altLang="zh-CN"/>
          </a:p>
          <a:p>
            <a:r>
              <a:rPr lang="en-US" altLang="zh-CN"/>
              <a:t>Project: 30%</a:t>
            </a:r>
            <a:endParaRPr lang="en-US" altLang="zh-CN">
              <a:cs typeface="Tahoma" panose="020B0604030504040204"/>
            </a:endParaRPr>
          </a:p>
          <a:p>
            <a:r>
              <a:rPr lang="en-US" altLang="zh-CN"/>
              <a:t>Final-test: 40%</a:t>
            </a:r>
            <a:endParaRPr lang="en-US" altLang="zh-CN"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None/>
            </a:pPr>
            <a:r>
              <a:rPr lang="en-US" altLang="zh-CN" i="1" dirty="0">
                <a:cs typeface="Tahoma" panose="020B0604030504040204"/>
              </a:rPr>
              <a:t>What's this course about?</a:t>
            </a:r>
            <a:endParaRPr lang="en-US" altLang="zh-CN" i="1" dirty="0"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to do next?</a:t>
            </a:r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Check out the course web pages</a:t>
            </a:r>
            <a:endParaRPr lang="zh-CN" altLang="en-US"/>
          </a:p>
          <a:p>
            <a:r>
              <a:rPr lang="en-US" altLang="zh-CN" dirty="0"/>
              <a:t>Lab #1 is out:</a:t>
            </a:r>
            <a:endParaRPr lang="en-US"/>
          </a:p>
          <a:p>
            <a:pPr lvl="1"/>
            <a:r>
              <a:rPr lang="en-US" altLang="zh-CN" dirty="0"/>
              <a:t>To install the software</a:t>
            </a:r>
            <a:endParaRPr lang="en-US" altLang="zh-CN" dirty="0" err="1">
              <a:cs typeface="Tahoma" panose="020B0604030504040204"/>
            </a:endParaRPr>
          </a:p>
          <a:p>
            <a:pPr>
              <a:buClr>
                <a:srgbClr val="3333CC"/>
              </a:buClr>
            </a:pPr>
            <a:r>
              <a:rPr lang="en-US" altLang="zh-CN" dirty="0"/>
              <a:t>Read the first assigned reading</a:t>
            </a:r>
            <a:endParaRPr lang="en-US" altLang="zh-CN" dirty="0">
              <a:cs typeface="Tahoma" panose="020B0604030504040204"/>
            </a:endParaRPr>
          </a:p>
          <a:p>
            <a:pPr lvl="1"/>
            <a:r>
              <a:rPr lang="en-US" altLang="zh-CN" dirty="0">
                <a:cs typeface="Tahoma" panose="020B0604030504040204"/>
              </a:rPr>
              <a:t>Do the homework</a:t>
            </a:r>
            <a:endParaRPr lang="en-US" altLang="zh-CN" dirty="0">
              <a:cs typeface="Tahoma" panose="020B0604030504040204"/>
            </a:endParaRPr>
          </a:p>
          <a:p>
            <a:pPr>
              <a:buClr>
                <a:srgbClr val="3333CC"/>
              </a:buClr>
            </a:pPr>
            <a:r>
              <a:rPr lang="en-US" altLang="zh-CN" dirty="0"/>
              <a:t>Find</a:t>
            </a:r>
            <a:r>
              <a:rPr lang="en-US" altLang="zh-CN">
                <a:cs typeface="Tahoma" panose="020B0604030504040204"/>
              </a:rPr>
              <a:t> partners, form groups, select ML security </a:t>
            </a:r>
            <a:r>
              <a:rPr lang="en-US" altLang="zh-CN" dirty="0">
                <a:cs typeface="Tahoma" panose="020B0604030504040204"/>
              </a:rPr>
              <a:t>topics</a:t>
            </a:r>
            <a:endParaRPr lang="en-US" altLang="zh-CN" dirty="0"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None/>
            </a:pPr>
            <a:r>
              <a:rPr lang="en-US" altLang="zh-CN" i="1" dirty="0"/>
              <a:t>Have fun!</a:t>
            </a:r>
            <a:endParaRPr lang="en-US" i="1" dirty="0"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computer security?</a:t>
            </a: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Many aspects:</a:t>
            </a:r>
            <a:endParaRPr lang="en-US" altLang="zh-CN"/>
          </a:p>
          <a:p>
            <a:pPr lvl="1"/>
            <a:r>
              <a:rPr lang="en-US" altLang="zh-CN"/>
              <a:t>safety, confidentiality, integrity, availability,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r>
              <a:rPr lang="en-US" altLang="zh-CN"/>
              <a:t>Useful or important? </a:t>
            </a:r>
            <a:endParaRPr lang="en-US" altLang="zh-CN"/>
          </a:p>
          <a:p>
            <a:r>
              <a:rPr lang="en-US" altLang="zh-CN"/>
              <a:t>What principles are applied in building safe and secure systems?</a:t>
            </a:r>
            <a:endParaRPr lang="en-US" altLang="zh-CN"/>
          </a:p>
          <a:p>
            <a:pPr lvl="1"/>
            <a:r>
              <a:rPr lang="en-US" altLang="zh-CN"/>
              <a:t>many ideas: isolation, open design, minimal trusted computing base, etc.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computer security?</a:t>
            </a: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Diverse fields:</a:t>
            </a:r>
            <a:endParaRPr lang="en-US" altLang="zh-CN" dirty="0"/>
          </a:p>
          <a:p>
            <a:pPr lvl="1"/>
            <a:r>
              <a:rPr lang="en-US" altLang="zh-CN" dirty="0"/>
              <a:t>Software security, web security, </a:t>
            </a:r>
            <a:r>
              <a:rPr lang="en-US" altLang="zh-CN" dirty="0">
                <a:latin typeface="Tahoma" panose="020B0604030504040204"/>
                <a:cs typeface="Tahoma" panose="020B0604030504040204"/>
              </a:rPr>
              <a:t>networking security, mobile security, ML security, IoT security, blockchain security, 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…</a:t>
            </a:r>
            <a:endParaRPr lang="en-US" altLang="zh-CN" dirty="0">
              <a:latin typeface="Arial" panose="020B0604020202020204"/>
              <a:cs typeface="Arial" panose="020B0604020202020204"/>
            </a:endParaRPr>
          </a:p>
          <a:p>
            <a:r>
              <a:rPr lang="en-US" altLang="zh-CN" dirty="0"/>
              <a:t>And still in rapid growth</a:t>
            </a:r>
            <a:endParaRPr lang="en-US" altLang="zh-CN" dirty="0">
              <a:cs typeface="Tahoma" panose="020B0604030504040204"/>
            </a:endParaRPr>
          </a:p>
          <a:p>
            <a:pPr lvl="1"/>
            <a:r>
              <a:rPr lang="en-US" altLang="zh-CN" dirty="0">
                <a:cs typeface="Tahoma" panose="020B0604030504040204"/>
              </a:rPr>
              <a:t>Every new computer science topic comes with a security topic</a:t>
            </a:r>
            <a:endParaRPr lang="en-US" altLang="zh-CN" dirty="0"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Contents</a:t>
            </a: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Foundation of computer security</a:t>
            </a:r>
            <a:endParaRPr lang="en-US" altLang="zh-CN" sz="2800" dirty="0"/>
          </a:p>
          <a:p>
            <a:pPr lvl="1"/>
            <a:r>
              <a:rPr lang="en-US" altLang="zh-CN" sz="2400" dirty="0"/>
              <a:t>General principals, terminologies &amp; concepts</a:t>
            </a:r>
            <a:endParaRPr lang="en-US" altLang="zh-CN" sz="2400" dirty="0">
              <a:cs typeface="Tahoma" panose="020B0604030504040204"/>
            </a:endParaRPr>
          </a:p>
          <a:p>
            <a:r>
              <a:rPr lang="en-US" altLang="zh-CN" sz="2800" dirty="0"/>
              <a:t>Specific security problems and mitigations (5 board topics for this year's course)</a:t>
            </a:r>
            <a:endParaRPr lang="en-US" altLang="zh-CN" sz="2800" dirty="0">
              <a:cs typeface="Tahoma" panose="020B0604030504040204"/>
            </a:endParaRPr>
          </a:p>
          <a:p>
            <a:pPr lvl="1"/>
            <a:r>
              <a:rPr lang="en-US" altLang="zh-CN" sz="2400" dirty="0"/>
              <a:t>Basic principals</a:t>
            </a:r>
            <a:endParaRPr lang="en-US" altLang="zh-CN" sz="2400" dirty="0">
              <a:cs typeface="Tahoma" panose="020B0604030504040204"/>
            </a:endParaRPr>
          </a:p>
          <a:p>
            <a:pPr lvl="1"/>
            <a:r>
              <a:rPr lang="en-US" altLang="zh-CN" sz="2400" dirty="0"/>
              <a:t>Software security</a:t>
            </a:r>
            <a:endParaRPr lang="en-US" altLang="zh-CN" sz="2400" dirty="0">
              <a:cs typeface="Tahoma" panose="020B0604030504040204"/>
            </a:endParaRPr>
          </a:p>
          <a:p>
            <a:pPr lvl="1"/>
            <a:r>
              <a:rPr lang="en-US" altLang="zh-CN" sz="2400" dirty="0"/>
              <a:t>Web security</a:t>
            </a:r>
            <a:endParaRPr lang="en-US" dirty="0"/>
          </a:p>
          <a:p>
            <a:pPr lvl="1"/>
            <a:r>
              <a:rPr lang="en-US" altLang="zh-CN" sz="2400" dirty="0"/>
              <a:t>Network security</a:t>
            </a:r>
            <a:endParaRPr lang="en-US" dirty="0"/>
          </a:p>
          <a:p>
            <a:pPr lvl="1"/>
            <a:r>
              <a:rPr lang="en-US" altLang="zh-CN" sz="2400" dirty="0"/>
              <a:t>Machine learning security</a:t>
            </a:r>
            <a:endParaRPr lang="en-US" altLang="zh-CN"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Contents:</a:t>
            </a:r>
            <a:br>
              <a:rPr lang="en-US" altLang="zh-CN" dirty="0">
                <a:cs typeface="Tahoma" panose="020B0604030504040204"/>
              </a:rPr>
            </a:br>
            <a:r>
              <a:rPr lang="en-US" altLang="zh-CN" dirty="0">
                <a:cs typeface="Tahoma" panose="020B0604030504040204"/>
              </a:rPr>
              <a:t>software security</a:t>
            </a:r>
            <a:endParaRPr lang="en-US" altLang="zh-CN" dirty="0">
              <a:cs typeface="Tahoma" panose="020B0604030504040204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Potential topics:</a:t>
            </a:r>
            <a:endParaRPr lang="zh-CN" altLang="en-US" dirty="0"/>
          </a:p>
          <a:p>
            <a:pPr lvl="1"/>
            <a:r>
              <a:rPr lang="en-US" altLang="zh-CN" sz="2400" dirty="0"/>
              <a:t>Set-UID &amp; env-vars</a:t>
            </a:r>
            <a:endParaRPr lang="en-US" dirty="0"/>
          </a:p>
          <a:p>
            <a:pPr lvl="1"/>
            <a:r>
              <a:rPr lang="en-US" altLang="zh-CN" sz="2400" dirty="0"/>
              <a:t>Shell and shellshock</a:t>
            </a:r>
            <a:endParaRPr lang="en-US" dirty="0"/>
          </a:p>
          <a:p>
            <a:pPr lvl="1"/>
            <a:r>
              <a:rPr lang="en-US" altLang="zh-CN" sz="2400" dirty="0"/>
              <a:t>buffer overflow</a:t>
            </a:r>
            <a:endParaRPr lang="en-US" dirty="0"/>
          </a:p>
          <a:p>
            <a:pPr lvl="1"/>
            <a:r>
              <a:rPr lang="en-US" altLang="zh-CN" sz="2400" dirty="0"/>
              <a:t>Ret-to-</a:t>
            </a:r>
            <a:r>
              <a:rPr lang="en-US" altLang="zh-CN" sz="2400" dirty="0" err="1"/>
              <a:t>libc</a:t>
            </a:r>
            <a:r>
              <a:rPr lang="en-US" altLang="zh-CN" sz="2400" dirty="0"/>
              <a:t> &amp; ROP</a:t>
            </a:r>
            <a:endParaRPr lang="en-US" dirty="0"/>
          </a:p>
          <a:p>
            <a:pPr lvl="1"/>
            <a:r>
              <a:rPr lang="en-US" altLang="zh-CN" sz="2400" dirty="0"/>
              <a:t>Format strings attack</a:t>
            </a:r>
            <a:endParaRPr lang="en-US" dirty="0">
              <a:cs typeface="Tahoma" panose="020B0604030504040204"/>
            </a:endParaRPr>
          </a:p>
          <a:p>
            <a:pPr lvl="1"/>
            <a:r>
              <a:rPr lang="en-US" altLang="zh-CN" sz="2400" dirty="0"/>
              <a:t>Race conditions &amp; dirty-COW</a:t>
            </a:r>
            <a:endParaRPr lang="en-US" altLang="zh-CN" sz="2400" dirty="0"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Contents:</a:t>
            </a:r>
            <a:br>
              <a:rPr lang="en-US" altLang="zh-CN" dirty="0">
                <a:cs typeface="Tahoma" panose="020B0604030504040204"/>
              </a:rPr>
            </a:br>
            <a:r>
              <a:rPr lang="en-US" altLang="zh-CN" dirty="0">
                <a:cs typeface="Tahoma" panose="020B0604030504040204"/>
              </a:rPr>
              <a:t>web security</a:t>
            </a:r>
            <a:endParaRPr lang="en-US" altLang="zh-CN" dirty="0">
              <a:cs typeface="Tahoma" panose="020B0604030504040204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Potential topics:</a:t>
            </a:r>
            <a:endParaRPr lang="zh-CN" altLang="en-US" dirty="0"/>
          </a:p>
          <a:p>
            <a:pPr lvl="1"/>
            <a:r>
              <a:rPr lang="en-US" altLang="zh-CN" sz="2400">
                <a:cs typeface="Tahoma" panose="020B0604030504040204"/>
              </a:rPr>
              <a:t>CSRF: Cross Site Request Forgery</a:t>
            </a:r>
            <a:endParaRPr lang="en-US" altLang="zh-CN" sz="2400">
              <a:cs typeface="Tahoma" panose="020B0604030504040204"/>
            </a:endParaRPr>
          </a:p>
          <a:p>
            <a:pPr lvl="1"/>
            <a:r>
              <a:rPr lang="en-US" altLang="zh-CN" sz="2400" dirty="0">
                <a:cs typeface="Tahoma" panose="020B0604030504040204"/>
              </a:rPr>
              <a:t>XSS: Cross-Site Scripting</a:t>
            </a:r>
            <a:endParaRPr lang="en-US" altLang="zh-CN" sz="2400" dirty="0">
              <a:cs typeface="Tahoma" panose="020B0604030504040204"/>
            </a:endParaRPr>
          </a:p>
          <a:p>
            <a:pPr lvl="1"/>
            <a:r>
              <a:rPr lang="en-US" altLang="zh-CN" sz="2400" dirty="0"/>
              <a:t>SQL injection</a:t>
            </a:r>
            <a:endParaRPr lang="en-US" dirty="0">
              <a:cs typeface="Tahoma" panose="020B0604030504040204"/>
            </a:endParaRPr>
          </a:p>
          <a:p>
            <a:pPr lvl="1"/>
            <a:r>
              <a:rPr lang="en-US" altLang="zh-CN" sz="2400"/>
              <a:t>Browser security (if time permits)</a:t>
            </a:r>
            <a:endParaRPr lang="en-US"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Contents:</a:t>
            </a:r>
            <a:br>
              <a:rPr lang="en-US" altLang="zh-CN" dirty="0">
                <a:cs typeface="Tahoma" panose="020B0604030504040204"/>
              </a:rPr>
            </a:br>
            <a:r>
              <a:rPr lang="en-US" altLang="zh-CN" dirty="0">
                <a:cs typeface="Tahoma" panose="020B0604030504040204"/>
              </a:rPr>
              <a:t>networking security</a:t>
            </a:r>
            <a:endParaRPr lang="en-US" altLang="zh-CN" dirty="0">
              <a:cs typeface="Tahoma" panose="020B0604030504040204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Potential topics:</a:t>
            </a:r>
            <a:endParaRPr lang="zh-CN" altLang="en-US" dirty="0"/>
          </a:p>
          <a:p>
            <a:pPr lvl="1"/>
            <a:r>
              <a:rPr lang="en-US" altLang="zh-CN" sz="2400" dirty="0">
                <a:cs typeface="Tahoma" panose="020B0604030504040204"/>
              </a:rPr>
              <a:t>Packet sniffing and spoofing</a:t>
            </a:r>
            <a:endParaRPr lang="en-US" dirty="0"/>
          </a:p>
          <a:p>
            <a:pPr lvl="1"/>
            <a:r>
              <a:rPr lang="en-US" altLang="zh-CN" sz="2400" dirty="0">
                <a:cs typeface="Tahoma" panose="020B0604030504040204"/>
              </a:rPr>
              <a:t>Link layer (ARP cache poisoning)</a:t>
            </a:r>
            <a:endParaRPr lang="en-US" altLang="zh-CN" sz="2400" dirty="0">
              <a:cs typeface="Tahoma" panose="020B0604030504040204"/>
            </a:endParaRPr>
          </a:p>
          <a:p>
            <a:pPr lvl="1"/>
            <a:r>
              <a:rPr lang="en-US" altLang="zh-CN" sz="2400" dirty="0"/>
              <a:t>IP layer (IP attack)</a:t>
            </a:r>
            <a:endParaRPr lang="en-US" dirty="0">
              <a:cs typeface="Tahoma" panose="020B0604030504040204"/>
            </a:endParaRPr>
          </a:p>
          <a:p>
            <a:pPr lvl="1"/>
            <a:r>
              <a:rPr lang="en-US" altLang="zh-CN" sz="2400" dirty="0"/>
              <a:t>Transport layer (TCP attack, VPN)</a:t>
            </a:r>
            <a:endParaRPr lang="en-US" altLang="zh-CN" sz="2400" dirty="0">
              <a:cs typeface="Tahoma" panose="020B0604030504040204"/>
            </a:endParaRPr>
          </a:p>
          <a:p>
            <a:pPr lvl="1"/>
            <a:r>
              <a:rPr lang="en-US" altLang="zh-CN" sz="2400" dirty="0">
                <a:cs typeface="Tahoma" panose="020B0604030504040204"/>
              </a:rPr>
              <a:t>Application layer (</a:t>
            </a:r>
            <a:r>
              <a:rPr lang="en-US" sz="2400" dirty="0">
                <a:ea typeface="+mn-lt"/>
                <a:cs typeface="+mn-lt"/>
              </a:rPr>
              <a:t>DNS attack, </a:t>
            </a:r>
            <a:r>
              <a:rPr lang="en-US" altLang="zh-CN" sz="2400" dirty="0">
                <a:cs typeface="Tahoma" panose="020B0604030504040204"/>
              </a:rPr>
              <a:t>PKI &amp; TLS/HTTPS)</a:t>
            </a:r>
            <a:endParaRPr lang="en-US" altLang="zh-CN" sz="2400" dirty="0"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Contents:</a:t>
            </a:r>
            <a:br>
              <a:rPr lang="en-US" altLang="zh-CN" dirty="0">
                <a:cs typeface="Tahoma" panose="020B0604030504040204"/>
              </a:rPr>
            </a:br>
            <a:r>
              <a:rPr lang="en-US" altLang="zh-CN" dirty="0">
                <a:cs typeface="Tahoma" panose="020B0604030504040204"/>
              </a:rPr>
              <a:t>machine learning security</a:t>
            </a:r>
            <a:endParaRPr lang="en-US" altLang="zh-CN" dirty="0">
              <a:cs typeface="Tahoma" panose="020B0604030504040204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Potential topics:</a:t>
            </a:r>
            <a:endParaRPr lang="zh-CN" altLang="en-US" dirty="0"/>
          </a:p>
          <a:p>
            <a:pPr lvl="1"/>
            <a:r>
              <a:rPr lang="en-US" altLang="zh-CN" sz="2400" dirty="0">
                <a:cs typeface="Tahoma" panose="020B0604030504040204"/>
              </a:rPr>
              <a:t>Backdoor, Trojan horse, neutron overflow, …</a:t>
            </a:r>
            <a:endParaRPr lang="en-US" dirty="0">
              <a:cs typeface="Tahoma" panose="020B0604030504040204"/>
            </a:endParaRPr>
          </a:p>
          <a:p>
            <a:pPr>
              <a:buClr>
                <a:srgbClr val="3333CC"/>
              </a:buClr>
            </a:pPr>
            <a:r>
              <a:rPr lang="en-US" altLang="zh-CN" sz="2800" dirty="0">
                <a:cs typeface="Tahoma" panose="020B0604030504040204"/>
              </a:rPr>
              <a:t>You'll finish a project on this in a group</a:t>
            </a:r>
            <a:endParaRPr lang="en-US" altLang="zh-CN" sz="2800" dirty="0">
              <a:cs typeface="Tahoma" panose="020B0604030504040204"/>
            </a:endParaRPr>
          </a:p>
          <a:p>
            <a:pPr lvl="1"/>
            <a:r>
              <a:rPr lang="en-US" altLang="zh-CN" sz="2400" dirty="0">
                <a:cs typeface="Tahoma" panose="020B0604030504040204"/>
              </a:rPr>
              <a:t>The content is relatively new</a:t>
            </a:r>
            <a:endParaRPr lang="en-US" altLang="zh-CN" sz="2400" dirty="0">
              <a:cs typeface="Tahoma" panose="020B0604030504040204"/>
            </a:endParaRPr>
          </a:p>
          <a:p>
            <a:pPr lvl="1"/>
            <a:r>
              <a:rPr lang="en-US" altLang="zh-CN" sz="2400" dirty="0">
                <a:cs typeface="Tahoma" panose="020B0604030504040204"/>
              </a:rPr>
              <a:t>No lectures, but we'll help to select the topics, set up the environments, etc..</a:t>
            </a:r>
            <a:endParaRPr lang="en-US" altLang="zh-CN" sz="2400" dirty="0">
              <a:cs typeface="Tahoma" panose="020B0604030504040204"/>
            </a:endParaRPr>
          </a:p>
          <a:p>
            <a:pPr lvl="1"/>
            <a:r>
              <a:rPr lang="en-US" altLang="zh-CN" sz="2400" dirty="0">
                <a:cs typeface="Tahoma" panose="020B0604030504040204"/>
              </a:rPr>
              <a:t>Details to be discussed below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4125</Words>
  <Application>WPS 演示</Application>
  <PresentationFormat>全屏显示(4:3)</PresentationFormat>
  <Paragraphs>177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Tahoma</vt:lpstr>
      <vt:lpstr>Tahoma</vt:lpstr>
      <vt:lpstr>Arial</vt:lpstr>
      <vt:lpstr>微软雅黑</vt:lpstr>
      <vt:lpstr>Arial Unicode MS</vt:lpstr>
      <vt:lpstr>Calibri</vt:lpstr>
      <vt:lpstr>Blends</vt:lpstr>
      <vt:lpstr>Overview</vt:lpstr>
      <vt:lpstr> </vt:lpstr>
      <vt:lpstr>What’s computer security?</vt:lpstr>
      <vt:lpstr>What’s computer security?</vt:lpstr>
      <vt:lpstr>Course Contents</vt:lpstr>
      <vt:lpstr>Course Contents: software security</vt:lpstr>
      <vt:lpstr>Course Contents: web security</vt:lpstr>
      <vt:lpstr>Course Contents: networking security</vt:lpstr>
      <vt:lpstr>Course Contents: machine learning security</vt:lpstr>
      <vt:lpstr> </vt:lpstr>
      <vt:lpstr>Administrivia</vt:lpstr>
      <vt:lpstr>Course Organization</vt:lpstr>
      <vt:lpstr>#1: Readings</vt:lpstr>
      <vt:lpstr>#1: Reading, cont'</vt:lpstr>
      <vt:lpstr>#1: Background knowledge</vt:lpstr>
      <vt:lpstr>#2: lecture &amp; discussion</vt:lpstr>
      <vt:lpstr>#3: Labs</vt:lpstr>
      <vt:lpstr>#4: Projects</vt:lpstr>
      <vt:lpstr>Evaluation</vt:lpstr>
      <vt:lpstr>What to do next?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159----5974</cp:lastModifiedBy>
  <cp:revision>801</cp:revision>
  <cp:lastPrinted>2113-01-01T00:00:00Z</cp:lastPrinted>
  <dcterms:created xsi:type="dcterms:W3CDTF">2113-01-01T00:00:00Z</dcterms:created>
  <dcterms:modified xsi:type="dcterms:W3CDTF">2021-07-19T00:44:18Z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288D09F836E54A298702269BB860DEA2</vt:lpwstr>
  </property>
  <property fmtid="{D5CDD505-2E9C-101B-9397-08002B2CF9AE}" pid="4" name="KSOProductBuildVer">
    <vt:lpwstr>2052-11.1.0.10578</vt:lpwstr>
  </property>
</Properties>
</file>