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9" r:id="rId2"/>
    <p:sldId id="265" r:id="rId3"/>
    <p:sldId id="277" r:id="rId4"/>
    <p:sldId id="278" r:id="rId5"/>
    <p:sldId id="266" r:id="rId6"/>
    <p:sldId id="261" r:id="rId7"/>
    <p:sldId id="279" r:id="rId8"/>
    <p:sldId id="286" r:id="rId9"/>
    <p:sldId id="267" r:id="rId10"/>
    <p:sldId id="268" r:id="rId11"/>
    <p:sldId id="280" r:id="rId12"/>
    <p:sldId id="281" r:id="rId13"/>
    <p:sldId id="269" r:id="rId14"/>
    <p:sldId id="282" r:id="rId15"/>
    <p:sldId id="287" r:id="rId16"/>
    <p:sldId id="271" r:id="rId17"/>
    <p:sldId id="272" r:id="rId18"/>
    <p:sldId id="288" r:id="rId19"/>
    <p:sldId id="289" r:id="rId20"/>
    <p:sldId id="273" r:id="rId21"/>
    <p:sldId id="285" r:id="rId22"/>
    <p:sldId id="274" r:id="rId23"/>
    <p:sldId id="290" r:id="rId24"/>
    <p:sldId id="291" r:id="rId25"/>
    <p:sldId id="292" r:id="rId26"/>
    <p:sldId id="297" r:id="rId27"/>
    <p:sldId id="275" r:id="rId28"/>
    <p:sldId id="293" r:id="rId29"/>
    <p:sldId id="295" r:id="rId30"/>
    <p:sldId id="294" r:id="rId31"/>
    <p:sldId id="283" r:id="rId32"/>
    <p:sldId id="284" r:id="rId33"/>
    <p:sldId id="29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59" autoAdjust="0"/>
  </p:normalViewPr>
  <p:slideViewPr>
    <p:cSldViewPr snapToGrid="0">
      <p:cViewPr varScale="1">
        <p:scale>
          <a:sx n="94" d="100"/>
          <a:sy n="94" d="100"/>
        </p:scale>
        <p:origin x="11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9C19D-B05D-4886-AC51-201CAE13C1B6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4F06F-1185-4038-BF21-B45636E4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09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Should be able to write to a particular section of a protected file , Example: Shadow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be done using Privileged programs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Daemons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Set-UID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56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are environment variables?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are path environment variables?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does System() work?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can System(“ls”) be exploited?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1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path environment variable?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does System() work?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Attack on System(“ls”)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1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84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Talk about the case study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Different scenarios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scenario 2 is vulnerable and how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74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15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95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Explanation of different types of user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Relationship showing changes in RUID and EUID for user SEED when they run a program which is owned by themselves, by MARY and by ROOT.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09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a program which runs like cat and change its ownership to root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Try to cat the /</a:t>
            </a:r>
            <a:r>
              <a:rPr lang="en-US" dirty="0" err="1"/>
              <a:t>etc</a:t>
            </a:r>
            <a:r>
              <a:rPr lang="en-US" dirty="0"/>
              <a:t>/shadow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Convert the program into Set-UID 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Now try to cat the /</a:t>
            </a:r>
            <a:r>
              <a:rPr lang="en-US" dirty="0" err="1"/>
              <a:t>etc</a:t>
            </a:r>
            <a:r>
              <a:rPr lang="en-US" dirty="0"/>
              <a:t>/shadow file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19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Difference between set-</a:t>
            </a:r>
            <a:r>
              <a:rPr lang="en-US" dirty="0" err="1"/>
              <a:t>uid</a:t>
            </a:r>
            <a:r>
              <a:rPr lang="en-US" dirty="0"/>
              <a:t> and </a:t>
            </a:r>
            <a:r>
              <a:rPr lang="en-US" dirty="0" err="1"/>
              <a:t>sudo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Defining why set-</a:t>
            </a:r>
            <a:r>
              <a:rPr lang="en-US" dirty="0" err="1"/>
              <a:t>uid</a:t>
            </a:r>
            <a:r>
              <a:rPr lang="en-US" dirty="0"/>
              <a:t> is secure and relating it to superman story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programs should not be turned into set-</a:t>
            </a:r>
            <a:r>
              <a:rPr lang="en-US" dirty="0" err="1"/>
              <a:t>uid</a:t>
            </a:r>
            <a:r>
              <a:rPr lang="en-US" dirty="0"/>
              <a:t> and 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29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Talking about attacks on superman’s strategy and relating it to how hackers can try to attack any mechanism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83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Carrying on from superman story, relate it to the attack surface on set-</a:t>
            </a:r>
            <a:r>
              <a:rPr lang="en-US" dirty="0" err="1"/>
              <a:t>uid</a:t>
            </a:r>
            <a:r>
              <a:rPr lang="en-US" dirty="0"/>
              <a:t>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46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7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9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0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9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3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1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2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1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2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5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5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9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DE394-2EAE-41D5-A39F-8D30FFAC87F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3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0134" y="2494844"/>
            <a:ext cx="9144000" cy="1376362"/>
          </a:xfrm>
        </p:spPr>
        <p:txBody>
          <a:bodyPr/>
          <a:lstStyle/>
          <a:p>
            <a:r>
              <a:rPr lang="en-US" dirty="0"/>
              <a:t>Set-UID Privileged Programs</a:t>
            </a:r>
          </a:p>
        </p:txBody>
      </p:sp>
    </p:spTree>
    <p:extLst>
      <p:ext uri="{BB962C8B-B14F-4D97-AF65-F5344CB8AC3E}">
        <p14:creationId xmlns:p14="http://schemas.microsoft.com/office/powerpoint/2010/main" val="1332046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09771"/>
            <a:ext cx="10515600" cy="1020978"/>
          </a:xfrm>
        </p:spPr>
        <p:txBody>
          <a:bodyPr/>
          <a:lstStyle/>
          <a:p>
            <a:r>
              <a:rPr lang="en-US" dirty="0"/>
              <a:t>Example of Set UID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7BFBA77-1A12-4423-A06A-D80AA53E2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7" t="29705" r="42184" b="46160"/>
          <a:stretch/>
        </p:blipFill>
        <p:spPr>
          <a:xfrm>
            <a:off x="434481" y="1544137"/>
            <a:ext cx="6494451" cy="1661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9D9E70C-842A-4E15-9BD1-DED1B0C1A4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7" t="60422" r="42184" b="19662"/>
          <a:stretch/>
        </p:blipFill>
        <p:spPr>
          <a:xfrm>
            <a:off x="458684" y="3518896"/>
            <a:ext cx="6470248" cy="13658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595D3F2-676A-4122-A61B-E6BA3BE139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47" t="40169" r="48734" b="44473"/>
          <a:stretch/>
        </p:blipFill>
        <p:spPr>
          <a:xfrm>
            <a:off x="458684" y="5198097"/>
            <a:ext cx="6504477" cy="12079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45569" y="1965430"/>
            <a:ext cx="427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Blip>
                <a:blip r:embed="rId4"/>
              </a:buBlip>
            </a:pPr>
            <a:r>
              <a:rPr lang="en-US" sz="2800" dirty="0" smtClean="0"/>
              <a:t>Not a privileged program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045569" y="3362448"/>
            <a:ext cx="4913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Blip>
                <a:blip r:embed="rId4"/>
              </a:buBlip>
            </a:pPr>
            <a:r>
              <a:rPr lang="en-US" sz="2800" dirty="0" smtClean="0"/>
              <a:t>Become a privileged program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963161" y="5021076"/>
            <a:ext cx="47009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4"/>
              </a:buBlip>
            </a:pPr>
            <a:r>
              <a:rPr lang="en-US" sz="2800" dirty="0" smtClean="0"/>
              <a:t>It is still a privileged program, but not the root privilege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4485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237"/>
            <a:ext cx="10515600" cy="1325563"/>
          </a:xfrm>
        </p:spPr>
        <p:txBody>
          <a:bodyPr/>
          <a:lstStyle/>
          <a:p>
            <a:r>
              <a:rPr lang="en-US" dirty="0"/>
              <a:t>How is Set-UID Secure?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373" y="1481281"/>
            <a:ext cx="10865427" cy="472685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Allows normal users to escalate privileges</a:t>
            </a:r>
          </a:p>
          <a:p>
            <a:pPr lvl="1"/>
            <a:r>
              <a:rPr lang="en-US" dirty="0"/>
              <a:t>This is different from directly giving the privilege (</a:t>
            </a:r>
            <a:r>
              <a:rPr lang="en-US" dirty="0" err="1"/>
              <a:t>sudo</a:t>
            </a:r>
            <a:r>
              <a:rPr lang="en-US" dirty="0"/>
              <a:t> command)</a:t>
            </a:r>
          </a:p>
          <a:p>
            <a:pPr lvl="1"/>
            <a:r>
              <a:rPr lang="en-US" dirty="0"/>
              <a:t>Restricted behavior – similar to superman designed computer chips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Unsafe to turn all programs into Set-UID </a:t>
            </a:r>
          </a:p>
          <a:p>
            <a:pPr lvl="1"/>
            <a:r>
              <a:rPr lang="en-US" dirty="0"/>
              <a:t>Example: /bin/</a:t>
            </a:r>
            <a:r>
              <a:rPr lang="en-US" dirty="0" err="1"/>
              <a:t>sh</a:t>
            </a:r>
            <a:endParaRPr lang="en-US" dirty="0"/>
          </a:p>
          <a:p>
            <a:pPr lvl="1"/>
            <a:r>
              <a:rPr lang="en-US" dirty="0"/>
              <a:t>Example: vi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44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237"/>
            <a:ext cx="10515600" cy="1325563"/>
          </a:xfrm>
        </p:spPr>
        <p:txBody>
          <a:bodyPr/>
          <a:lstStyle/>
          <a:p>
            <a:r>
              <a:rPr lang="en-US" dirty="0"/>
              <a:t>Attack on Superman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109"/>
            <a:ext cx="10515600" cy="4726854"/>
          </a:xfrm>
        </p:spPr>
        <p:txBody>
          <a:bodyPr>
            <a:normAutofit/>
          </a:bodyPr>
          <a:lstStyle/>
          <a:p>
            <a:r>
              <a:rPr lang="en-US" dirty="0"/>
              <a:t>Cannot assume that user can only do whatever is coded</a:t>
            </a:r>
          </a:p>
          <a:p>
            <a:pPr lvl="1"/>
            <a:r>
              <a:rPr lang="en-US" dirty="0"/>
              <a:t>Coding flaws by developers</a:t>
            </a:r>
          </a:p>
          <a:p>
            <a:pPr lvl="1"/>
            <a:endParaRPr lang="en-US" dirty="0"/>
          </a:p>
          <a:p>
            <a:r>
              <a:rPr lang="en-US" dirty="0" err="1"/>
              <a:t>Superperson</a:t>
            </a:r>
            <a:r>
              <a:rPr lang="en-US" dirty="0"/>
              <a:t> </a:t>
            </a:r>
            <a:r>
              <a:rPr lang="en-US" dirty="0" err="1"/>
              <a:t>Mallroy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Fly north then turn left</a:t>
            </a:r>
          </a:p>
          <a:p>
            <a:pPr lvl="1"/>
            <a:r>
              <a:rPr lang="en-US" dirty="0"/>
              <a:t>How to exploit this code?</a:t>
            </a:r>
          </a:p>
          <a:p>
            <a:endParaRPr lang="en-US" dirty="0"/>
          </a:p>
          <a:p>
            <a:r>
              <a:rPr lang="en-US" dirty="0" err="1"/>
              <a:t>Superperson</a:t>
            </a:r>
            <a:r>
              <a:rPr lang="en-US" dirty="0"/>
              <a:t> Malorie</a:t>
            </a:r>
          </a:p>
          <a:p>
            <a:pPr lvl="1"/>
            <a:r>
              <a:rPr lang="en-US" dirty="0"/>
              <a:t>Fly North and turn West</a:t>
            </a:r>
          </a:p>
          <a:p>
            <a:pPr lvl="1"/>
            <a:r>
              <a:rPr lang="en-US" dirty="0"/>
              <a:t>How to exploit this code?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937087" y="2881180"/>
            <a:ext cx="7035638" cy="2896127"/>
            <a:chOff x="5007426" y="2679762"/>
            <a:chExt cx="7035638" cy="2896127"/>
          </a:xfrm>
        </p:grpSpPr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0D94DBD6-3E6B-48DF-AC93-33CBA4745A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063" t="25715" r="14287" b="25714"/>
            <a:stretch/>
          </p:blipFill>
          <p:spPr>
            <a:xfrm>
              <a:off x="5007426" y="2726223"/>
              <a:ext cx="6444343" cy="2849666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="" xmlns:a16="http://schemas.microsoft.com/office/drawing/2014/main" id="{E65C11D2-4D4E-49AC-8622-646E89CE69CC}"/>
                </a:ext>
              </a:extLst>
            </p:cNvPr>
            <p:cNvCxnSpPr/>
            <p:nvPr/>
          </p:nvCxnSpPr>
          <p:spPr>
            <a:xfrm flipV="1">
              <a:off x="8229599" y="3320143"/>
              <a:ext cx="0" cy="13933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="" xmlns:a16="http://schemas.microsoft.com/office/drawing/2014/main" id="{DDAF372B-4668-4757-917F-7DE32622E03B}"/>
                </a:ext>
              </a:extLst>
            </p:cNvPr>
            <p:cNvCxnSpPr/>
            <p:nvPr/>
          </p:nvCxnSpPr>
          <p:spPr>
            <a:xfrm flipH="1">
              <a:off x="7065818" y="3200400"/>
              <a:ext cx="11637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="" xmlns:a16="http://schemas.microsoft.com/office/drawing/2014/main" id="{6925335B-4F93-4BCB-8DD1-5A61EA0326AF}"/>
                </a:ext>
              </a:extLst>
            </p:cNvPr>
            <p:cNvCxnSpPr/>
            <p:nvPr/>
          </p:nvCxnSpPr>
          <p:spPr>
            <a:xfrm>
              <a:off x="8345628" y="3200400"/>
              <a:ext cx="121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="" xmlns:a16="http://schemas.microsoft.com/office/drawing/2014/main" id="{123B0B0F-B05F-48FF-91A1-385AF2BDEA42}"/>
                </a:ext>
              </a:extLst>
            </p:cNvPr>
            <p:cNvCxnSpPr/>
            <p:nvPr/>
          </p:nvCxnSpPr>
          <p:spPr>
            <a:xfrm flipH="1">
              <a:off x="7065817" y="3072245"/>
              <a:ext cx="11637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="" xmlns:a16="http://schemas.microsoft.com/office/drawing/2014/main" id="{D4A42C1B-0240-4B95-A840-7E28D6773BEB}"/>
                </a:ext>
              </a:extLst>
            </p:cNvPr>
            <p:cNvCxnSpPr/>
            <p:nvPr/>
          </p:nvCxnSpPr>
          <p:spPr>
            <a:xfrm>
              <a:off x="8345628" y="3086100"/>
              <a:ext cx="1215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="" xmlns:a16="http://schemas.microsoft.com/office/drawing/2014/main" id="{AA0455D7-22DC-4C5F-A277-694C277C5E7F}"/>
                </a:ext>
              </a:extLst>
            </p:cNvPr>
            <p:cNvCxnSpPr/>
            <p:nvPr/>
          </p:nvCxnSpPr>
          <p:spPr>
            <a:xfrm flipV="1">
              <a:off x="8319654" y="3320142"/>
              <a:ext cx="0" cy="13933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4FADB914-D8C4-49DE-95C6-5E1E5E142F06}"/>
                </a:ext>
              </a:extLst>
            </p:cNvPr>
            <p:cNvSpPr txBox="1"/>
            <p:nvPr/>
          </p:nvSpPr>
          <p:spPr>
            <a:xfrm>
              <a:off x="7419107" y="2679762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356FA968-3BB0-4CA8-8B9F-9A1E062B4F6A}"/>
                </a:ext>
              </a:extLst>
            </p:cNvPr>
            <p:cNvSpPr txBox="1"/>
            <p:nvPr/>
          </p:nvSpPr>
          <p:spPr>
            <a:xfrm>
              <a:off x="8724896" y="2679762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DE6ACF34-BBA3-42A0-B4A9-5E155E5CE45A}"/>
                </a:ext>
              </a:extLst>
            </p:cNvPr>
            <p:cNvSpPr txBox="1"/>
            <p:nvPr/>
          </p:nvSpPr>
          <p:spPr>
            <a:xfrm>
              <a:off x="8724896" y="4283973"/>
              <a:ext cx="3318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Superperson</a:t>
              </a:r>
              <a:r>
                <a:rPr lang="en-US" b="1" dirty="0"/>
                <a:t> is supposed to take path 1, but they take path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7312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238"/>
            <a:ext cx="10515600" cy="1020978"/>
          </a:xfrm>
        </p:spPr>
        <p:txBody>
          <a:bodyPr/>
          <a:lstStyle/>
          <a:p>
            <a:r>
              <a:rPr lang="en-US" dirty="0"/>
              <a:t>Attack </a:t>
            </a:r>
            <a:r>
              <a:rPr lang="en-US" dirty="0" smtClean="0"/>
              <a:t>Surfaces of Set-UID Programs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10151F5-8679-4026-8CDF-D30FFD5B5C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02" t="27679" r="25380" b="29283"/>
          <a:stretch/>
        </p:blipFill>
        <p:spPr>
          <a:xfrm>
            <a:off x="976806" y="1740856"/>
            <a:ext cx="9994737" cy="393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00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238"/>
            <a:ext cx="10515600" cy="1020978"/>
          </a:xfrm>
        </p:spPr>
        <p:txBody>
          <a:bodyPr/>
          <a:lstStyle/>
          <a:p>
            <a:r>
              <a:rPr lang="en-US" dirty="0"/>
              <a:t>Attacks via User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261"/>
            <a:ext cx="10515600" cy="4741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User </a:t>
            </a:r>
            <a:r>
              <a:rPr lang="en-US" dirty="0" smtClean="0"/>
              <a:t>Inputs: </a:t>
            </a:r>
            <a:r>
              <a:rPr lang="en-US" dirty="0"/>
              <a:t>Explicit Inputs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Buffer Overflow – More information in Chapter 4</a:t>
            </a:r>
          </a:p>
          <a:p>
            <a:pPr lvl="2"/>
            <a:r>
              <a:rPr lang="en-US" dirty="0"/>
              <a:t>Overflowing a buffer to run malicious code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Format String Vulnerability – More information in Chapter 6</a:t>
            </a:r>
          </a:p>
          <a:p>
            <a:pPr lvl="2"/>
            <a:r>
              <a:rPr lang="en-US" dirty="0"/>
              <a:t>Changing program behavior using user inputs as format strings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74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 via User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64" y="1825625"/>
            <a:ext cx="10969336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CHSH – Change Shell</a:t>
            </a:r>
          </a:p>
          <a:p>
            <a:pPr lvl="2"/>
            <a:r>
              <a:rPr lang="en-US" dirty="0"/>
              <a:t>Set-UID program with ability to change default shell programs</a:t>
            </a:r>
          </a:p>
          <a:p>
            <a:pPr lvl="2"/>
            <a:r>
              <a:rPr lang="en-US" dirty="0"/>
              <a:t>Shell programs are stored in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passwd</a:t>
            </a:r>
            <a:r>
              <a:rPr lang="en-US" dirty="0"/>
              <a:t> file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Issues</a:t>
            </a:r>
          </a:p>
          <a:p>
            <a:pPr lvl="2"/>
            <a:r>
              <a:rPr lang="en-US" dirty="0"/>
              <a:t>Failing to sanitize user inputs</a:t>
            </a:r>
          </a:p>
          <a:p>
            <a:pPr lvl="2"/>
            <a:r>
              <a:rPr lang="en-US" dirty="0"/>
              <a:t>Attackers could create a new root account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Attack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01959F6-BB46-47A7-A8BD-B7F986C827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1" t="28185" r="22342" b="65232"/>
          <a:stretch/>
        </p:blipFill>
        <p:spPr>
          <a:xfrm>
            <a:off x="1113692" y="5189826"/>
            <a:ext cx="10240108" cy="56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88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238"/>
            <a:ext cx="10515600" cy="1020978"/>
          </a:xfrm>
        </p:spPr>
        <p:txBody>
          <a:bodyPr/>
          <a:lstStyle/>
          <a:p>
            <a:r>
              <a:rPr lang="en-US" dirty="0"/>
              <a:t>Attacks via System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261"/>
            <a:ext cx="10515600" cy="47417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System Inputs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Race Condition – More information in Chapter 7</a:t>
            </a:r>
          </a:p>
          <a:p>
            <a:pPr lvl="2"/>
            <a:r>
              <a:rPr lang="en-US" dirty="0"/>
              <a:t>Symbolic link to privileged file from a unprivileged file</a:t>
            </a:r>
          </a:p>
          <a:p>
            <a:pPr lvl="2"/>
            <a:r>
              <a:rPr lang="en-US" dirty="0"/>
              <a:t>Influence programs</a:t>
            </a:r>
          </a:p>
          <a:p>
            <a:pPr lvl="2"/>
            <a:r>
              <a:rPr lang="en-US" dirty="0"/>
              <a:t>Writing inside world writable folder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21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238"/>
            <a:ext cx="10515600" cy="1020978"/>
          </a:xfrm>
        </p:spPr>
        <p:txBody>
          <a:bodyPr/>
          <a:lstStyle/>
          <a:p>
            <a:r>
              <a:rPr lang="en-US" dirty="0"/>
              <a:t>Attacks via Environment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261"/>
            <a:ext cx="10515600" cy="4741702"/>
          </a:xfrm>
        </p:spPr>
        <p:txBody>
          <a:bodyPr>
            <a:normAutofit/>
          </a:bodyPr>
          <a:lstStyle/>
          <a:p>
            <a:r>
              <a:rPr lang="en-US" dirty="0"/>
              <a:t>Behavior can be influenced by inputs that are not visible inside a </a:t>
            </a:r>
            <a:r>
              <a:rPr lang="en-US" dirty="0" smtClean="0"/>
              <a:t>program.</a:t>
            </a:r>
          </a:p>
          <a:p>
            <a:r>
              <a:rPr lang="en-US" dirty="0" smtClean="0"/>
              <a:t>Environment </a:t>
            </a:r>
            <a:r>
              <a:rPr lang="en-US" dirty="0"/>
              <a:t>Variables : These can be set by a user before running a </a:t>
            </a:r>
            <a:r>
              <a:rPr lang="en-US" dirty="0" smtClean="0"/>
              <a:t>program.</a:t>
            </a:r>
          </a:p>
          <a:p>
            <a:r>
              <a:rPr lang="en-US" dirty="0" smtClean="0"/>
              <a:t>Detailed discussions on environment variables will be in </a:t>
            </a:r>
            <a:r>
              <a:rPr lang="en-US" dirty="0"/>
              <a:t>Chapter </a:t>
            </a:r>
            <a:r>
              <a:rPr lang="en-US" dirty="0" smtClean="0"/>
              <a:t>2.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1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ACAB9C-E7C0-4863-BC40-0DE6CDE58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 via 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80010E-33DB-4C3C-850E-A902FF9AF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dirty="0" smtClean="0"/>
              <a:t> </a:t>
            </a:r>
            <a:r>
              <a:rPr lang="en-US" dirty="0"/>
              <a:t>Environment </a:t>
            </a:r>
            <a:r>
              <a:rPr lang="en-US" dirty="0" smtClean="0"/>
              <a:t>Variable</a:t>
            </a:r>
            <a:endParaRPr lang="en-US" dirty="0"/>
          </a:p>
          <a:p>
            <a:pPr lvl="1"/>
            <a:r>
              <a:rPr lang="en-US" dirty="0"/>
              <a:t>Used by shell programs to locate a command if the user does not provide the full path for the command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ystem():  call /bin/</a:t>
            </a:r>
            <a:r>
              <a:rPr lang="en-US" dirty="0" err="1" smtClean="0"/>
              <a:t>sh</a:t>
            </a:r>
            <a:r>
              <a:rPr lang="en-US" dirty="0" smtClean="0"/>
              <a:t> first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ystem</a:t>
            </a:r>
            <a:r>
              <a:rPr lang="en-US" dirty="0"/>
              <a:t>(“ls”)</a:t>
            </a:r>
          </a:p>
          <a:p>
            <a:pPr lvl="2"/>
            <a:r>
              <a:rPr lang="en-US" dirty="0" smtClean="0"/>
              <a:t>/bin/</a:t>
            </a:r>
            <a:r>
              <a:rPr lang="en-US" dirty="0" err="1" smtClean="0"/>
              <a:t>sh</a:t>
            </a:r>
            <a:r>
              <a:rPr lang="en-US" dirty="0" smtClean="0"/>
              <a:t> </a:t>
            </a:r>
            <a:r>
              <a:rPr lang="en-US" dirty="0"/>
              <a:t>uses the </a:t>
            </a:r>
            <a:r>
              <a:rPr lang="en-US" dirty="0" smtClean="0"/>
              <a:t>PATH </a:t>
            </a:r>
            <a:r>
              <a:rPr lang="en-US" dirty="0"/>
              <a:t>environment variable to locate “ls” </a:t>
            </a:r>
            <a:endParaRPr lang="en-US" dirty="0" smtClean="0"/>
          </a:p>
          <a:p>
            <a:pPr lvl="2"/>
            <a:r>
              <a:rPr lang="en-US" dirty="0" smtClean="0"/>
              <a:t>Attacker </a:t>
            </a:r>
            <a:r>
              <a:rPr lang="en-US" dirty="0"/>
              <a:t>can manipulate the PATH variable and </a:t>
            </a:r>
            <a:r>
              <a:rPr lang="en-US" dirty="0" smtClean="0"/>
              <a:t>control </a:t>
            </a:r>
            <a:r>
              <a:rPr lang="en-US" dirty="0"/>
              <a:t>how the “ls” command is </a:t>
            </a:r>
            <a:r>
              <a:rPr lang="en-US" dirty="0" smtClean="0"/>
              <a:t>found</a:t>
            </a:r>
          </a:p>
          <a:p>
            <a:r>
              <a:rPr lang="en-US" dirty="0" smtClean="0"/>
              <a:t>More examples on this type of attacks can be found in Chapter 2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15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7A751C-7F91-4372-A824-F30EA633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Capability Leaking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DE652E-09DE-4D34-910C-4609FD221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some cases, Privileged programs downgrade themselves during execution</a:t>
            </a:r>
          </a:p>
          <a:p>
            <a:r>
              <a:rPr lang="en-US" dirty="0" smtClean="0"/>
              <a:t>Example: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r>
              <a:rPr lang="en-US" dirty="0" smtClean="0"/>
              <a:t> </a:t>
            </a:r>
            <a:r>
              <a:rPr lang="en-US" dirty="0"/>
              <a:t>program</a:t>
            </a:r>
          </a:p>
          <a:p>
            <a:pPr lvl="1"/>
            <a:r>
              <a:rPr lang="en-US" dirty="0"/>
              <a:t>This is a privileged Set-UID program</a:t>
            </a:r>
          </a:p>
          <a:p>
            <a:pPr lvl="1"/>
            <a:r>
              <a:rPr lang="en-US" dirty="0"/>
              <a:t>Allows one user to switch to another user ( say user1 to user2 )</a:t>
            </a:r>
          </a:p>
          <a:p>
            <a:pPr lvl="1"/>
            <a:r>
              <a:rPr lang="en-US" dirty="0"/>
              <a:t>Program </a:t>
            </a:r>
            <a:r>
              <a:rPr lang="en-US" dirty="0" smtClean="0"/>
              <a:t>starts </a:t>
            </a:r>
            <a:r>
              <a:rPr lang="en-US" dirty="0"/>
              <a:t>with EUID as root and RUID as </a:t>
            </a:r>
            <a:r>
              <a:rPr lang="en-US" dirty="0" smtClean="0"/>
              <a:t>user1</a:t>
            </a:r>
          </a:p>
          <a:p>
            <a:pPr lvl="1"/>
            <a:r>
              <a:rPr lang="en-US" dirty="0" smtClean="0"/>
              <a:t>After </a:t>
            </a:r>
            <a:r>
              <a:rPr lang="en-US" dirty="0"/>
              <a:t>password verification, both EUID and RUID become </a:t>
            </a:r>
            <a:r>
              <a:rPr lang="en-US" dirty="0" smtClean="0"/>
              <a:t>user2’s (via privilege downgrading)</a:t>
            </a:r>
            <a:endParaRPr lang="en-US" dirty="0"/>
          </a:p>
          <a:p>
            <a:r>
              <a:rPr lang="en-US" dirty="0"/>
              <a:t>Such programs may lead to capability leaking</a:t>
            </a:r>
          </a:p>
          <a:p>
            <a:pPr lvl="1"/>
            <a:r>
              <a:rPr lang="en-US" dirty="0"/>
              <a:t>Programs may not clean up privileged capabilities </a:t>
            </a:r>
            <a:r>
              <a:rPr lang="en-US" dirty="0" smtClean="0"/>
              <a:t>before downgrading</a:t>
            </a:r>
            <a:endParaRPr lang="en-US" dirty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10157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Need for Privileged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7527"/>
            <a:ext cx="10515600" cy="55651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Password Dilemma</a:t>
            </a:r>
          </a:p>
          <a:p>
            <a:pPr lvl="1"/>
            <a:r>
              <a:rPr lang="en-US" dirty="0"/>
              <a:t>Permissions of /</a:t>
            </a:r>
            <a:r>
              <a:rPr lang="en-US" dirty="0" err="1"/>
              <a:t>etc</a:t>
            </a:r>
            <a:r>
              <a:rPr lang="en-US" dirty="0"/>
              <a:t>/shadow File: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How </a:t>
            </a:r>
            <a:r>
              <a:rPr lang="en-US" dirty="0"/>
              <a:t>would normal users change their password?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0A8236-70DD-44B6-8758-78591F6517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66" t="21435" r="25000" b="71983"/>
          <a:stretch/>
        </p:blipFill>
        <p:spPr>
          <a:xfrm>
            <a:off x="1576754" y="2624414"/>
            <a:ext cx="8238510" cy="6597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9ADC4DF-5860-4368-937F-2FD7609D14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59" t="11388" r="52690" b="72917"/>
          <a:stretch/>
        </p:blipFill>
        <p:spPr>
          <a:xfrm>
            <a:off x="1354015" y="4152746"/>
            <a:ext cx="8928694" cy="200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66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238"/>
            <a:ext cx="10515600" cy="1020978"/>
          </a:xfrm>
        </p:spPr>
        <p:txBody>
          <a:bodyPr/>
          <a:lstStyle/>
          <a:p>
            <a:r>
              <a:rPr lang="en-US" dirty="0"/>
              <a:t>Attacks via Capability </a:t>
            </a:r>
            <a:r>
              <a:rPr lang="en-US" dirty="0" smtClean="0"/>
              <a:t>Leaking: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984" y="1261741"/>
            <a:ext cx="3469873" cy="83313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The /etc/</a:t>
            </a:r>
            <a:r>
              <a:rPr lang="en-US" dirty="0" err="1" smtClean="0"/>
              <a:t>zzz</a:t>
            </a:r>
            <a:r>
              <a:rPr lang="en-US" dirty="0" smtClean="0"/>
              <a:t> file is only </a:t>
            </a:r>
            <a:r>
              <a:rPr lang="en-US" dirty="0"/>
              <a:t>writable by root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6F3CC445-AB10-434C-AA71-311C8630E02D}"/>
              </a:ext>
            </a:extLst>
          </p:cNvPr>
          <p:cNvCxnSpPr>
            <a:cxnSpLocks/>
          </p:cNvCxnSpPr>
          <p:nvPr/>
        </p:nvCxnSpPr>
        <p:spPr>
          <a:xfrm flipH="1" flipV="1">
            <a:off x="3182006" y="5568462"/>
            <a:ext cx="2007914" cy="76635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877EADDE-6368-49A9-A16E-E24B46E9FA6D}"/>
              </a:ext>
            </a:extLst>
          </p:cNvPr>
          <p:cNvCxnSpPr>
            <a:cxnSpLocks/>
          </p:cNvCxnSpPr>
          <p:nvPr/>
        </p:nvCxnSpPr>
        <p:spPr>
          <a:xfrm flipH="1" flipV="1">
            <a:off x="3834899" y="4395071"/>
            <a:ext cx="586850" cy="63188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F5FDC95A-7670-4884-B06D-750835F278B1}"/>
              </a:ext>
            </a:extLst>
          </p:cNvPr>
          <p:cNvCxnSpPr/>
          <p:nvPr/>
        </p:nvCxnSpPr>
        <p:spPr>
          <a:xfrm flipH="1">
            <a:off x="2379785" y="1932290"/>
            <a:ext cx="2041964" cy="5929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774" y="1714712"/>
            <a:ext cx="7540328" cy="47681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8684" y="2439846"/>
            <a:ext cx="39359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File descriptor </a:t>
            </a:r>
            <a:r>
              <a:rPr lang="en-US" sz="2400" dirty="0" smtClean="0"/>
              <a:t>is created</a:t>
            </a:r>
          </a:p>
          <a:p>
            <a:pPr lvl="1"/>
            <a:r>
              <a:rPr lang="en-US" sz="2400" dirty="0" smtClean="0"/>
              <a:t>(the program is a root-owned Set-UID program)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616165" y="3910276"/>
            <a:ext cx="31316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smtClean="0"/>
              <a:t>The  privilege is downgraded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78684" y="4970176"/>
            <a:ext cx="38426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Invoke a shell </a:t>
            </a:r>
            <a:r>
              <a:rPr lang="en-US" sz="2400" dirty="0" smtClean="0"/>
              <a:t>program, so the behavior restriction on the program is lifted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718857" y="1273216"/>
            <a:ext cx="2752281" cy="192169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471138" y="1273216"/>
            <a:ext cx="117231" cy="4228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926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238"/>
            <a:ext cx="10515600" cy="1020978"/>
          </a:xfrm>
        </p:spPr>
        <p:txBody>
          <a:bodyPr/>
          <a:lstStyle/>
          <a:p>
            <a:r>
              <a:rPr lang="en-US" dirty="0"/>
              <a:t>Attacks via Capability Leaking (Continued)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1292713"/>
            <a:ext cx="3176953" cy="22085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/>
              <a:t>The program forgets to close the file, so the file descriptor is still </a:t>
            </a:r>
            <a:r>
              <a:rPr lang="en-US" sz="2800" dirty="0" smtClean="0"/>
              <a:t>valid.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64CF9C5-1C5A-4AB8-9051-06F5980920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38" t="35555" r="22619" b="29841"/>
          <a:stretch/>
        </p:blipFill>
        <p:spPr>
          <a:xfrm>
            <a:off x="3481754" y="1292713"/>
            <a:ext cx="8454945" cy="409595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1" y="5549227"/>
            <a:ext cx="117842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 smtClean="0">
                <a:solidFill>
                  <a:srgbClr val="C00000"/>
                </a:solidFill>
              </a:rPr>
              <a:t>How to fix the program? </a:t>
            </a:r>
          </a:p>
          <a:p>
            <a:pPr lvl="1"/>
            <a:r>
              <a:rPr lang="en-US" sz="2800" dirty="0" smtClean="0"/>
              <a:t>Destroy the file descriptor before downgrading the privilege (close the file)</a:t>
            </a:r>
            <a:endParaRPr lang="en-US" sz="2800" dirty="0"/>
          </a:p>
        </p:txBody>
      </p:sp>
      <p:sp>
        <p:nvSpPr>
          <p:cNvPr id="6" name="Down Arrow 5"/>
          <p:cNvSpPr/>
          <p:nvPr/>
        </p:nvSpPr>
        <p:spPr>
          <a:xfrm>
            <a:off x="1565031" y="3417408"/>
            <a:ext cx="351692" cy="73855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0030" y="4208585"/>
            <a:ext cx="2441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Capability Leak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994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238"/>
            <a:ext cx="10515600" cy="1020978"/>
          </a:xfrm>
        </p:spPr>
        <p:txBody>
          <a:bodyPr/>
          <a:lstStyle/>
          <a:p>
            <a:r>
              <a:rPr lang="en-US" dirty="0"/>
              <a:t>Capability Leaking in OS X – Case Study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261"/>
            <a:ext cx="10515600" cy="5183748"/>
          </a:xfrm>
        </p:spPr>
        <p:txBody>
          <a:bodyPr>
            <a:normAutofit/>
          </a:bodyPr>
          <a:lstStyle/>
          <a:p>
            <a:r>
              <a:rPr lang="en-US" dirty="0"/>
              <a:t>OS X Yosemite found vulnerable to privilege escalation attack related to capability leaking in July 2015 ( OS X 10.10 )</a:t>
            </a:r>
          </a:p>
          <a:p>
            <a:r>
              <a:rPr lang="en-US" dirty="0"/>
              <a:t>Added features to dynamic linker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dyld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DYLD_PRINT_TO_FILE environment variable</a:t>
            </a:r>
          </a:p>
          <a:p>
            <a:r>
              <a:rPr lang="en-US" dirty="0"/>
              <a:t>The dynamic linker can open any file, so </a:t>
            </a:r>
            <a:r>
              <a:rPr lang="en-US" dirty="0" smtClean="0"/>
              <a:t>for root-owned Set-UID programs, it </a:t>
            </a:r>
            <a:r>
              <a:rPr lang="en-US" dirty="0"/>
              <a:t>runs with root privileges. The dynamic </a:t>
            </a:r>
            <a:r>
              <a:rPr lang="en-US" dirty="0" smtClean="0"/>
              <a:t>linker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dyld</a:t>
            </a:r>
            <a:r>
              <a:rPr lang="en-US" dirty="0"/>
              <a:t>, does not close the </a:t>
            </a:r>
            <a:r>
              <a:rPr lang="en-US" dirty="0" smtClean="0"/>
              <a:t>file.  There is a </a:t>
            </a:r>
            <a:r>
              <a:rPr lang="en-US" dirty="0" smtClean="0">
                <a:solidFill>
                  <a:srgbClr val="C00000"/>
                </a:solidFill>
              </a:rPr>
              <a:t>capability leaking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Scenario 1 (safe): </a:t>
            </a:r>
            <a:r>
              <a:rPr lang="en-US" dirty="0"/>
              <a:t>Set-UID finished its job and the process dies. Everything is cleaned up and it is </a:t>
            </a:r>
            <a:r>
              <a:rPr lang="en-US" dirty="0" smtClean="0"/>
              <a:t>safe.</a:t>
            </a:r>
          </a:p>
          <a:p>
            <a:r>
              <a:rPr lang="en-US" b="1" dirty="0" smtClean="0"/>
              <a:t>Scenario 2 (unsafe): </a:t>
            </a:r>
            <a:r>
              <a:rPr lang="en-US" dirty="0"/>
              <a:t>Similar to the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r>
              <a:rPr lang="en-US" dirty="0"/>
              <a:t>” </a:t>
            </a:r>
            <a:r>
              <a:rPr lang="en-US" dirty="0" smtClean="0"/>
              <a:t>program, the privileged program downgrade its privilege, and lift the restriction.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6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238"/>
            <a:ext cx="10515600" cy="1020978"/>
          </a:xfrm>
        </p:spPr>
        <p:txBody>
          <a:bodyPr/>
          <a:lstStyle/>
          <a:p>
            <a:r>
              <a:rPr lang="en-US" dirty="0"/>
              <a:t>Invoking </a:t>
            </a:r>
            <a:r>
              <a:rPr lang="en-US" dirty="0" smtClean="0"/>
              <a:t>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261"/>
            <a:ext cx="10515600" cy="4741702"/>
          </a:xfrm>
        </p:spPr>
        <p:txBody>
          <a:bodyPr/>
          <a:lstStyle/>
          <a:p>
            <a:r>
              <a:rPr lang="en-US" dirty="0"/>
              <a:t>Invoking external commands from inside a </a:t>
            </a:r>
            <a:r>
              <a:rPr lang="en-US" dirty="0" smtClean="0"/>
              <a:t>program</a:t>
            </a:r>
            <a:endParaRPr lang="en-US" dirty="0"/>
          </a:p>
          <a:p>
            <a:r>
              <a:rPr lang="en-US" dirty="0"/>
              <a:t>External command is chosen by the Set-UID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Users are not supposed to provide the command (or it is not secure)</a:t>
            </a:r>
            <a:endParaRPr lang="en-US" dirty="0"/>
          </a:p>
          <a:p>
            <a:r>
              <a:rPr lang="en-US" dirty="0" smtClean="0"/>
              <a:t>Attack: </a:t>
            </a:r>
          </a:p>
          <a:p>
            <a:pPr lvl="1"/>
            <a:r>
              <a:rPr lang="en-US" dirty="0" smtClean="0"/>
              <a:t>Users </a:t>
            </a:r>
            <a:r>
              <a:rPr lang="en-US" dirty="0"/>
              <a:t>are </a:t>
            </a:r>
            <a:r>
              <a:rPr lang="en-US" dirty="0" smtClean="0"/>
              <a:t>often asked to </a:t>
            </a:r>
            <a:r>
              <a:rPr lang="en-US" dirty="0"/>
              <a:t>provide </a:t>
            </a:r>
            <a:r>
              <a:rPr lang="en-US" dirty="0" smtClean="0"/>
              <a:t>input data to the command.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smtClean="0"/>
              <a:t>command is not invoked properly, user’s input data may be turned into command name.  This is dangerous.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79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968" y="120040"/>
            <a:ext cx="10515600" cy="1020978"/>
          </a:xfrm>
        </p:spPr>
        <p:txBody>
          <a:bodyPr>
            <a:normAutofit/>
          </a:bodyPr>
          <a:lstStyle/>
          <a:p>
            <a:r>
              <a:rPr lang="en-US" sz="4000" dirty="0"/>
              <a:t>Invoking Programs : Unsafe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5816" y="1800541"/>
            <a:ext cx="3634153" cy="3814813"/>
          </a:xfrm>
        </p:spPr>
        <p:txBody>
          <a:bodyPr>
            <a:normAutofit/>
          </a:bodyPr>
          <a:lstStyle/>
          <a:p>
            <a:r>
              <a:rPr lang="en-US" sz="2400" dirty="0"/>
              <a:t>The easiest way to invoke an external command is </a:t>
            </a:r>
            <a:r>
              <a:rPr lang="en-US" sz="2400" dirty="0" smtClean="0"/>
              <a:t>the system() function.</a:t>
            </a:r>
            <a:endParaRPr lang="en-US" sz="2400" dirty="0"/>
          </a:p>
          <a:p>
            <a:r>
              <a:rPr lang="en-US" sz="2400" dirty="0" smtClean="0"/>
              <a:t>This program is supposed to run the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/bin/cat </a:t>
            </a:r>
            <a:r>
              <a:rPr lang="en-US" sz="2400" dirty="0" smtClean="0"/>
              <a:t>program.</a:t>
            </a:r>
          </a:p>
          <a:p>
            <a:r>
              <a:rPr lang="en-US" sz="2400" dirty="0" smtClean="0"/>
              <a:t>It is a root-owned Set-UID program, so the program can view all files, but it can’t write to any file.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" y="1800541"/>
            <a:ext cx="7349668" cy="38148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4062" y="5920154"/>
            <a:ext cx="10609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Question: Can you use this program to run other command, with the root privilege?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500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4414"/>
            <a:ext cx="10515600" cy="1020978"/>
          </a:xfrm>
        </p:spPr>
        <p:txBody>
          <a:bodyPr>
            <a:normAutofit fontScale="90000"/>
          </a:bodyPr>
          <a:lstStyle/>
          <a:p>
            <a:r>
              <a:rPr lang="en-US" dirty="0"/>
              <a:t>Invoking Programs : Unsafe Approach ( Continued)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3487"/>
            <a:ext cx="8012723" cy="4667606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638799" y="3796530"/>
            <a:ext cx="2313009" cy="104168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We can get a root shell with this input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704494" y="4431323"/>
            <a:ext cx="1934305" cy="668215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92923" y="5275385"/>
            <a:ext cx="155916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70380" y="3357125"/>
            <a:ext cx="26195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Problem</a:t>
            </a:r>
            <a:r>
              <a:rPr lang="en-US" sz="2400" dirty="0" smtClean="0"/>
              <a:t>: Some part of the data becomes code (command name)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9563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15895"/>
          </a:xfrm>
        </p:spPr>
        <p:txBody>
          <a:bodyPr/>
          <a:lstStyle/>
          <a:p>
            <a:r>
              <a:rPr lang="en-US" dirty="0" smtClean="0"/>
              <a:t>In Ubuntu 16.04, /bin/</a:t>
            </a:r>
            <a:r>
              <a:rPr lang="en-US" dirty="0" err="1" smtClean="0"/>
              <a:t>sh</a:t>
            </a:r>
            <a:r>
              <a:rPr lang="en-US" dirty="0" smtClean="0"/>
              <a:t> points to /bin/dash, which has a countermeasure</a:t>
            </a:r>
          </a:p>
          <a:p>
            <a:pPr lvl="1"/>
            <a:r>
              <a:rPr lang="en-US" dirty="0" smtClean="0"/>
              <a:t>It drops privilege when it is executed inside a set-</a:t>
            </a:r>
            <a:r>
              <a:rPr lang="en-US" dirty="0" err="1" smtClean="0"/>
              <a:t>uid</a:t>
            </a:r>
            <a:r>
              <a:rPr lang="en-US" dirty="0" smtClean="0"/>
              <a:t> process</a:t>
            </a:r>
          </a:p>
          <a:p>
            <a:r>
              <a:rPr lang="en-US" dirty="0" smtClean="0"/>
              <a:t>Therefore, we will only get a normal shell in the attack on the previous slide</a:t>
            </a:r>
          </a:p>
          <a:p>
            <a:r>
              <a:rPr lang="en-US" dirty="0" smtClean="0"/>
              <a:t>Do the following to remove the countermeasure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298" y="4676457"/>
            <a:ext cx="6687483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0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6" y="1510368"/>
            <a:ext cx="5364722" cy="32552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91" y="342565"/>
            <a:ext cx="10515600" cy="1020978"/>
          </a:xfrm>
        </p:spPr>
        <p:txBody>
          <a:bodyPr>
            <a:normAutofit/>
          </a:bodyPr>
          <a:lstStyle/>
          <a:p>
            <a:r>
              <a:rPr lang="en-US" sz="4000" dirty="0"/>
              <a:t>Invoking </a:t>
            </a:r>
            <a:r>
              <a:rPr lang="en-US" sz="4000" dirty="0" smtClean="0"/>
              <a:t>Programs Safely: using </a:t>
            </a:r>
            <a:r>
              <a:rPr 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execve()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1517" y="3531777"/>
            <a:ext cx="5364722" cy="54251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735581" y="2742857"/>
            <a:ext cx="4386506" cy="2022804"/>
            <a:chOff x="6596685" y="3541423"/>
            <a:chExt cx="4386506" cy="2022804"/>
          </a:xfrm>
        </p:grpSpPr>
        <p:sp>
          <p:nvSpPr>
            <p:cNvPr id="5" name="TextBox 4"/>
            <p:cNvSpPr txBox="1"/>
            <p:nvPr/>
          </p:nvSpPr>
          <p:spPr>
            <a:xfrm>
              <a:off x="6596685" y="4548564"/>
              <a:ext cx="2095904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Command name is provided here (by the program)</a:t>
              </a:r>
              <a:endParaRPr 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96685" y="3541423"/>
              <a:ext cx="4051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xecve(v[0], v, 0)</a:t>
              </a:r>
              <a:endParaRPr lang="en-US" sz="2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887287" y="4548563"/>
              <a:ext cx="2095904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Input data are provided here (can be by user)</a:t>
              </a:r>
              <a:endParaRPr lang="en-US" sz="20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7908784" y="4178461"/>
              <a:ext cx="599212" cy="370103"/>
            </a:xfrm>
            <a:prstGeom prst="straightConnector1">
              <a:avLst/>
            </a:prstGeom>
            <a:ln w="34925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9619447" y="4064642"/>
              <a:ext cx="385241" cy="483921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190726" y="4064642"/>
              <a:ext cx="763017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9430558" y="4027027"/>
              <a:ext cx="323042" cy="674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567928" y="5061711"/>
            <a:ext cx="9605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Why is it safe?</a:t>
            </a:r>
          </a:p>
          <a:p>
            <a:r>
              <a:rPr lang="en-US" sz="2400" dirty="0" smtClean="0"/>
              <a:t>Code (command name) and data are clearly separated; there is no way for the user data to become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4221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91" y="319892"/>
            <a:ext cx="10515600" cy="1020978"/>
          </a:xfrm>
        </p:spPr>
        <p:txBody>
          <a:bodyPr>
            <a:normAutofit/>
          </a:bodyPr>
          <a:lstStyle/>
          <a:p>
            <a:r>
              <a:rPr lang="en-US" dirty="0"/>
              <a:t>Invoking Programs </a:t>
            </a:r>
            <a:r>
              <a:rPr lang="en-US" dirty="0" smtClean="0"/>
              <a:t>Safely </a:t>
            </a:r>
            <a:r>
              <a:rPr lang="en-US" dirty="0"/>
              <a:t>( 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91" y="1184564"/>
            <a:ext cx="10886209" cy="54774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77" y="1682370"/>
            <a:ext cx="8757213" cy="34055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81031" y="4826643"/>
            <a:ext cx="1406179" cy="26131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2445223" y="5287148"/>
            <a:ext cx="277793" cy="40511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42533" y="5749209"/>
            <a:ext cx="5566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The data are still treated as data, not code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245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Consideration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/>
              <a:t>functions in the exec() family behave similarly to execve</a:t>
            </a:r>
            <a:r>
              <a:rPr lang="en-US" dirty="0" smtClean="0"/>
              <a:t>(), </a:t>
            </a:r>
            <a:r>
              <a:rPr lang="en-US" dirty="0"/>
              <a:t>but may not be safe</a:t>
            </a:r>
          </a:p>
          <a:p>
            <a:pPr lvl="1"/>
            <a:r>
              <a:rPr lang="en-US" dirty="0" err="1"/>
              <a:t>execlp</a:t>
            </a:r>
            <a:r>
              <a:rPr lang="en-US" dirty="0"/>
              <a:t>(), </a:t>
            </a:r>
            <a:r>
              <a:rPr lang="en-US" dirty="0" err="1"/>
              <a:t>execvp</a:t>
            </a:r>
            <a:r>
              <a:rPr lang="en-US" dirty="0"/>
              <a:t>() and </a:t>
            </a:r>
            <a:r>
              <a:rPr lang="en-US" dirty="0" err="1"/>
              <a:t>execvpe</a:t>
            </a:r>
            <a:r>
              <a:rPr lang="en-US" dirty="0"/>
              <a:t>() duplicate the actions of the shell. These functions can be attacked using the PATH Environment </a:t>
            </a:r>
            <a:r>
              <a:rPr lang="en-US" dirty="0" smtClean="0"/>
              <a:t>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36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Two-Tier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1690688"/>
            <a:ext cx="5991958" cy="4486275"/>
          </a:xfrm>
        </p:spPr>
        <p:txBody>
          <a:bodyPr/>
          <a:lstStyle/>
          <a:p>
            <a:r>
              <a:rPr lang="en-US" dirty="0" smtClean="0"/>
              <a:t>Implementing fine-grained access control in operating systems make OS over complicated.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OS relies </a:t>
            </a:r>
            <a:r>
              <a:rPr lang="en-US" dirty="0"/>
              <a:t>on </a:t>
            </a:r>
            <a:r>
              <a:rPr lang="en-US" dirty="0" smtClean="0"/>
              <a:t>extension to enforce fine-grained access control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Privileged </a:t>
            </a:r>
            <a:r>
              <a:rPr lang="en-US" dirty="0" smtClean="0"/>
              <a:t>programs are such extensions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1EB56B7-F8F8-4695-BA36-738012198C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91" t="39365" r="27976" b="19365"/>
          <a:stretch/>
        </p:blipFill>
        <p:spPr>
          <a:xfrm>
            <a:off x="6384995" y="1497378"/>
            <a:ext cx="56232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15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91" y="163586"/>
            <a:ext cx="10515600" cy="1020978"/>
          </a:xfrm>
        </p:spPr>
        <p:txBody>
          <a:bodyPr>
            <a:normAutofit fontScale="90000"/>
          </a:bodyPr>
          <a:lstStyle/>
          <a:p>
            <a:r>
              <a:rPr lang="en-US" dirty="0"/>
              <a:t>Invoking External Commands in </a:t>
            </a:r>
            <a:r>
              <a:rPr lang="en-US" dirty="0" smtClean="0"/>
              <a:t>Other </a:t>
            </a:r>
            <a:r>
              <a:rPr lang="en-US" dirty="0"/>
              <a:t>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91" y="1184564"/>
            <a:ext cx="10886209" cy="5477493"/>
          </a:xfrm>
        </p:spPr>
        <p:txBody>
          <a:bodyPr>
            <a:normAutofit/>
          </a:bodyPr>
          <a:lstStyle/>
          <a:p>
            <a:r>
              <a:rPr lang="en-US" sz="2400" dirty="0"/>
              <a:t>Risk of invoking external commands is not limited to C programs</a:t>
            </a:r>
          </a:p>
          <a:p>
            <a:r>
              <a:rPr lang="en-US" sz="2400" dirty="0"/>
              <a:t>We should avoid problems similar to those caused by the system() functions</a:t>
            </a:r>
          </a:p>
          <a:p>
            <a:r>
              <a:rPr lang="en-US" sz="2400" dirty="0" smtClean="0"/>
              <a:t>Examples:</a:t>
            </a:r>
            <a:endParaRPr lang="en-US" sz="2400" dirty="0"/>
          </a:p>
          <a:p>
            <a:pPr lvl="1"/>
            <a:r>
              <a:rPr lang="en-US" sz="2000" dirty="0" smtClean="0"/>
              <a:t>Perl: open</a:t>
            </a:r>
            <a:r>
              <a:rPr lang="en-US" sz="2000" dirty="0"/>
              <a:t>() function can run commands, but it does so through a </a:t>
            </a:r>
            <a:r>
              <a:rPr lang="en-US" sz="2000" dirty="0" smtClean="0"/>
              <a:t>shell</a:t>
            </a:r>
            <a:endParaRPr lang="en-US" sz="2000" dirty="0"/>
          </a:p>
          <a:p>
            <a:pPr lvl="1"/>
            <a:r>
              <a:rPr lang="en-US" sz="2000" dirty="0"/>
              <a:t>PHP: </a:t>
            </a:r>
            <a:r>
              <a:rPr lang="en-US" sz="2000" dirty="0" smtClean="0"/>
              <a:t>system</a:t>
            </a:r>
            <a:r>
              <a:rPr lang="en-US" sz="2000" dirty="0"/>
              <a:t>() function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1000" dirty="0"/>
          </a:p>
          <a:p>
            <a:pPr lvl="1"/>
            <a:r>
              <a:rPr lang="en-US" sz="2000" dirty="0"/>
              <a:t>Attack: 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http://localhost/list.php?dir=.;date</a:t>
            </a:r>
          </a:p>
          <a:p>
            <a:pPr lvl="2"/>
            <a:r>
              <a:rPr lang="en-US" dirty="0"/>
              <a:t>Command executed on server : </a:t>
            </a:r>
            <a:r>
              <a:rPr lang="en-US" dirty="0">
                <a:cs typeface="Courier New" panose="02070309020205020404" pitchFamily="49" charset="0"/>
              </a:rPr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/bin/ls .;date</a:t>
            </a:r>
            <a:r>
              <a:rPr lang="en-US" dirty="0" smtClean="0"/>
              <a:t>”</a:t>
            </a:r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9E1F1D7-30C0-45BA-86A1-D7FA7D1049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60" t="32160" r="18156" b="50953"/>
          <a:stretch/>
        </p:blipFill>
        <p:spPr>
          <a:xfrm>
            <a:off x="935004" y="3266177"/>
            <a:ext cx="8867371" cy="180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01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238"/>
            <a:ext cx="10515600" cy="1020978"/>
          </a:xfrm>
        </p:spPr>
        <p:txBody>
          <a:bodyPr/>
          <a:lstStyle/>
          <a:p>
            <a:r>
              <a:rPr lang="en-US" dirty="0"/>
              <a:t>Principle of Isolation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261"/>
            <a:ext cx="10515600" cy="474170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Principle: </a:t>
            </a:r>
            <a:r>
              <a:rPr lang="en-US" dirty="0" smtClean="0">
                <a:solidFill>
                  <a:srgbClr val="C00000"/>
                </a:solidFill>
              </a:rPr>
              <a:t>Don’t mix code and data.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Attacks due to violation of this principle 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ystem</a:t>
            </a:r>
            <a:r>
              <a:rPr lang="en-US" dirty="0"/>
              <a:t>()  code execution</a:t>
            </a:r>
          </a:p>
          <a:p>
            <a:pPr lvl="1"/>
            <a:r>
              <a:rPr lang="en-US" dirty="0"/>
              <a:t>Cross Site Scripting – More Information in Chapter 10</a:t>
            </a:r>
          </a:p>
          <a:p>
            <a:pPr lvl="1"/>
            <a:r>
              <a:rPr lang="en-US" dirty="0"/>
              <a:t>SQL injection - More Information in Chapter 11</a:t>
            </a:r>
          </a:p>
          <a:p>
            <a:pPr lvl="1"/>
            <a:r>
              <a:rPr lang="en-US" dirty="0"/>
              <a:t>Buffer  Overflow attacks - More Information in Chapter 4</a:t>
            </a:r>
          </a:p>
        </p:txBody>
      </p:sp>
    </p:spTree>
    <p:extLst>
      <p:ext uri="{BB962C8B-B14F-4D97-AF65-F5344CB8AC3E}">
        <p14:creationId xmlns:p14="http://schemas.microsoft.com/office/powerpoint/2010/main" val="2290102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238"/>
            <a:ext cx="10515600" cy="1020978"/>
          </a:xfrm>
        </p:spPr>
        <p:txBody>
          <a:bodyPr/>
          <a:lstStyle/>
          <a:p>
            <a:r>
              <a:rPr lang="en-US" dirty="0"/>
              <a:t>Principle of Least Privilege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261"/>
            <a:ext cx="10515600" cy="4741702"/>
          </a:xfrm>
        </p:spPr>
        <p:txBody>
          <a:bodyPr>
            <a:normAutofit/>
          </a:bodyPr>
          <a:lstStyle/>
          <a:p>
            <a:r>
              <a:rPr lang="en-US" dirty="0"/>
              <a:t>A privileged program should be given the power which is required to perform it’s tasks.</a:t>
            </a:r>
          </a:p>
          <a:p>
            <a:r>
              <a:rPr lang="en-US" dirty="0"/>
              <a:t>Disable the privileges (temporarily or permanently) when a privileged program doesn’t need those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Linux, </a:t>
            </a:r>
            <a:r>
              <a:rPr lang="en-US" dirty="0" err="1" smtClean="0"/>
              <a:t>seteuid</a:t>
            </a:r>
            <a:r>
              <a:rPr lang="en-US" dirty="0" smtClean="0"/>
              <a:t>() and </a:t>
            </a:r>
            <a:r>
              <a:rPr lang="en-US" dirty="0" err="1" smtClean="0"/>
              <a:t>setuid</a:t>
            </a:r>
            <a:r>
              <a:rPr lang="en-US" dirty="0" smtClean="0"/>
              <a:t>() can be used to disable/discard privileges.</a:t>
            </a:r>
          </a:p>
          <a:p>
            <a:r>
              <a:rPr lang="en-US" dirty="0" smtClean="0"/>
              <a:t>Different </a:t>
            </a:r>
            <a:r>
              <a:rPr lang="en-US" dirty="0" err="1" smtClean="0"/>
              <a:t>OSes</a:t>
            </a:r>
            <a:r>
              <a:rPr lang="en-US" dirty="0" smtClean="0"/>
              <a:t> have different ways to do that.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31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need for privileged programs</a:t>
            </a:r>
          </a:p>
          <a:p>
            <a:r>
              <a:rPr lang="en-US" dirty="0" smtClean="0"/>
              <a:t>How the Set-UID mechanism works</a:t>
            </a:r>
          </a:p>
          <a:p>
            <a:r>
              <a:rPr lang="en-US" dirty="0" smtClean="0"/>
              <a:t>Security flaws in privileged Set-UID programs</a:t>
            </a:r>
          </a:p>
          <a:p>
            <a:r>
              <a:rPr lang="en-US" dirty="0" smtClean="0"/>
              <a:t>Attack surface</a:t>
            </a:r>
          </a:p>
          <a:p>
            <a:r>
              <a:rPr lang="en-US" dirty="0" smtClean="0"/>
              <a:t>How to improve the security of privileged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3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Privileged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1690688"/>
            <a:ext cx="10687050" cy="4486275"/>
          </a:xfrm>
        </p:spPr>
        <p:txBody>
          <a:bodyPr/>
          <a:lstStyle/>
          <a:p>
            <a:r>
              <a:rPr lang="en-US" dirty="0"/>
              <a:t>Daemons</a:t>
            </a:r>
          </a:p>
          <a:p>
            <a:pPr lvl="1"/>
            <a:r>
              <a:rPr lang="en-US" dirty="0"/>
              <a:t>Computer program that runs in the background</a:t>
            </a:r>
          </a:p>
          <a:p>
            <a:pPr lvl="1"/>
            <a:r>
              <a:rPr lang="en-US" dirty="0"/>
              <a:t>Needs to run as </a:t>
            </a:r>
            <a:r>
              <a:rPr lang="en-US" dirty="0" smtClean="0"/>
              <a:t>root or other privileged users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Set-UID Programs</a:t>
            </a:r>
            <a:endParaRPr lang="en-US" dirty="0"/>
          </a:p>
          <a:p>
            <a:pPr lvl="1"/>
            <a:r>
              <a:rPr lang="en-US" dirty="0"/>
              <a:t>Widely used in UNIX systems</a:t>
            </a:r>
          </a:p>
          <a:p>
            <a:pPr lvl="1"/>
            <a:r>
              <a:rPr lang="en-US" dirty="0"/>
              <a:t>Program marked with a special bit</a:t>
            </a:r>
          </a:p>
        </p:txBody>
      </p:sp>
    </p:spTree>
    <p:extLst>
      <p:ext uri="{BB962C8B-B14F-4D97-AF65-F5344CB8AC3E}">
        <p14:creationId xmlns:p14="http://schemas.microsoft.com/office/powerpoint/2010/main" val="276597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831" y="141818"/>
            <a:ext cx="10515600" cy="934306"/>
          </a:xfrm>
        </p:spPr>
        <p:txBody>
          <a:bodyPr/>
          <a:lstStyle/>
          <a:p>
            <a:r>
              <a:rPr lang="en-US" dirty="0"/>
              <a:t>Superman Story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30D65547-1C8E-4CA4-B891-C691BA5EE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43" y="1360714"/>
            <a:ext cx="7609113" cy="5050972"/>
          </a:xfrm>
        </p:spPr>
        <p:txBody>
          <a:bodyPr/>
          <a:lstStyle/>
          <a:p>
            <a:r>
              <a:rPr lang="en-US" dirty="0"/>
              <a:t>Power Suit</a:t>
            </a:r>
          </a:p>
          <a:p>
            <a:pPr lvl="1"/>
            <a:r>
              <a:rPr lang="en-US" dirty="0" err="1" smtClean="0"/>
              <a:t>Superpeople</a:t>
            </a:r>
            <a:r>
              <a:rPr lang="en-US" dirty="0" smtClean="0"/>
              <a:t>: Directly give them the power</a:t>
            </a:r>
            <a:endParaRPr lang="en-US" dirty="0"/>
          </a:p>
          <a:p>
            <a:pPr lvl="1"/>
            <a:r>
              <a:rPr lang="en-US" dirty="0" smtClean="0"/>
              <a:t>Issues: bad </a:t>
            </a:r>
            <a:r>
              <a:rPr lang="en-US" dirty="0" err="1" smtClean="0"/>
              <a:t>superpeople</a:t>
            </a:r>
            <a:endParaRPr lang="en-US" dirty="0"/>
          </a:p>
          <a:p>
            <a:endParaRPr lang="en-US" dirty="0"/>
          </a:p>
          <a:p>
            <a:r>
              <a:rPr lang="en-US" dirty="0"/>
              <a:t>Power Suit 2.0</a:t>
            </a:r>
          </a:p>
          <a:p>
            <a:pPr lvl="1"/>
            <a:r>
              <a:rPr lang="en-US" dirty="0"/>
              <a:t>Computer chip</a:t>
            </a:r>
          </a:p>
          <a:p>
            <a:pPr lvl="1"/>
            <a:r>
              <a:rPr lang="en-US" dirty="0"/>
              <a:t>Specific task</a:t>
            </a:r>
          </a:p>
          <a:p>
            <a:pPr lvl="1"/>
            <a:r>
              <a:rPr lang="en-US" dirty="0"/>
              <a:t>No way to deviate from pre-programmed </a:t>
            </a:r>
            <a:r>
              <a:rPr lang="en-US" dirty="0" smtClean="0"/>
              <a:t>task</a:t>
            </a:r>
          </a:p>
          <a:p>
            <a:endParaRPr lang="en-US" dirty="0" smtClean="0"/>
          </a:p>
          <a:p>
            <a:r>
              <a:rPr lang="en-US" dirty="0" smtClean="0"/>
              <a:t>Set-UID mechanism: A Power Suit mechanism implemented in Linux OS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482" y="478246"/>
            <a:ext cx="5511409" cy="551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73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Set-UID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170"/>
            <a:ext cx="10515600" cy="4351338"/>
          </a:xfrm>
        </p:spPr>
        <p:txBody>
          <a:bodyPr>
            <a:normAutofit/>
          </a:bodyPr>
          <a:lstStyle/>
          <a:p>
            <a:pPr marL="685800" indent="-45720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</a:pPr>
            <a:r>
              <a:rPr lang="en" b="1" dirty="0" smtClean="0">
                <a:solidFill>
                  <a:srgbClr val="FF0000"/>
                </a:solidFill>
              </a:rPr>
              <a:t>Allow </a:t>
            </a:r>
            <a:r>
              <a:rPr lang="en" b="1" dirty="0">
                <a:solidFill>
                  <a:srgbClr val="FF0000"/>
                </a:solidFill>
              </a:rPr>
              <a:t>user to run </a:t>
            </a:r>
            <a:r>
              <a:rPr lang="en" b="1" dirty="0" smtClean="0">
                <a:solidFill>
                  <a:srgbClr val="FF0000"/>
                </a:solidFill>
              </a:rPr>
              <a:t>a program </a:t>
            </a:r>
            <a:r>
              <a:rPr lang="en" b="1" dirty="0">
                <a:solidFill>
                  <a:srgbClr val="FF0000"/>
                </a:solidFill>
              </a:rPr>
              <a:t>with </a:t>
            </a:r>
            <a:r>
              <a:rPr lang="en" b="1" dirty="0" smtClean="0">
                <a:solidFill>
                  <a:srgbClr val="FF0000"/>
                </a:solidFill>
              </a:rPr>
              <a:t>the program owner’s privilege. </a:t>
            </a:r>
            <a:endParaRPr lang="en" b="1" dirty="0">
              <a:solidFill>
                <a:srgbClr val="FF0000"/>
              </a:solidFill>
            </a:endParaRP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Allow users to run programs with temporary elevated privileges</a:t>
            </a: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Example: </a:t>
            </a:r>
            <a:r>
              <a:rPr lang="en" dirty="0" smtClean="0"/>
              <a:t>the 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passwd </a:t>
            </a:r>
            <a:r>
              <a:rPr lang="en" dirty="0" smtClean="0">
                <a:ea typeface="Consolas"/>
                <a:cs typeface="Consolas"/>
                <a:sym typeface="Consolas"/>
              </a:rPr>
              <a:t>program</a:t>
            </a:r>
          </a:p>
          <a:p>
            <a:pPr marL="685800" indent="-457200">
              <a:lnSpc>
                <a:spcPct val="150000"/>
              </a:lnSpc>
              <a:spcBef>
                <a:spcPts val="0"/>
              </a:spcBef>
            </a:pPr>
            <a:endParaRPr lang="en" sz="1100" dirty="0">
              <a:ea typeface="Consolas"/>
              <a:cs typeface="Consolas"/>
              <a:sym typeface="Consolas"/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000" dirty="0" smtClean="0">
                <a:latin typeface="Consolas"/>
                <a:ea typeface="Consolas"/>
                <a:cs typeface="Consolas"/>
                <a:sym typeface="Consolas"/>
              </a:rPr>
              <a:t>$ ls -l 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/usr/bin/passwd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000" dirty="0" smtClean="0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rw</a:t>
            </a:r>
            <a:r>
              <a:rPr lang="en" sz="20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r-xr-x 1 </a:t>
            </a:r>
            <a:r>
              <a:rPr lang="en" sz="20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root 41284 Sep 12  2012 </a:t>
            </a:r>
            <a:r>
              <a:rPr lang="en" sz="20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/usr/bin/passwd</a:t>
            </a:r>
          </a:p>
        </p:txBody>
      </p:sp>
    </p:spTree>
    <p:extLst>
      <p:ext uri="{BB962C8B-B14F-4D97-AF65-F5344CB8AC3E}">
        <p14:creationId xmlns:p14="http://schemas.microsoft.com/office/powerpoint/2010/main" val="3975509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Set-UID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170"/>
            <a:ext cx="10515600" cy="4736286"/>
          </a:xfrm>
        </p:spPr>
        <p:txBody>
          <a:bodyPr>
            <a:normAutofit/>
          </a:bodyPr>
          <a:lstStyle/>
          <a:p>
            <a:pPr marL="6858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Every process has </a:t>
            </a:r>
            <a:r>
              <a:rPr lang="en-US" dirty="0" smtClean="0"/>
              <a:t>two </a:t>
            </a:r>
            <a:r>
              <a:rPr lang="en-US" dirty="0"/>
              <a:t>User </a:t>
            </a:r>
            <a:r>
              <a:rPr lang="en-US" dirty="0" smtClean="0"/>
              <a:t>IDs. </a:t>
            </a:r>
          </a:p>
          <a:p>
            <a:pPr marL="6858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b="1" dirty="0" smtClean="0"/>
              <a:t>Real UID (RUID)</a:t>
            </a:r>
            <a:r>
              <a:rPr lang="en-US" dirty="0" smtClean="0"/>
              <a:t>: Identifies </a:t>
            </a:r>
            <a:r>
              <a:rPr lang="en-US" dirty="0"/>
              <a:t>real owner of process	</a:t>
            </a:r>
            <a:endParaRPr lang="en-US" dirty="0" smtClean="0"/>
          </a:p>
          <a:p>
            <a:pPr marL="6858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b="1" dirty="0" smtClean="0"/>
              <a:t>Effective UID (EUID)</a:t>
            </a:r>
            <a:r>
              <a:rPr lang="en-US" dirty="0" smtClean="0"/>
              <a:t>: Identifies </a:t>
            </a:r>
            <a:r>
              <a:rPr lang="en-US" dirty="0"/>
              <a:t>privilege of a </a:t>
            </a:r>
            <a:r>
              <a:rPr lang="en-US" dirty="0" smtClean="0"/>
              <a:t>process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Access control is based on EUID</a:t>
            </a:r>
          </a:p>
          <a:p>
            <a:pPr marL="6858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When a normal program is executed, </a:t>
            </a:r>
            <a:r>
              <a:rPr lang="en-US" dirty="0" smtClean="0">
                <a:solidFill>
                  <a:srgbClr val="C00000"/>
                </a:solidFill>
              </a:rPr>
              <a:t>RUID = EUID</a:t>
            </a:r>
            <a:r>
              <a:rPr lang="en-US" dirty="0" smtClean="0"/>
              <a:t>, they both equal to the ID of the user who runs the program</a:t>
            </a:r>
          </a:p>
          <a:p>
            <a:pPr marL="6858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When a Set-UID is executed, </a:t>
            </a:r>
            <a:r>
              <a:rPr lang="en-US" dirty="0" smtClean="0">
                <a:solidFill>
                  <a:srgbClr val="C00000"/>
                </a:solidFill>
              </a:rPr>
              <a:t>RUID ≠ EUID</a:t>
            </a:r>
            <a:r>
              <a:rPr lang="en-US" dirty="0" smtClean="0"/>
              <a:t>. RUID still equal to the user’s ID, but EUID equals to the program </a:t>
            </a:r>
            <a:r>
              <a:rPr lang="en-US" b="1" dirty="0" smtClean="0"/>
              <a:t>owner</a:t>
            </a:r>
            <a:r>
              <a:rPr lang="en-US" dirty="0" smtClean="0"/>
              <a:t>’s ID. 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If the program is owned by root, the program runs with the root privilege.</a:t>
            </a:r>
          </a:p>
        </p:txBody>
      </p:sp>
    </p:spTree>
    <p:extLst>
      <p:ext uri="{BB962C8B-B14F-4D97-AF65-F5344CB8AC3E}">
        <p14:creationId xmlns:p14="http://schemas.microsoft.com/office/powerpoint/2010/main" val="69733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Turn a Program into Set-UID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078" y="1494356"/>
            <a:ext cx="330004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Change the owner of </a:t>
            </a:r>
            <a:r>
              <a:rPr lang="en-US" dirty="0" smtClean="0"/>
              <a:t>a file </a:t>
            </a:r>
            <a:r>
              <a:rPr lang="en-US" dirty="0"/>
              <a:t>to root 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Before Enabling Set-UID bit: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After Enabling the Set-UID bit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FA23F8F-0EF5-42C9-83C1-B504B1FBB4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75" t="18730" r="45833" b="72222"/>
          <a:stretch/>
        </p:blipFill>
        <p:spPr>
          <a:xfrm>
            <a:off x="4189312" y="1439261"/>
            <a:ext cx="6479532" cy="14096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4DB3C6B-76B4-4E02-9A8B-65E7C524B8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075" t="18889" r="51290" b="75714"/>
          <a:stretch/>
        </p:blipFill>
        <p:spPr>
          <a:xfrm>
            <a:off x="4189312" y="3135555"/>
            <a:ext cx="4977289" cy="813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2787623-C6CF-40CA-A95C-2652C77BD0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976" t="20159" r="49207" b="67506"/>
          <a:stretch/>
        </p:blipFill>
        <p:spPr>
          <a:xfrm>
            <a:off x="4222395" y="4235773"/>
            <a:ext cx="6413366" cy="216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95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238"/>
            <a:ext cx="10515600" cy="1020978"/>
          </a:xfrm>
        </p:spPr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261"/>
            <a:ext cx="10515600" cy="47417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Set-UID program is just like any other program, except that it has a special marking, which a single bit called Set-UID bit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FEAD0F2-52E7-46D9-BA3C-68E94CC5D5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46" t="33587" r="23481" b="50548"/>
          <a:stretch/>
        </p:blipFill>
        <p:spPr>
          <a:xfrm>
            <a:off x="937550" y="2663052"/>
            <a:ext cx="9521142" cy="13622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292CCF4-C1D2-4DAF-9505-5B52AD40E2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5" t="38481" r="15031" b="49564"/>
          <a:stretch/>
        </p:blipFill>
        <p:spPr>
          <a:xfrm>
            <a:off x="937550" y="4714277"/>
            <a:ext cx="9521142" cy="81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5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2295</TotalTime>
  <Words>1655</Words>
  <Application>Microsoft Office PowerPoint</Application>
  <PresentationFormat>Widescreen</PresentationFormat>
  <Paragraphs>280</Paragraphs>
  <Slides>33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Courier New</vt:lpstr>
      <vt:lpstr>Office Theme</vt:lpstr>
      <vt:lpstr>Set-UID Privileged Programs</vt:lpstr>
      <vt:lpstr>Need for Privileged Programs</vt:lpstr>
      <vt:lpstr>Two-Tier Approach</vt:lpstr>
      <vt:lpstr>Types of Privileged Programs</vt:lpstr>
      <vt:lpstr>Superman Story</vt:lpstr>
      <vt:lpstr>Set-UID Concept</vt:lpstr>
      <vt:lpstr>Set-UID Concept</vt:lpstr>
      <vt:lpstr>Turn a Program into Set-UID</vt:lpstr>
      <vt:lpstr>How it Works</vt:lpstr>
      <vt:lpstr>Example of Set UID</vt:lpstr>
      <vt:lpstr>How is Set-UID Secure?</vt:lpstr>
      <vt:lpstr>Attack on Superman</vt:lpstr>
      <vt:lpstr>Attack Surfaces of Set-UID Programs</vt:lpstr>
      <vt:lpstr>Attacks via User Inputs</vt:lpstr>
      <vt:lpstr>Attacks via User Inputs</vt:lpstr>
      <vt:lpstr>Attacks via System Inputs</vt:lpstr>
      <vt:lpstr>Attacks via Environment Variables</vt:lpstr>
      <vt:lpstr>Attacks via Environment Variables</vt:lpstr>
      <vt:lpstr>Capability Leaking</vt:lpstr>
      <vt:lpstr>Attacks via Capability Leaking: An Example</vt:lpstr>
      <vt:lpstr>Attacks via Capability Leaking (Continued) </vt:lpstr>
      <vt:lpstr>Capability Leaking in OS X – Case Study </vt:lpstr>
      <vt:lpstr>Invoking Programs</vt:lpstr>
      <vt:lpstr>Invoking Programs : Unsafe Approach</vt:lpstr>
      <vt:lpstr>Invoking Programs : Unsafe Approach ( Continued)</vt:lpstr>
      <vt:lpstr>A Note</vt:lpstr>
      <vt:lpstr>Invoking Programs Safely: using execve()</vt:lpstr>
      <vt:lpstr>Invoking Programs Safely ( Continued)</vt:lpstr>
      <vt:lpstr>Additional Consideration</vt:lpstr>
      <vt:lpstr>Invoking External Commands in Other Languages</vt:lpstr>
      <vt:lpstr>Principle of Isolation</vt:lpstr>
      <vt:lpstr>Principle of Least Privilege</vt:lpstr>
      <vt:lpstr>Summary</vt:lpstr>
    </vt:vector>
  </TitlesOfParts>
  <Company>Syracuse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kevin.w.du@gmail.com</cp:lastModifiedBy>
  <cp:revision>109</cp:revision>
  <dcterms:created xsi:type="dcterms:W3CDTF">2017-10-29T00:53:57Z</dcterms:created>
  <dcterms:modified xsi:type="dcterms:W3CDTF">2019-07-12T14:41:58Z</dcterms:modified>
</cp:coreProperties>
</file>