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7"/>
  </p:notesMasterIdLst>
  <p:sldIdLst>
    <p:sldId id="259" r:id="rId2"/>
    <p:sldId id="329" r:id="rId3"/>
    <p:sldId id="330" r:id="rId4"/>
    <p:sldId id="331" r:id="rId5"/>
    <p:sldId id="332" r:id="rId6"/>
    <p:sldId id="333" r:id="rId7"/>
    <p:sldId id="334" r:id="rId8"/>
    <p:sldId id="335" r:id="rId9"/>
    <p:sldId id="337" r:id="rId10"/>
    <p:sldId id="338" r:id="rId11"/>
    <p:sldId id="339" r:id="rId12"/>
    <p:sldId id="340" r:id="rId13"/>
    <p:sldId id="341" r:id="rId14"/>
    <p:sldId id="342" r:id="rId15"/>
    <p:sldId id="356" r:id="rId16"/>
    <p:sldId id="343" r:id="rId17"/>
    <p:sldId id="344" r:id="rId18"/>
    <p:sldId id="345" r:id="rId19"/>
    <p:sldId id="346" r:id="rId20"/>
    <p:sldId id="348" r:id="rId21"/>
    <p:sldId id="349" r:id="rId22"/>
    <p:sldId id="350" r:id="rId23"/>
    <p:sldId id="351" r:id="rId24"/>
    <p:sldId id="352" r:id="rId25"/>
    <p:sldId id="357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19" autoAdjust="0"/>
    <p:restoredTop sz="83859" autoAdjust="0"/>
  </p:normalViewPr>
  <p:slideViewPr>
    <p:cSldViewPr snapToGrid="0">
      <p:cViewPr varScale="1">
        <p:scale>
          <a:sx n="94" d="100"/>
          <a:sy n="94" d="100"/>
        </p:scale>
        <p:origin x="121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09C19D-B05D-4886-AC51-201CAE13C1B6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F4F06F-1185-4038-BF21-B45636E4F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009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Declare function – to print shell function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Unset- to remove the shell function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4F06F-1185-4038-BF21-B45636E4FE1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9257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4F06F-1185-4038-BF21-B45636E4FE1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2333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 this section we explore how an attacker can set the environment for a privileged bash process on the local machine, to exploit the shellshock vulnerability and run commands with the target process’s privilege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It should be noted that the above program calls </a:t>
            </a:r>
            <a:r>
              <a:rPr lang="en-US" dirty="0" err="1"/>
              <a:t>setuid</a:t>
            </a:r>
            <a:r>
              <a:rPr lang="en-US" dirty="0"/>
              <a:t>(</a:t>
            </a:r>
            <a:r>
              <a:rPr lang="en-US" dirty="0" err="1"/>
              <a:t>getuid</a:t>
            </a:r>
            <a:r>
              <a:rPr lang="en-US" dirty="0"/>
              <a:t>()) to run the real user ID into the effective user ID. This is not a common practice, but it does happen.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It should also be noted that in our current Ubuntu virtual machine, /bin/</a:t>
            </a:r>
            <a:r>
              <a:rPr lang="en-US" dirty="0" err="1"/>
              <a:t>sh</a:t>
            </a:r>
            <a:r>
              <a:rPr lang="en-US" dirty="0"/>
              <a:t> is a symbolic link to /bin/dash.  To demonstrate the attack we need to change the symbolic link to /bin/bash by using 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err="1"/>
              <a:t>Sudo</a:t>
            </a:r>
            <a:r>
              <a:rPr lang="en-US" dirty="0"/>
              <a:t> ln –sf /bin/bash /bin/</a:t>
            </a:r>
            <a:r>
              <a:rPr lang="en-US" dirty="0" err="1"/>
              <a:t>sh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4F06F-1185-4038-BF21-B45636E4FE1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836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Definition of attack: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Our attack basically </a:t>
            </a:r>
            <a:r>
              <a:rPr lang="en-US" dirty="0" err="1"/>
              <a:t>defiones</a:t>
            </a:r>
            <a:r>
              <a:rPr lang="en-US" dirty="0"/>
              <a:t> a shell variable foo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We export this shell variable, so when we run the Set-UID program (</a:t>
            </a:r>
            <a:r>
              <a:rPr lang="en-US" dirty="0" err="1"/>
              <a:t>vul</a:t>
            </a:r>
            <a:r>
              <a:rPr lang="en-US" dirty="0"/>
              <a:t>), the shell variable becomes an environment variable of the child process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Because system() invokes bash, it det4ects that the environment variable is a function declaration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Due to the bug in the parsing logic, it ends up executing the command “/bin/</a:t>
            </a:r>
            <a:r>
              <a:rPr lang="en-US" dirty="0" err="1"/>
              <a:t>sh</a:t>
            </a:r>
            <a:r>
              <a:rPr lang="en-US" dirty="0"/>
              <a:t>”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Hence, we get the root shell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4F06F-1185-4038-BF21-B45636E4FE1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950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4F06F-1185-4038-BF21-B45636E4FE1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41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4F06F-1185-4038-BF21-B45636E4FE1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9107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We add a line “strings /proc/$$/environ” in the last line to print out all the environment variables of the process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$$ is replaced by bash with the ID of the current process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What is User Agent?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The purpose of this field is to provide some information about the client to he server, to help the server customize its contents for individual client of browser types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What we see here is because we use curl, if we were to use Firefox, the User-Agent field would be different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4F06F-1185-4038-BF21-B45636E4FE1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5699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Changing the browser to achieve our goal would be too complicated, So we use the command line tool curl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4F06F-1185-4038-BF21-B45636E4FE1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6027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Whatever the CGI program prints will go to the Apache server, which in turn sends the data back to the client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Apache needs to know the type of the content: text, multimedia, or other types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4F06F-1185-4038-BF21-B45636E4FE1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1439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We can run a command to zip the entire folder on the web server and send it back to us in order to steal files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4F06F-1185-4038-BF21-B45636E4FE1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37783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4F06F-1185-4038-BF21-B45636E4FE1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5382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Export command is used with a special flag to export the shell function for child processes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This means that when the parent shell process forks a child process and runs a shell command in the child process, the function definition will be passed down to the child process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4F06F-1185-4038-BF21-B45636E4FE1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4632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 commonly used program by attackers is </a:t>
            </a:r>
            <a:r>
              <a:rPr lang="en-US" dirty="0" err="1"/>
              <a:t>netcat</a:t>
            </a:r>
            <a:r>
              <a:rPr lang="en-US" dirty="0"/>
              <a:t>, which if running with the “-l” option, becomes a TCP server that listens for a connection on the specified port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server program basically prints out whatever is sent by the client, and sends to the client whatever is typed by the user running the server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4F06F-1185-4038-BF21-B45636E4FE1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12194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 summary, the command starts a bash shell on the server machine whose input comes from a TCP connection and the output goes back to the same TCP connection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4F06F-1185-4038-BF21-B45636E4FE1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34437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4F06F-1185-4038-BF21-B45636E4FE1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9590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Foo starts with a pair of parenthesis, followed by a sequence of commands between two curly brackets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For the current process, there is nothing special about the parenthesis and the curly brackets.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This is why when we use declare –f foo, nothing shows up. This Is because foo is not considered a function.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When we export this variable and run a child bash, foo becomes a shell function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NOTE: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The space between () { in the declaration of foo is important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When a shell variable is marked by export command, it will be passed down as an environment variable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If the program executed in the child process is a bash shell program, it will convert the environment variable into shell variable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4F06F-1185-4038-BF21-B45636E4FE1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5431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4F06F-1185-4038-BF21-B45636E4FE1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2926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4F06F-1185-4038-BF21-B45636E4FE1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6772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We define a shell variable foo and attach an addition command after the losing bracket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When a child process is created, the child shell will parse the environment variable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During the parsing, due the bug, bash will execute the command after the curly bracket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4F06F-1185-4038-BF21-B45636E4FE1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5029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4F06F-1185-4038-BF21-B45636E4FE1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4615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4F06F-1185-4038-BF21-B45636E4FE1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401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4F06F-1185-4038-BF21-B45636E4FE1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4566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DE394-2EAE-41D5-A39F-8D30FFAC87F7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1FAEB-F480-4D19-B07E-ABEEB3528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393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DE394-2EAE-41D5-A39F-8D30FFAC87F7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1FAEB-F480-4D19-B07E-ABEEB3528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401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DE394-2EAE-41D5-A39F-8D30FFAC87F7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1FAEB-F480-4D19-B07E-ABEEB3528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599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DE394-2EAE-41D5-A39F-8D30FFAC87F7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1FAEB-F480-4D19-B07E-ABEEB3528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437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DE394-2EAE-41D5-A39F-8D30FFAC87F7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1FAEB-F480-4D19-B07E-ABEEB3528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612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DE394-2EAE-41D5-A39F-8D30FFAC87F7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1FAEB-F480-4D19-B07E-ABEEB3528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429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DE394-2EAE-41D5-A39F-8D30FFAC87F7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1FAEB-F480-4D19-B07E-ABEEB3528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418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DE394-2EAE-41D5-A39F-8D30FFAC87F7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1FAEB-F480-4D19-B07E-ABEEB3528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122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DE394-2EAE-41D5-A39F-8D30FFAC87F7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1FAEB-F480-4D19-B07E-ABEEB3528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054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DE394-2EAE-41D5-A39F-8D30FFAC87F7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1FAEB-F480-4D19-B07E-ABEEB3528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255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DE394-2EAE-41D5-A39F-8D30FFAC87F7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1FAEB-F480-4D19-B07E-ABEEB3528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998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EDE394-2EAE-41D5-A39F-8D30FFAC87F7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01FAEB-F480-4D19-B07E-ABEEB3528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839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tmp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tmp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mp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tmp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mp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tmp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tmp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tmp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tmp"/><Relationship Id="rId4" Type="http://schemas.openxmlformats.org/officeDocument/2006/relationships/image" Target="../media/image22.tmp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7789" y="2140526"/>
            <a:ext cx="9144000" cy="2322961"/>
          </a:xfrm>
        </p:spPr>
        <p:txBody>
          <a:bodyPr>
            <a:normAutofit/>
          </a:bodyPr>
          <a:lstStyle/>
          <a:p>
            <a:r>
              <a:rPr lang="en-US" dirty="0"/>
              <a:t>SHELLSHOCK ATTACK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0468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245" y="24523"/>
            <a:ext cx="10948555" cy="1325563"/>
          </a:xfrm>
        </p:spPr>
        <p:txBody>
          <a:bodyPr/>
          <a:lstStyle/>
          <a:p>
            <a:r>
              <a:rPr lang="en-US" dirty="0"/>
              <a:t>Mistake in the Bash Source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5245" y="2345954"/>
            <a:ext cx="10948555" cy="3470062"/>
          </a:xfrm>
        </p:spPr>
        <p:txBody>
          <a:bodyPr>
            <a:normAutofit fontScale="92500" lnSpcReduction="10000"/>
          </a:bodyPr>
          <a:lstStyle/>
          <a:p>
            <a:pPr>
              <a:spcAft>
                <a:spcPts val="600"/>
              </a:spcAft>
            </a:pPr>
            <a:r>
              <a:rPr lang="en-US" sz="3000" dirty="0" smtClean="0"/>
              <a:t>For </a:t>
            </a:r>
            <a:r>
              <a:rPr lang="en-US" sz="3000" dirty="0"/>
              <a:t>Line A, bash identifies it as a function because of the leading “() {“ and converts it to Line B</a:t>
            </a:r>
          </a:p>
          <a:p>
            <a:pPr>
              <a:spcAft>
                <a:spcPts val="600"/>
              </a:spcAft>
            </a:pPr>
            <a:r>
              <a:rPr lang="en-US" sz="3000" dirty="0"/>
              <a:t>We see that the string now becomes two commands. </a:t>
            </a:r>
          </a:p>
          <a:p>
            <a:pPr>
              <a:spcAft>
                <a:spcPts val="600"/>
              </a:spcAft>
            </a:pPr>
            <a:r>
              <a:rPr lang="en-US" sz="3000" dirty="0"/>
              <a:t>Now, </a:t>
            </a:r>
            <a:r>
              <a:rPr lang="en-US" sz="3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parse_and_execute</a:t>
            </a: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3000" dirty="0">
                <a:cs typeface="Courier New" panose="02070309020205020404" pitchFamily="49" charset="0"/>
              </a:rPr>
              <a:t> </a:t>
            </a:r>
            <a:r>
              <a:rPr lang="en-US" sz="3000" dirty="0"/>
              <a:t>will execute both </a:t>
            </a:r>
            <a:r>
              <a:rPr lang="en-US" sz="3000" dirty="0" smtClean="0"/>
              <a:t>commands</a:t>
            </a:r>
          </a:p>
          <a:p>
            <a:pPr>
              <a:spcAft>
                <a:spcPts val="600"/>
              </a:spcAft>
            </a:pPr>
            <a:r>
              <a:rPr lang="en-US" sz="3000" b="1" dirty="0" smtClean="0"/>
              <a:t>Consequences</a:t>
            </a:r>
            <a:r>
              <a:rPr lang="en-US" sz="3000" b="1" dirty="0"/>
              <a:t>:</a:t>
            </a:r>
          </a:p>
          <a:p>
            <a:pPr lvl="1"/>
            <a:r>
              <a:rPr lang="en-US" dirty="0"/>
              <a:t>Attackers can get process to run their commands</a:t>
            </a:r>
          </a:p>
          <a:p>
            <a:pPr lvl="1"/>
            <a:r>
              <a:rPr lang="en-US" dirty="0"/>
              <a:t>If the target process is a server process or runs with a privilege, security breaches can occur</a:t>
            </a:r>
          </a:p>
          <a:p>
            <a:pPr marL="0" indent="0">
              <a:buNone/>
            </a:pPr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E33D0F75-AB41-4700-9285-4A4DE391DB2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894" t="54419" r="39334" b="40620"/>
          <a:stretch/>
        </p:blipFill>
        <p:spPr>
          <a:xfrm>
            <a:off x="1413429" y="1508187"/>
            <a:ext cx="7920048" cy="574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0870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245" y="24523"/>
            <a:ext cx="10948555" cy="1325563"/>
          </a:xfrm>
        </p:spPr>
        <p:txBody>
          <a:bodyPr/>
          <a:lstStyle/>
          <a:p>
            <a:r>
              <a:rPr lang="en-US" dirty="0"/>
              <a:t>Exploiting the Shellshock Vulnerability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2417" y="4607169"/>
            <a:ext cx="10492154" cy="1465385"/>
          </a:xfrm>
        </p:spPr>
        <p:txBody>
          <a:bodyPr>
            <a:normAutofit fontScale="92500"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US" b="1" dirty="0" smtClean="0"/>
              <a:t>Two conditions </a:t>
            </a:r>
            <a:r>
              <a:rPr lang="en-US" dirty="0" smtClean="0"/>
              <a:t>are needed to exploit the vulnerability:</a:t>
            </a:r>
            <a:endParaRPr lang="en-US" dirty="0"/>
          </a:p>
          <a:p>
            <a:pPr marL="914400" lvl="1" indent="-457200">
              <a:buFont typeface="+mj-lt"/>
              <a:buAutoNum type="arabicParenR"/>
            </a:pPr>
            <a:r>
              <a:rPr lang="en-US" dirty="0" smtClean="0"/>
              <a:t>The target </a:t>
            </a:r>
            <a:r>
              <a:rPr lang="en-US" dirty="0"/>
              <a:t>process should run bash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dirty="0" smtClean="0"/>
              <a:t>The target </a:t>
            </a:r>
            <a:r>
              <a:rPr lang="en-US" dirty="0"/>
              <a:t>process should get </a:t>
            </a:r>
            <a:r>
              <a:rPr lang="en-US" dirty="0" smtClean="0"/>
              <a:t>untrusted user inputs via environment variables</a:t>
            </a:r>
            <a:endParaRPr lang="en-US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245" y="1414563"/>
            <a:ext cx="10746498" cy="2782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0144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245" y="24523"/>
            <a:ext cx="10948555" cy="1325563"/>
          </a:xfrm>
        </p:spPr>
        <p:txBody>
          <a:bodyPr/>
          <a:lstStyle/>
          <a:p>
            <a:r>
              <a:rPr lang="en-US" dirty="0"/>
              <a:t>Shellshock Attack on Set-UID Programs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5245" y="1132113"/>
            <a:ext cx="10948555" cy="55076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In the following example, a Set-UID root program will start a bash process, when it execute the program /bin/ls via the system() function. The environment set by the attacker will lead to unauthorized commands being executed</a:t>
            </a:r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r>
              <a:rPr lang="en-US" sz="2400" b="1" dirty="0"/>
              <a:t>Setting up the vulnerable program</a:t>
            </a:r>
            <a:endParaRPr lang="en-US" sz="2000" b="1" dirty="0"/>
          </a:p>
          <a:p>
            <a:r>
              <a:rPr lang="en-US" sz="2000" dirty="0"/>
              <a:t>Program uses the system() function to run the /bin/ls command</a:t>
            </a:r>
          </a:p>
          <a:p>
            <a:r>
              <a:rPr lang="en-US" sz="2000" dirty="0"/>
              <a:t>This program is a Set-UID root program</a:t>
            </a:r>
          </a:p>
          <a:p>
            <a:r>
              <a:rPr lang="en-US" sz="2000" dirty="0"/>
              <a:t>The system function actually uses fork() to create a child process, then uses </a:t>
            </a:r>
            <a:r>
              <a:rPr lang="en-US" sz="2000" dirty="0" err="1"/>
              <a:t>execl</a:t>
            </a:r>
            <a:r>
              <a:rPr lang="en-US" sz="2000" dirty="0"/>
              <a:t>() to execute the /bin/</a:t>
            </a:r>
            <a:r>
              <a:rPr lang="en-US" sz="2000" dirty="0" err="1"/>
              <a:t>sh</a:t>
            </a:r>
            <a:r>
              <a:rPr lang="en-US" sz="2000" dirty="0"/>
              <a:t> program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CA6685C1-8ECD-492D-8548-8C9AF940E8D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925" t="20776" r="30846" b="69767"/>
          <a:stretch/>
        </p:blipFill>
        <p:spPr>
          <a:xfrm>
            <a:off x="727360" y="4763800"/>
            <a:ext cx="9357687" cy="106284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CC0C6B82-4022-44FC-A50C-8E796FDCF5F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813" t="83492" r="17959" b="12248"/>
          <a:stretch/>
        </p:blipFill>
        <p:spPr>
          <a:xfrm>
            <a:off x="727361" y="5826642"/>
            <a:ext cx="9357686" cy="477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2981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362" y="1702885"/>
            <a:ext cx="8387290" cy="47080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245" y="24523"/>
            <a:ext cx="10948555" cy="1325563"/>
          </a:xfrm>
        </p:spPr>
        <p:txBody>
          <a:bodyPr/>
          <a:lstStyle/>
          <a:p>
            <a:r>
              <a:rPr lang="en-US" dirty="0"/>
              <a:t>Shellshock Attack on Set-UID Programs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64372" y="3932968"/>
            <a:ext cx="2801816" cy="20598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T</a:t>
            </a:r>
            <a:r>
              <a:rPr lang="en-US" sz="2000" dirty="0" smtClean="0"/>
              <a:t>he program </a:t>
            </a:r>
            <a:r>
              <a:rPr lang="en-US" sz="2000" dirty="0"/>
              <a:t>is going to invoke the vulnerable bash program. Based on the shellshock vulnerability, we can </a:t>
            </a:r>
            <a:r>
              <a:rPr lang="en-US" sz="2000" dirty="0" smtClean="0"/>
              <a:t>simply </a:t>
            </a:r>
            <a:r>
              <a:rPr lang="en-US" sz="2000" dirty="0"/>
              <a:t>construct a function </a:t>
            </a:r>
            <a:r>
              <a:rPr lang="en-US" sz="2000" dirty="0" smtClean="0"/>
              <a:t>declaration.</a:t>
            </a:r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</p:txBody>
      </p:sp>
      <p:sp>
        <p:nvSpPr>
          <p:cNvPr id="5" name="Right Arrow 4"/>
          <p:cNvSpPr/>
          <p:nvPr/>
        </p:nvSpPr>
        <p:spPr>
          <a:xfrm rot="9246101">
            <a:off x="7389196" y="5034161"/>
            <a:ext cx="1488438" cy="3773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4999545" y="5992836"/>
            <a:ext cx="1155851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2041" y="1235252"/>
            <a:ext cx="6087325" cy="32389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41362" y="1189815"/>
            <a:ext cx="840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Setup: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89291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307" y="434831"/>
            <a:ext cx="10948555" cy="827532"/>
          </a:xfrm>
        </p:spPr>
        <p:txBody>
          <a:bodyPr/>
          <a:lstStyle/>
          <a:p>
            <a:r>
              <a:rPr lang="en-US" dirty="0"/>
              <a:t>Shellshock Attack on CGI Programs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5244" y="1649226"/>
            <a:ext cx="10948555" cy="4505390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US" dirty="0"/>
              <a:t>Common gateway interface (CGI) is utilized by web servers to run executable programs that dynamically generate web pages.</a:t>
            </a:r>
          </a:p>
          <a:p>
            <a:pPr>
              <a:spcAft>
                <a:spcPts val="1200"/>
              </a:spcAft>
            </a:pPr>
            <a:r>
              <a:rPr lang="en-US" dirty="0"/>
              <a:t>Many CGI programs use shell scripts, if bash is used, they may be subject to the Shellshock </a:t>
            </a:r>
            <a:r>
              <a:rPr lang="en-US" dirty="0" smtClean="0"/>
              <a:t>attack.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138079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Shellshock Attack on CGI </a:t>
            </a:r>
            <a:r>
              <a:rPr lang="en-US" dirty="0" smtClean="0"/>
              <a:t>Programs: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/>
              <a:t>We set up two VM’s for this experiment and write a very simple CGI program (</a:t>
            </a:r>
            <a:r>
              <a:rPr lang="en-US" sz="2600" dirty="0" err="1"/>
              <a:t>test.cgi</a:t>
            </a:r>
            <a:r>
              <a:rPr lang="en-US" sz="2600" dirty="0"/>
              <a:t>). One for </a:t>
            </a:r>
            <a:r>
              <a:rPr lang="en-US" sz="2600" dirty="0" smtClean="0"/>
              <a:t>attacker(10.0.2.70) </a:t>
            </a:r>
            <a:r>
              <a:rPr lang="en-US" sz="2600" dirty="0"/>
              <a:t>and one for the victim (</a:t>
            </a:r>
            <a:r>
              <a:rPr lang="en-US" sz="2600" dirty="0" smtClean="0"/>
              <a:t>10.0.2.69). </a:t>
            </a:r>
            <a:r>
              <a:rPr lang="en-US" sz="2600" dirty="0"/>
              <a:t>It is written using bash shell </a:t>
            </a:r>
            <a:r>
              <a:rPr lang="en-US" sz="2600" dirty="0" smtClean="0"/>
              <a:t>script.</a:t>
            </a:r>
            <a:endParaRPr lang="en-US" sz="2600" dirty="0"/>
          </a:p>
          <a:p>
            <a:endParaRPr lang="en-US" sz="2600" dirty="0"/>
          </a:p>
          <a:p>
            <a:endParaRPr lang="en-US" sz="2600" dirty="0"/>
          </a:p>
          <a:p>
            <a:endParaRPr lang="en-US" sz="2600" dirty="0"/>
          </a:p>
          <a:p>
            <a:r>
              <a:rPr lang="en-US" sz="2600" dirty="0"/>
              <a:t>We need to place </a:t>
            </a:r>
            <a:r>
              <a:rPr lang="en-US" sz="2600" dirty="0" smtClean="0"/>
              <a:t>this CGI </a:t>
            </a:r>
            <a:r>
              <a:rPr lang="en-US" sz="2600" dirty="0"/>
              <a:t>program in the victims server’s /</a:t>
            </a:r>
            <a:r>
              <a:rPr lang="en-US" sz="2600" dirty="0" err="1"/>
              <a:t>usr</a:t>
            </a:r>
            <a:r>
              <a:rPr lang="en-US" sz="2600" dirty="0"/>
              <a:t>/bin/</a:t>
            </a:r>
            <a:r>
              <a:rPr lang="en-US" sz="2600" dirty="0" err="1"/>
              <a:t>cgi</a:t>
            </a:r>
            <a:r>
              <a:rPr lang="en-US" sz="2600" dirty="0"/>
              <a:t>-bin directory and </a:t>
            </a:r>
            <a:r>
              <a:rPr lang="en-US" sz="2600" dirty="0" smtClean="0"/>
              <a:t>make </a:t>
            </a:r>
            <a:r>
              <a:rPr lang="en-US" sz="2600" dirty="0"/>
              <a:t>it </a:t>
            </a:r>
            <a:r>
              <a:rPr lang="en-US" sz="2600" dirty="0" smtClean="0"/>
              <a:t>executable. We can use curl to interact with it.</a:t>
            </a:r>
            <a:endParaRPr lang="en-US" dirty="0"/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893" y="3013008"/>
            <a:ext cx="3950985" cy="1435288"/>
          </a:xfrm>
          <a:prstGeom prst="rect">
            <a:avLst/>
          </a:prstGeom>
        </p:spPr>
      </p:pic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893" y="5291014"/>
            <a:ext cx="6106377" cy="8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3118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245" y="285116"/>
            <a:ext cx="10948555" cy="827532"/>
          </a:xfrm>
        </p:spPr>
        <p:txBody>
          <a:bodyPr/>
          <a:lstStyle/>
          <a:p>
            <a:r>
              <a:rPr lang="en-US" dirty="0"/>
              <a:t>How Web Server Invokes CGI Programs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5245" y="4702188"/>
            <a:ext cx="10948555" cy="1958385"/>
          </a:xfrm>
        </p:spPr>
        <p:txBody>
          <a:bodyPr>
            <a:normAutofit/>
          </a:bodyPr>
          <a:lstStyle/>
          <a:p>
            <a:r>
              <a:rPr lang="en-US" sz="2200" dirty="0" smtClean="0"/>
              <a:t>When </a:t>
            </a:r>
            <a:r>
              <a:rPr lang="en-US" sz="2200" dirty="0"/>
              <a:t>a user sends a CGI URL to the Apache web server, Apache will examine the request</a:t>
            </a:r>
          </a:p>
          <a:p>
            <a:r>
              <a:rPr lang="en-US" sz="2200" dirty="0"/>
              <a:t>If it is a CGI request, Apache will use fork() to start a new process and then use </a:t>
            </a:r>
            <a:r>
              <a:rPr lang="en-US" sz="2200" dirty="0" smtClean="0"/>
              <a:t>the </a:t>
            </a:r>
            <a:r>
              <a:rPr lang="en-US" sz="2200" dirty="0"/>
              <a:t>exec() functions to execute the CGI program</a:t>
            </a:r>
          </a:p>
          <a:p>
            <a:r>
              <a:rPr lang="en-US" sz="2200" dirty="0"/>
              <a:t>Because our CGI program starts with “#! /bin/bash”, exec() actually executes /bin/bash, which then runs the shell script</a:t>
            </a:r>
          </a:p>
          <a:p>
            <a:endParaRPr lang="en-US" sz="2200" dirty="0"/>
          </a:p>
          <a:p>
            <a:endParaRPr lang="en-US" sz="2200" dirty="0"/>
          </a:p>
          <a:p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015" y="1254667"/>
            <a:ext cx="9421754" cy="3277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3646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182" y="2286010"/>
            <a:ext cx="6008312" cy="1355991"/>
          </a:xfrm>
          <a:prstGeom prst="rect">
            <a:avLst/>
          </a:prstGeom>
        </p:spPr>
      </p:pic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335" y="3751385"/>
            <a:ext cx="6037159" cy="294041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245" y="367966"/>
            <a:ext cx="10948555" cy="827532"/>
          </a:xfrm>
        </p:spPr>
        <p:txBody>
          <a:bodyPr/>
          <a:lstStyle/>
          <a:p>
            <a:r>
              <a:rPr lang="en-US" dirty="0"/>
              <a:t>How </a:t>
            </a:r>
            <a:r>
              <a:rPr lang="en-US" dirty="0" smtClean="0"/>
              <a:t>Use Data Get Into </a:t>
            </a:r>
            <a:r>
              <a:rPr lang="en-US" dirty="0"/>
              <a:t>CGI Programs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5244" y="1477107"/>
            <a:ext cx="10948555" cy="4890389"/>
          </a:xfrm>
        </p:spPr>
        <p:txBody>
          <a:bodyPr>
            <a:normAutofit/>
          </a:bodyPr>
          <a:lstStyle/>
          <a:p>
            <a:r>
              <a:rPr lang="en-US" dirty="0" smtClean="0"/>
              <a:t>When </a:t>
            </a:r>
            <a:r>
              <a:rPr lang="en-US" dirty="0"/>
              <a:t>Apache creates a child process, it provides all the environment variables for the bash programs. </a:t>
            </a:r>
            <a:endParaRPr lang="en-US" sz="2200" dirty="0"/>
          </a:p>
          <a:p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="" xmlns:a16="http://schemas.microsoft.com/office/drawing/2014/main" id="{30FB06F1-5BEF-40CF-B4BC-50131D8015BA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5033612" y="3318545"/>
            <a:ext cx="2220628" cy="4481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8D033504-BB6A-4C75-AD09-32988470776F}"/>
              </a:ext>
            </a:extLst>
          </p:cNvPr>
          <p:cNvSpPr txBox="1"/>
          <p:nvPr/>
        </p:nvSpPr>
        <p:spPr>
          <a:xfrm>
            <a:off x="7254240" y="2964602"/>
            <a:ext cx="27622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Using curl to get the http request and response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CFC2F3D0-0D40-433E-9678-506E6EADC4CB}"/>
              </a:ext>
            </a:extLst>
          </p:cNvPr>
          <p:cNvSpPr txBox="1"/>
          <p:nvPr/>
        </p:nvSpPr>
        <p:spPr>
          <a:xfrm>
            <a:off x="6832490" y="4667831"/>
            <a:ext cx="318404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Pay attention to these two: they are the same: </a:t>
            </a:r>
            <a:r>
              <a:rPr lang="en-US" sz="2000" dirty="0" smtClean="0">
                <a:solidFill>
                  <a:srgbClr val="FF0000"/>
                </a:solidFill>
              </a:rPr>
              <a:t>data from the client side gets into the CGI program’s environment variable!</a:t>
            </a:r>
            <a:endParaRPr lang="en-US" sz="2000" dirty="0">
              <a:solidFill>
                <a:srgbClr val="FF0000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="" xmlns:a16="http://schemas.microsoft.com/office/drawing/2014/main" id="{A1855D5B-245D-4ECA-9632-DCA3393056BA}"/>
              </a:ext>
            </a:extLst>
          </p:cNvPr>
          <p:cNvCxnSpPr>
            <a:cxnSpLocks/>
          </p:cNvCxnSpPr>
          <p:nvPr/>
        </p:nvCxnSpPr>
        <p:spPr>
          <a:xfrm flipH="1" flipV="1">
            <a:off x="4582579" y="4815438"/>
            <a:ext cx="1898356" cy="3539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="" xmlns:a16="http://schemas.microsoft.com/office/drawing/2014/main" id="{DB51F1D9-70FD-4316-83B5-2CD827C3F8E8}"/>
              </a:ext>
            </a:extLst>
          </p:cNvPr>
          <p:cNvCxnSpPr>
            <a:cxnSpLocks/>
          </p:cNvCxnSpPr>
          <p:nvPr/>
        </p:nvCxnSpPr>
        <p:spPr>
          <a:xfrm flipH="1">
            <a:off x="4617661" y="5483439"/>
            <a:ext cx="1863274" cy="5173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69365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245" y="249422"/>
            <a:ext cx="10948555" cy="827532"/>
          </a:xfrm>
        </p:spPr>
        <p:txBody>
          <a:bodyPr/>
          <a:lstStyle/>
          <a:p>
            <a:r>
              <a:rPr lang="en-US" dirty="0"/>
              <a:t>How Use Data Get Into CGI Programs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5245" y="1254368"/>
            <a:ext cx="10948555" cy="5406205"/>
          </a:xfrm>
        </p:spPr>
        <p:txBody>
          <a:bodyPr>
            <a:normAutofit/>
          </a:bodyPr>
          <a:lstStyle/>
          <a:p>
            <a:r>
              <a:rPr lang="en-US" dirty="0" smtClean="0"/>
              <a:t>We </a:t>
            </a:r>
            <a:r>
              <a:rPr lang="en-US" dirty="0"/>
              <a:t>can use the “-A” option of the command line tool “curl” to change the user-agent field to whatever we want.</a:t>
            </a:r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7707" y="2289863"/>
            <a:ext cx="8345065" cy="3781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0011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275" y="1535521"/>
            <a:ext cx="9888330" cy="177189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243" y="341913"/>
            <a:ext cx="10948555" cy="827532"/>
          </a:xfrm>
        </p:spPr>
        <p:txBody>
          <a:bodyPr>
            <a:normAutofit/>
          </a:bodyPr>
          <a:lstStyle/>
          <a:p>
            <a:r>
              <a:rPr lang="en-US" dirty="0" smtClean="0"/>
              <a:t>Launching </a:t>
            </a:r>
            <a:r>
              <a:rPr lang="en-US" dirty="0"/>
              <a:t>the Shellshock </a:t>
            </a:r>
            <a:r>
              <a:rPr lang="en-US" dirty="0" smtClean="0"/>
              <a:t>Attack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5244" y="3903785"/>
            <a:ext cx="10948555" cy="2168770"/>
          </a:xfrm>
        </p:spPr>
        <p:txBody>
          <a:bodyPr>
            <a:normAutofit/>
          </a:bodyPr>
          <a:lstStyle/>
          <a:p>
            <a:r>
              <a:rPr lang="en-US" dirty="0" smtClean="0"/>
              <a:t>Our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/bin/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command gets executed. </a:t>
            </a:r>
          </a:p>
          <a:p>
            <a:r>
              <a:rPr lang="en-US" dirty="0" smtClean="0"/>
              <a:t>By </a:t>
            </a:r>
            <a:r>
              <a:rPr lang="en-US" dirty="0"/>
              <a:t>default web servers run with the www-data user ID in Ubuntu. Using this privilege , we cannot take over the server, but there a few damaging things we can </a:t>
            </a:r>
            <a:r>
              <a:rPr lang="en-US" dirty="0" smtClean="0"/>
              <a:t>do.</a:t>
            </a:r>
            <a:endParaRPr lang="en-US" dirty="0"/>
          </a:p>
          <a:p>
            <a:endParaRPr lang="en-US" sz="2200" dirty="0"/>
          </a:p>
          <a:p>
            <a:endParaRPr lang="en-US" sz="2200" dirty="0"/>
          </a:p>
          <a:p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2186751" y="2124651"/>
            <a:ext cx="7323009" cy="588069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489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245" y="24523"/>
            <a:ext cx="10948555" cy="1325563"/>
          </a:xfrm>
        </p:spPr>
        <p:txBody>
          <a:bodyPr/>
          <a:lstStyle/>
          <a:p>
            <a:r>
              <a:rPr lang="en-US" dirty="0"/>
              <a:t>Background: Shell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5245" y="1132114"/>
            <a:ext cx="10948555" cy="5070764"/>
          </a:xfrm>
        </p:spPr>
        <p:txBody>
          <a:bodyPr/>
          <a:lstStyle/>
          <a:p>
            <a:r>
              <a:rPr lang="en-US" sz="2400" dirty="0"/>
              <a:t>Shell program is a command-line interpreter in operating systems</a:t>
            </a:r>
          </a:p>
          <a:p>
            <a:pPr lvl="1"/>
            <a:r>
              <a:rPr lang="en-US" sz="2000" dirty="0" smtClean="0"/>
              <a:t>Provides </a:t>
            </a:r>
            <a:r>
              <a:rPr lang="en-US" sz="2000" dirty="0"/>
              <a:t>an interface between the user and operating system</a:t>
            </a:r>
          </a:p>
          <a:p>
            <a:pPr lvl="1"/>
            <a:r>
              <a:rPr lang="en-US" sz="2000" dirty="0"/>
              <a:t>Different types of shell : </a:t>
            </a:r>
            <a:r>
              <a:rPr lang="en-US" sz="2000" dirty="0" err="1"/>
              <a:t>sh</a:t>
            </a:r>
            <a:r>
              <a:rPr lang="en-US" sz="2000" dirty="0"/>
              <a:t>, bash, </a:t>
            </a:r>
            <a:r>
              <a:rPr lang="en-US" sz="2000" dirty="0" err="1"/>
              <a:t>csh</a:t>
            </a:r>
            <a:r>
              <a:rPr lang="en-US" sz="2000" dirty="0"/>
              <a:t>, </a:t>
            </a:r>
            <a:r>
              <a:rPr lang="en-US" sz="2000" dirty="0" err="1"/>
              <a:t>zsh</a:t>
            </a:r>
            <a:r>
              <a:rPr lang="en-US" sz="2000" dirty="0"/>
              <a:t>, windows </a:t>
            </a:r>
            <a:r>
              <a:rPr lang="en-US" sz="2000" dirty="0" err="1"/>
              <a:t>powershell</a:t>
            </a:r>
            <a:r>
              <a:rPr lang="en-US" sz="2000" dirty="0"/>
              <a:t> </a:t>
            </a:r>
            <a:r>
              <a:rPr lang="en-US" sz="2000" dirty="0" err="1"/>
              <a:t>etc</a:t>
            </a:r>
            <a:endParaRPr lang="en-US" sz="2400" dirty="0"/>
          </a:p>
          <a:p>
            <a:r>
              <a:rPr lang="en-US" sz="2400" dirty="0"/>
              <a:t>Bash shell is one of the most popular shell programs in the Linux OS</a:t>
            </a:r>
          </a:p>
          <a:p>
            <a:r>
              <a:rPr lang="en-US" sz="2400" dirty="0"/>
              <a:t>The shellshock vulnerability </a:t>
            </a:r>
            <a:r>
              <a:rPr lang="en-US" sz="2400" dirty="0" smtClean="0"/>
              <a:t>are related to shell functions.</a:t>
            </a:r>
            <a:endParaRPr lang="en-US" sz="2400" dirty="0"/>
          </a:p>
          <a:p>
            <a:pPr marL="457200" lvl="1" indent="0">
              <a:buNone/>
            </a:pPr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E27EDA4B-A506-4BA7-963F-8AE24DBD885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909" t="28837" r="18056" b="47132"/>
          <a:stretch/>
        </p:blipFill>
        <p:spPr>
          <a:xfrm>
            <a:off x="719021" y="3386143"/>
            <a:ext cx="9758628" cy="2816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5396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245" y="270709"/>
            <a:ext cx="10948555" cy="827532"/>
          </a:xfrm>
        </p:spPr>
        <p:txBody>
          <a:bodyPr/>
          <a:lstStyle/>
          <a:p>
            <a:r>
              <a:rPr lang="en-US" dirty="0" smtClean="0"/>
              <a:t>Shellshock Attack: Steal Passwords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5245" y="1324708"/>
            <a:ext cx="10948555" cy="5335866"/>
          </a:xfrm>
        </p:spPr>
        <p:txBody>
          <a:bodyPr>
            <a:normAutofit/>
          </a:bodyPr>
          <a:lstStyle/>
          <a:p>
            <a:r>
              <a:rPr lang="en-US" sz="2200" dirty="0" smtClean="0"/>
              <a:t>When </a:t>
            </a:r>
            <a:r>
              <a:rPr lang="en-US" sz="2200" dirty="0"/>
              <a:t>a web application connects to its back-end databases, it needs to provide login </a:t>
            </a:r>
            <a:r>
              <a:rPr lang="en-US" sz="2200" dirty="0" smtClean="0"/>
              <a:t>passwords. These </a:t>
            </a:r>
            <a:r>
              <a:rPr lang="en-US" sz="2200" dirty="0"/>
              <a:t>passwords are usually </a:t>
            </a:r>
            <a:r>
              <a:rPr lang="en-US" sz="2200" dirty="0" smtClean="0"/>
              <a:t>hard-coded </a:t>
            </a:r>
            <a:r>
              <a:rPr lang="en-US" sz="2200" dirty="0"/>
              <a:t>in the program or stored in a configuration file. The web server in our ubuntu VM hosts several web applications, most of which use database.</a:t>
            </a:r>
          </a:p>
          <a:p>
            <a:r>
              <a:rPr lang="en-US" sz="2200" dirty="0"/>
              <a:t>For example, we can get passwords from the </a:t>
            </a:r>
            <a:r>
              <a:rPr lang="en-US" sz="2200" dirty="0" smtClean="0"/>
              <a:t>following file:</a:t>
            </a:r>
            <a:endParaRPr lang="en-US" sz="2200" dirty="0"/>
          </a:p>
          <a:p>
            <a:pPr lvl="1"/>
            <a:r>
              <a:rPr lang="en-US" sz="2000" dirty="0"/>
              <a:t>/</a:t>
            </a:r>
            <a:r>
              <a:rPr lang="en-US" sz="2000" dirty="0" err="1" smtClean="0"/>
              <a:t>var</a:t>
            </a:r>
            <a:r>
              <a:rPr lang="en-US" sz="2000" dirty="0" smtClean="0"/>
              <a:t>/www/CSRF/</a:t>
            </a:r>
            <a:r>
              <a:rPr lang="en-US" sz="2000" dirty="0" err="1" smtClean="0"/>
              <a:t>Elgg</a:t>
            </a:r>
            <a:r>
              <a:rPr lang="en-US" sz="2000" dirty="0" smtClean="0"/>
              <a:t>/</a:t>
            </a:r>
            <a:r>
              <a:rPr lang="en-US" sz="2000" dirty="0" err="1" smtClean="0"/>
              <a:t>elgg-config</a:t>
            </a:r>
            <a:r>
              <a:rPr lang="en-US" sz="2000" dirty="0" smtClean="0"/>
              <a:t>/</a:t>
            </a:r>
            <a:r>
              <a:rPr lang="en-US" sz="2000" dirty="0" err="1" smtClean="0"/>
              <a:t>settings.php</a:t>
            </a:r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960" y="3526554"/>
            <a:ext cx="8615680" cy="282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5887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244" y="352770"/>
            <a:ext cx="10948555" cy="827532"/>
          </a:xfrm>
        </p:spPr>
        <p:txBody>
          <a:bodyPr>
            <a:normAutofit/>
          </a:bodyPr>
          <a:lstStyle/>
          <a:p>
            <a:r>
              <a:rPr lang="en-US" dirty="0"/>
              <a:t>Shellshock </a:t>
            </a:r>
            <a:r>
              <a:rPr lang="en-US" dirty="0" smtClean="0"/>
              <a:t>Attack: Create Reverse Shell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5244" y="1578887"/>
            <a:ext cx="10948555" cy="4622621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Attackers </a:t>
            </a:r>
            <a:r>
              <a:rPr lang="en-US" sz="2400" dirty="0"/>
              <a:t>like to run the shell program by exploiting the shellshock vulnerability, as this gives them access to run whichever commands they like</a:t>
            </a:r>
          </a:p>
          <a:p>
            <a:r>
              <a:rPr lang="en-US" sz="2400" dirty="0"/>
              <a:t>Instead of running /bin/ls, we can run /bin/bash. However, the /bin/bash command is interactive.</a:t>
            </a:r>
          </a:p>
          <a:p>
            <a:r>
              <a:rPr lang="en-US" sz="2400" dirty="0"/>
              <a:t>If we simply put /bin/bash in our exploit, the bash will </a:t>
            </a:r>
            <a:r>
              <a:rPr lang="en-US" sz="2400" dirty="0" smtClean="0"/>
              <a:t>be </a:t>
            </a:r>
            <a:r>
              <a:rPr lang="en-US" sz="2400" dirty="0"/>
              <a:t>executed at the server side, </a:t>
            </a:r>
            <a:r>
              <a:rPr lang="en-US" sz="2400" dirty="0" smtClean="0"/>
              <a:t>but we </a:t>
            </a:r>
            <a:r>
              <a:rPr lang="en-US" sz="2400" dirty="0"/>
              <a:t>cannot control it. Hence, we need to do something called reverse shell.</a:t>
            </a:r>
          </a:p>
          <a:p>
            <a:r>
              <a:rPr lang="en-US" sz="2400" dirty="0"/>
              <a:t>The key idea of a reverse shell is to redirect the standard input, output and error devices to a network </a:t>
            </a:r>
            <a:r>
              <a:rPr lang="en-US" sz="2400" dirty="0" smtClean="0"/>
              <a:t>connection.</a:t>
            </a:r>
            <a:endParaRPr lang="en-US" sz="2400" dirty="0"/>
          </a:p>
          <a:p>
            <a:r>
              <a:rPr lang="en-US" sz="2400" dirty="0"/>
              <a:t>This way the shell gets input from the connection and outputs to the connection. Attackers can now run whatever commands they like and get the output on their machine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Reverse shell is a very common hacking technique used by many attacks.</a:t>
            </a:r>
            <a:endParaRPr lang="en-US" sz="2200" dirty="0"/>
          </a:p>
          <a:p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369155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245" y="240560"/>
            <a:ext cx="10948555" cy="827532"/>
          </a:xfrm>
        </p:spPr>
        <p:txBody>
          <a:bodyPr/>
          <a:lstStyle/>
          <a:p>
            <a:r>
              <a:rPr lang="en-US" b="1" dirty="0" smtClean="0"/>
              <a:t>Create a Reverse </a:t>
            </a:r>
            <a:r>
              <a:rPr lang="en-US" b="1" dirty="0"/>
              <a:t>Shell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5245" y="3972350"/>
            <a:ext cx="10948555" cy="2688224"/>
          </a:xfrm>
        </p:spPr>
        <p:txBody>
          <a:bodyPr>
            <a:normAutofit/>
          </a:bodyPr>
          <a:lstStyle/>
          <a:p>
            <a:r>
              <a:rPr lang="en-US" sz="2400" dirty="0" smtClean="0"/>
              <a:t>We </a:t>
            </a:r>
            <a:r>
              <a:rPr lang="en-US" sz="2400" dirty="0"/>
              <a:t>start a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netcat</a:t>
            </a:r>
            <a:r>
              <a:rPr lang="en-US" sz="2400" dirty="0" smtClean="0"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nc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400" dirty="0" smtClean="0"/>
              <a:t> </a:t>
            </a:r>
            <a:r>
              <a:rPr lang="en-US" sz="2400" dirty="0"/>
              <a:t>listener on the Attacker machine (</a:t>
            </a:r>
            <a:r>
              <a:rPr lang="en-US" sz="2400" dirty="0" smtClean="0"/>
              <a:t>10.0.2.70)</a:t>
            </a:r>
            <a:endParaRPr lang="en-US" sz="2400" dirty="0"/>
          </a:p>
          <a:p>
            <a:r>
              <a:rPr lang="en-US" sz="2400" dirty="0"/>
              <a:t>We run the exploit on the server machine which contains the reverse shell command ( to be discussed in next slide) </a:t>
            </a:r>
          </a:p>
          <a:p>
            <a:r>
              <a:rPr lang="en-US" sz="2400" dirty="0"/>
              <a:t>Once the command is executed, we see a connection from the server (</a:t>
            </a:r>
            <a:r>
              <a:rPr lang="en-US" sz="2400" dirty="0" smtClean="0"/>
              <a:t>10.0.2.69)</a:t>
            </a:r>
            <a:endParaRPr lang="en-US" sz="2400" dirty="0"/>
          </a:p>
          <a:p>
            <a:r>
              <a:rPr lang="en-US" sz="2400" dirty="0"/>
              <a:t>We do an “</a:t>
            </a:r>
            <a:r>
              <a:rPr lang="en-US" sz="2400" dirty="0" err="1"/>
              <a:t>ifconfig</a:t>
            </a:r>
            <a:r>
              <a:rPr lang="en-US" sz="2400" dirty="0"/>
              <a:t>” to check this connection</a:t>
            </a:r>
          </a:p>
          <a:p>
            <a:r>
              <a:rPr lang="en-US" sz="2400" dirty="0"/>
              <a:t>We can now run any command we like on the server machine</a:t>
            </a:r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681" y="1215114"/>
            <a:ext cx="9869277" cy="2610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6027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245" y="281849"/>
            <a:ext cx="10948555" cy="827532"/>
          </a:xfrm>
        </p:spPr>
        <p:txBody>
          <a:bodyPr/>
          <a:lstStyle/>
          <a:p>
            <a:r>
              <a:rPr lang="en-US" dirty="0"/>
              <a:t>Creating Reverse Shell 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550985" y="1837676"/>
            <a:ext cx="11228019" cy="4585367"/>
            <a:chOff x="550985" y="1609076"/>
            <a:chExt cx="11228019" cy="4585367"/>
          </a:xfrm>
        </p:grpSpPr>
        <p:sp>
          <p:nvSpPr>
            <p:cNvPr id="5" name="Rectangle 4"/>
            <p:cNvSpPr/>
            <p:nvPr/>
          </p:nvSpPr>
          <p:spPr>
            <a:xfrm>
              <a:off x="550985" y="2062972"/>
              <a:ext cx="2754924" cy="132343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2000" dirty="0"/>
                <a:t>The option </a:t>
              </a:r>
              <a:r>
                <a:rPr lang="en-US" sz="2000" dirty="0" err="1" smtClean="0"/>
                <a:t>i</a:t>
              </a:r>
              <a:r>
                <a:rPr lang="en-US" sz="2000" dirty="0" smtClean="0"/>
                <a:t> </a:t>
              </a:r>
              <a:r>
                <a:rPr lang="en-US" sz="2000" dirty="0"/>
                <a:t>stands for interactive, meaning that the shell should be </a:t>
              </a:r>
              <a:r>
                <a:rPr lang="en-US" sz="2000" dirty="0" smtClean="0"/>
                <a:t>interactive.</a:t>
              </a:r>
              <a:endParaRPr lang="en-US" sz="2000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291115" y="2020152"/>
              <a:ext cx="2813538" cy="163121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2000" dirty="0"/>
                <a:t>This causes the output device (</a:t>
              </a:r>
              <a:r>
                <a:rPr lang="en-US" sz="2000" dirty="0" err="1"/>
                <a:t>stdout</a:t>
              </a:r>
              <a:r>
                <a:rPr lang="en-US" sz="2000" dirty="0"/>
                <a:t>) of the shell to be redirected to the TCP connection to </a:t>
              </a:r>
              <a:r>
                <a:rPr lang="en-US" sz="2000" dirty="0" smtClean="0"/>
                <a:t>10.0.2.70’s </a:t>
              </a:r>
              <a:r>
                <a:rPr lang="en-US" sz="2000" dirty="0"/>
                <a:t>port </a:t>
              </a:r>
              <a:r>
                <a:rPr lang="en-US" sz="2000" dirty="0" smtClean="0"/>
                <a:t>9090.</a:t>
              </a:r>
              <a:endParaRPr lang="en-US" sz="2000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087880" y="3947674"/>
              <a:ext cx="5970270" cy="224676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2000" dirty="0"/>
                <a:t>File descriptor 0 represents the standard input device (</a:t>
              </a:r>
              <a:r>
                <a:rPr lang="en-US" sz="2000" dirty="0" err="1"/>
                <a:t>stdin</a:t>
              </a:r>
              <a:r>
                <a:rPr lang="en-US" sz="2000" dirty="0"/>
                <a:t>) and 1 represents the standard output device (</a:t>
              </a:r>
              <a:r>
                <a:rPr lang="en-US" sz="2000" dirty="0" err="1"/>
                <a:t>stdout</a:t>
              </a:r>
              <a:r>
                <a:rPr lang="en-US" sz="2000" dirty="0"/>
                <a:t>). This command tell the system to use the </a:t>
              </a:r>
              <a:r>
                <a:rPr lang="en-US" sz="2000" dirty="0" err="1"/>
                <a:t>stdout</a:t>
              </a:r>
              <a:r>
                <a:rPr lang="en-US" sz="2000" dirty="0"/>
                <a:t> device as the </a:t>
              </a:r>
              <a:r>
                <a:rPr lang="en-US" sz="2000" dirty="0" err="1"/>
                <a:t>stdin</a:t>
              </a:r>
              <a:r>
                <a:rPr lang="en-US" sz="2000" dirty="0"/>
                <a:t> device. Since the </a:t>
              </a:r>
              <a:r>
                <a:rPr lang="en-US" sz="2000" dirty="0" err="1"/>
                <a:t>stdout</a:t>
              </a:r>
              <a:r>
                <a:rPr lang="en-US" sz="2000" dirty="0"/>
                <a:t> is already </a:t>
              </a:r>
              <a:r>
                <a:rPr lang="en-US" sz="2000" dirty="0" smtClean="0"/>
                <a:t>redirected to the TCP connection, </a:t>
              </a:r>
              <a:r>
                <a:rPr lang="en-US" sz="2000" dirty="0"/>
                <a:t>this option basically indicates that the shell program will get its input from the same TCP </a:t>
              </a:r>
              <a:r>
                <a:rPr lang="en-US" sz="2000" dirty="0" smtClean="0"/>
                <a:t>connection.</a:t>
              </a:r>
              <a:endParaRPr lang="en-US" sz="200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8339797" y="3975406"/>
              <a:ext cx="3294184" cy="163121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2000" dirty="0"/>
                <a:t>File descriptor 2 represents the standard error (</a:t>
              </a:r>
              <a:r>
                <a:rPr lang="en-US" sz="2000" dirty="0" err="1"/>
                <a:t>stderr</a:t>
              </a:r>
              <a:r>
                <a:rPr lang="en-US" sz="2000" dirty="0"/>
                <a:t>). This cases the error output to be redirected to </a:t>
              </a:r>
              <a:r>
                <a:rPr lang="en-US" sz="2000" dirty="0" err="1"/>
                <a:t>stdout</a:t>
              </a:r>
              <a:r>
                <a:rPr lang="en-US" sz="2000" dirty="0"/>
                <a:t>, which is the TCP </a:t>
              </a:r>
              <a:r>
                <a:rPr lang="en-US" sz="2000" dirty="0" smtClean="0"/>
                <a:t>connection.</a:t>
              </a:r>
              <a:endParaRPr lang="en-US" sz="2000" dirty="0"/>
            </a:p>
          </p:txBody>
        </p:sp>
        <p:cxnSp>
          <p:nvCxnSpPr>
            <p:cNvPr id="11" name="Straight Connector 10"/>
            <p:cNvCxnSpPr/>
            <p:nvPr/>
          </p:nvCxnSpPr>
          <p:spPr>
            <a:xfrm flipV="1">
              <a:off x="3751385" y="1609344"/>
              <a:ext cx="2052007" cy="2016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ight Arrow 12"/>
            <p:cNvSpPr/>
            <p:nvPr/>
          </p:nvSpPr>
          <p:spPr>
            <a:xfrm rot="19462446">
              <a:off x="3339346" y="1815106"/>
              <a:ext cx="606034" cy="21292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Connector 13"/>
            <p:cNvCxnSpPr/>
            <p:nvPr/>
          </p:nvCxnSpPr>
          <p:spPr>
            <a:xfrm flipV="1">
              <a:off x="5958840" y="1609345"/>
              <a:ext cx="4198620" cy="20163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ight Arrow 17"/>
            <p:cNvSpPr/>
            <p:nvPr/>
          </p:nvSpPr>
          <p:spPr>
            <a:xfrm rot="19462446">
              <a:off x="7142071" y="1815106"/>
              <a:ext cx="606034" cy="212924"/>
            </a:xfrm>
            <a:prstGeom prst="rightArrow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Connector 18"/>
            <p:cNvCxnSpPr/>
            <p:nvPr/>
          </p:nvCxnSpPr>
          <p:spPr>
            <a:xfrm flipV="1">
              <a:off x="10312908" y="1609344"/>
              <a:ext cx="611124" cy="9168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11079480" y="1609076"/>
              <a:ext cx="699524" cy="268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ight Arrow 22"/>
            <p:cNvSpPr/>
            <p:nvPr/>
          </p:nvSpPr>
          <p:spPr>
            <a:xfrm rot="19462446">
              <a:off x="7498994" y="2608045"/>
              <a:ext cx="3381284" cy="212924"/>
            </a:xfrm>
            <a:prstGeom prst="rightArrow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ight Arrow 23"/>
            <p:cNvSpPr/>
            <p:nvPr/>
          </p:nvSpPr>
          <p:spPr>
            <a:xfrm rot="17582531">
              <a:off x="9847165" y="2684544"/>
              <a:ext cx="2329733" cy="191606"/>
            </a:xfrm>
            <a:prstGeom prst="rightArrow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985" y="1301077"/>
            <a:ext cx="11395559" cy="383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0422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243" y="392430"/>
            <a:ext cx="10948555" cy="827532"/>
          </a:xfrm>
        </p:spPr>
        <p:txBody>
          <a:bodyPr/>
          <a:lstStyle/>
          <a:p>
            <a:r>
              <a:rPr lang="en-US" dirty="0"/>
              <a:t>Shellshock Attack on </a:t>
            </a:r>
            <a:r>
              <a:rPr lang="en-US" dirty="0" smtClean="0"/>
              <a:t>CGI: Get Reverse Shell</a:t>
            </a:r>
            <a:endParaRPr lang="en-US" dirty="0"/>
          </a:p>
        </p:txBody>
      </p:sp>
      <p:sp>
        <p:nvSpPr>
          <p:cNvPr id="7" name="Down Arrow 6"/>
          <p:cNvSpPr/>
          <p:nvPr/>
        </p:nvSpPr>
        <p:spPr>
          <a:xfrm>
            <a:off x="5013960" y="2910388"/>
            <a:ext cx="609600" cy="6862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691" y="1780527"/>
            <a:ext cx="9955014" cy="885949"/>
          </a:xfrm>
          <a:prstGeom prst="rect">
            <a:avLst/>
          </a:prstGeom>
        </p:spPr>
      </p:pic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743" y="3672797"/>
            <a:ext cx="9935962" cy="609685"/>
          </a:xfrm>
          <a:prstGeom prst="rect">
            <a:avLst/>
          </a:prstGeom>
        </p:spPr>
      </p:pic>
      <p:pic>
        <p:nvPicPr>
          <p:cNvPr id="9" name="Picture 8" descr="Screen Clippi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744" y="4282482"/>
            <a:ext cx="9935962" cy="19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2685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definition in Bash</a:t>
            </a:r>
          </a:p>
          <a:p>
            <a:r>
              <a:rPr lang="en-US" dirty="0" smtClean="0"/>
              <a:t>Implementation mistake in the parsing logic</a:t>
            </a:r>
          </a:p>
          <a:p>
            <a:r>
              <a:rPr lang="en-US" dirty="0" smtClean="0"/>
              <a:t>Shellshock vulnerability</a:t>
            </a:r>
          </a:p>
          <a:p>
            <a:r>
              <a:rPr lang="en-US" dirty="0" smtClean="0"/>
              <a:t>How to exploit the vulnerability</a:t>
            </a:r>
          </a:p>
          <a:p>
            <a:r>
              <a:rPr lang="en-US" dirty="0" smtClean="0"/>
              <a:t>How to create a reverse shell using the Shellshock attack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938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245" y="24523"/>
            <a:ext cx="10948555" cy="1325563"/>
          </a:xfrm>
        </p:spPr>
        <p:txBody>
          <a:bodyPr/>
          <a:lstStyle/>
          <a:p>
            <a:r>
              <a:rPr lang="en-US" dirty="0" smtClean="0"/>
              <a:t>Passing Shell Function to Child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5245" y="1132114"/>
            <a:ext cx="10948555" cy="953631"/>
          </a:xfrm>
        </p:spPr>
        <p:txBody>
          <a:bodyPr/>
          <a:lstStyle/>
          <a:p>
            <a:pPr marL="0" indent="0">
              <a:buNone/>
            </a:pPr>
            <a:r>
              <a:rPr lang="en-US" sz="2600" dirty="0" smtClean="0"/>
              <a:t>Approach 1: Define </a:t>
            </a:r>
            <a:r>
              <a:rPr lang="en-US" sz="2600" dirty="0"/>
              <a:t>a function in the parent shell, export it, and then the child process will have it. Here is an example:</a:t>
            </a:r>
          </a:p>
          <a:p>
            <a:pPr marL="457200" lvl="1" indent="0">
              <a:buNone/>
            </a:pP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109291AF-EBED-4A3E-920B-F2B9D679975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910" t="28372" r="17862" b="30542"/>
          <a:stretch/>
        </p:blipFill>
        <p:spPr>
          <a:xfrm>
            <a:off x="1555353" y="2261592"/>
            <a:ext cx="8374094" cy="4117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455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245" y="24523"/>
            <a:ext cx="10948555" cy="1325563"/>
          </a:xfrm>
        </p:spPr>
        <p:txBody>
          <a:bodyPr/>
          <a:lstStyle/>
          <a:p>
            <a:r>
              <a:rPr lang="en-US" dirty="0"/>
              <a:t>Passing Shell Function to Child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5245" y="1132114"/>
            <a:ext cx="10948555" cy="5070764"/>
          </a:xfrm>
        </p:spPr>
        <p:txBody>
          <a:bodyPr/>
          <a:lstStyle/>
          <a:p>
            <a:pPr marL="0" indent="0">
              <a:buNone/>
            </a:pPr>
            <a:r>
              <a:rPr lang="en-US" sz="2600" dirty="0" smtClean="0"/>
              <a:t>Approach 2: Define an environment variable. It will become a function definition in the child bash process.</a:t>
            </a:r>
            <a:endParaRPr lang="en-US" sz="2600" dirty="0"/>
          </a:p>
        </p:txBody>
      </p:sp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825" y="1987883"/>
            <a:ext cx="9916909" cy="4324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0177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245" y="24523"/>
            <a:ext cx="10948555" cy="1325563"/>
          </a:xfrm>
        </p:spPr>
        <p:txBody>
          <a:bodyPr/>
          <a:lstStyle/>
          <a:p>
            <a:r>
              <a:rPr lang="en-US" dirty="0" smtClean="0"/>
              <a:t>Passing </a:t>
            </a:r>
            <a:r>
              <a:rPr lang="en-US" dirty="0"/>
              <a:t>Shell Function to Child </a:t>
            </a:r>
            <a:r>
              <a:rPr lang="en-US" dirty="0" smtClean="0"/>
              <a:t>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5245" y="1350086"/>
            <a:ext cx="10948555" cy="5070764"/>
          </a:xfrm>
        </p:spPr>
        <p:txBody>
          <a:bodyPr/>
          <a:lstStyle/>
          <a:p>
            <a:r>
              <a:rPr lang="en-US" dirty="0" smtClean="0"/>
              <a:t>Both approaches are </a:t>
            </a:r>
            <a:r>
              <a:rPr lang="en-US" dirty="0"/>
              <a:t>similar. They both use </a:t>
            </a:r>
            <a:r>
              <a:rPr lang="en-US" dirty="0" smtClean="0"/>
              <a:t>environment </a:t>
            </a:r>
            <a:r>
              <a:rPr lang="en-US" dirty="0"/>
              <a:t>variables.</a:t>
            </a:r>
          </a:p>
          <a:p>
            <a:r>
              <a:rPr lang="en-US" dirty="0"/>
              <a:t>Procedure:</a:t>
            </a:r>
          </a:p>
          <a:p>
            <a:pPr lvl="1"/>
            <a:r>
              <a:rPr lang="en-US" dirty="0"/>
              <a:t>In the first method, When the parent shell creates a new process, it passes each exported function definition as an environment </a:t>
            </a:r>
            <a:r>
              <a:rPr lang="en-US" dirty="0" smtClean="0"/>
              <a:t>variable.</a:t>
            </a:r>
            <a:endParaRPr lang="en-US" dirty="0"/>
          </a:p>
          <a:p>
            <a:pPr lvl="1"/>
            <a:r>
              <a:rPr lang="en-US" dirty="0"/>
              <a:t>If the child process runs bash, the bash program will turn the environment variable back to a function definition, just like what is defined in the second method.</a:t>
            </a:r>
          </a:p>
          <a:p>
            <a:r>
              <a:rPr lang="en-US" dirty="0"/>
              <a:t>The second method does not require the parent process to be a shell </a:t>
            </a:r>
            <a:r>
              <a:rPr lang="en-US" dirty="0" smtClean="0"/>
              <a:t>process.</a:t>
            </a:r>
            <a:endParaRPr lang="en-US" dirty="0"/>
          </a:p>
          <a:p>
            <a:r>
              <a:rPr lang="en-US" dirty="0"/>
              <a:t>Any process that needs to pass a function definition to the </a:t>
            </a:r>
            <a:r>
              <a:rPr lang="en-US" dirty="0" smtClean="0"/>
              <a:t>child bash process </a:t>
            </a:r>
            <a:r>
              <a:rPr lang="en-US" dirty="0"/>
              <a:t>can simply use environment </a:t>
            </a:r>
            <a:r>
              <a:rPr lang="en-US" dirty="0" smtClean="0"/>
              <a:t>variables.</a:t>
            </a:r>
            <a:endParaRPr lang="en-US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78751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245" y="24523"/>
            <a:ext cx="10948555" cy="1325563"/>
          </a:xfrm>
        </p:spPr>
        <p:txBody>
          <a:bodyPr/>
          <a:lstStyle/>
          <a:p>
            <a:r>
              <a:rPr lang="en-US" dirty="0"/>
              <a:t>Shellshock Vulnerability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5245" y="1624483"/>
            <a:ext cx="10948555" cy="5070764"/>
          </a:xfrm>
        </p:spPr>
        <p:txBody>
          <a:bodyPr/>
          <a:lstStyle/>
          <a:p>
            <a:r>
              <a:rPr lang="en-US" dirty="0"/>
              <a:t>Vulnerability </a:t>
            </a:r>
            <a:r>
              <a:rPr lang="en-US" dirty="0" smtClean="0"/>
              <a:t>named </a:t>
            </a:r>
            <a:r>
              <a:rPr lang="en-US" dirty="0"/>
              <a:t>Shellshock or </a:t>
            </a:r>
            <a:r>
              <a:rPr lang="en-US" dirty="0" err="1"/>
              <a:t>bashdoor</a:t>
            </a:r>
            <a:r>
              <a:rPr lang="en-US" dirty="0"/>
              <a:t> was publicly release on September 24, 2014. This vulnerability was assigned </a:t>
            </a:r>
            <a:r>
              <a:rPr lang="en-US" dirty="0" smtClean="0"/>
              <a:t>CVE-2014-6271</a:t>
            </a:r>
          </a:p>
          <a:p>
            <a:r>
              <a:rPr lang="en-US" dirty="0" smtClean="0"/>
              <a:t>This </a:t>
            </a:r>
            <a:r>
              <a:rPr lang="en-US" dirty="0"/>
              <a:t>vulnerability exploited a mistake mad by bash when it converts environment variables to function </a:t>
            </a:r>
            <a:r>
              <a:rPr lang="en-US" dirty="0" smtClean="0"/>
              <a:t>definition</a:t>
            </a:r>
            <a:endParaRPr lang="en-US" dirty="0"/>
          </a:p>
          <a:p>
            <a:r>
              <a:rPr lang="en-US" dirty="0" smtClean="0"/>
              <a:t>The </a:t>
            </a:r>
            <a:r>
              <a:rPr lang="en-US" dirty="0"/>
              <a:t>bug found has existed in the GNU bash source code since August 5, 1989</a:t>
            </a:r>
          </a:p>
          <a:p>
            <a:r>
              <a:rPr lang="en-US" dirty="0"/>
              <a:t>After the identification of this bug, several other bugs were found in the widely used bash shell</a:t>
            </a:r>
          </a:p>
          <a:p>
            <a:r>
              <a:rPr lang="en-US" dirty="0"/>
              <a:t>Shellshock refers to the family of the security bugs found in </a:t>
            </a:r>
            <a:r>
              <a:rPr lang="en-US" dirty="0" smtClean="0"/>
              <a:t>bash</a:t>
            </a:r>
            <a:endParaRPr lang="en-US" sz="24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05557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905" y="2790826"/>
            <a:ext cx="7706801" cy="377242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245" y="24523"/>
            <a:ext cx="10948555" cy="1325563"/>
          </a:xfrm>
        </p:spPr>
        <p:txBody>
          <a:bodyPr/>
          <a:lstStyle/>
          <a:p>
            <a:r>
              <a:rPr lang="en-US" dirty="0"/>
              <a:t>Shellshock Vulnerability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5245" y="1132114"/>
            <a:ext cx="10948555" cy="1538433"/>
          </a:xfrm>
        </p:spPr>
        <p:txBody>
          <a:bodyPr/>
          <a:lstStyle/>
          <a:p>
            <a:r>
              <a:rPr lang="en-US" sz="2400" dirty="0" smtClean="0"/>
              <a:t>Parent </a:t>
            </a:r>
            <a:r>
              <a:rPr lang="en-US" sz="2400" dirty="0"/>
              <a:t>process can pass a function definition to a child shell process via an environment variable</a:t>
            </a:r>
          </a:p>
          <a:p>
            <a:r>
              <a:rPr lang="en-US" sz="2400" dirty="0"/>
              <a:t>Due to a bug in the parsing logic, bash executes some of the command contained in the </a:t>
            </a:r>
            <a:r>
              <a:rPr lang="en-US" sz="2400" dirty="0" smtClean="0"/>
              <a:t>variable</a:t>
            </a:r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197907EB-9393-420E-B12A-9214676105BE}"/>
              </a:ext>
            </a:extLst>
          </p:cNvPr>
          <p:cNvSpPr txBox="1"/>
          <p:nvPr/>
        </p:nvSpPr>
        <p:spPr>
          <a:xfrm>
            <a:off x="9216706" y="2790826"/>
            <a:ext cx="184743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Extra command</a:t>
            </a:r>
          </a:p>
        </p:txBody>
      </p:sp>
      <p:sp>
        <p:nvSpPr>
          <p:cNvPr id="10" name="Right Arrow 9"/>
          <p:cNvSpPr/>
          <p:nvPr/>
        </p:nvSpPr>
        <p:spPr>
          <a:xfrm rot="10800000">
            <a:off x="8616649" y="2906508"/>
            <a:ext cx="414669" cy="1687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>
            <a:off x="6714873" y="3190936"/>
            <a:ext cx="1570893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6212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245" y="24523"/>
            <a:ext cx="10948555" cy="1325563"/>
          </a:xfrm>
        </p:spPr>
        <p:txBody>
          <a:bodyPr/>
          <a:lstStyle/>
          <a:p>
            <a:r>
              <a:rPr lang="en-US" dirty="0"/>
              <a:t>Mistake in the Bash Source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5244" y="1263131"/>
            <a:ext cx="10948555" cy="5070764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shellshock bug starts in the </a:t>
            </a:r>
            <a:r>
              <a:rPr lang="en-US" dirty="0" err="1"/>
              <a:t>variables.c</a:t>
            </a:r>
            <a:r>
              <a:rPr lang="en-US" dirty="0"/>
              <a:t> file in the bash source code</a:t>
            </a:r>
          </a:p>
          <a:p>
            <a:r>
              <a:rPr lang="en-US" dirty="0"/>
              <a:t>The code snippet relevant to the </a:t>
            </a:r>
            <a:r>
              <a:rPr lang="en-US" dirty="0" smtClean="0"/>
              <a:t>mistake:</a:t>
            </a:r>
            <a:endParaRPr lang="en-US" dirty="0"/>
          </a:p>
          <a:p>
            <a:endParaRPr lang="en-US" sz="24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47C5E918-A737-4B87-95D5-0C05480CE76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829" t="28372" r="31041" b="30232"/>
          <a:stretch/>
        </p:blipFill>
        <p:spPr>
          <a:xfrm>
            <a:off x="721921" y="2350340"/>
            <a:ext cx="8006317" cy="3973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634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245" y="24523"/>
            <a:ext cx="10948555" cy="1325563"/>
          </a:xfrm>
        </p:spPr>
        <p:txBody>
          <a:bodyPr/>
          <a:lstStyle/>
          <a:p>
            <a:r>
              <a:rPr lang="en-US" dirty="0"/>
              <a:t>Mistake in the Bash Source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5245" y="1190730"/>
            <a:ext cx="10948555" cy="5070764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dirty="0" smtClean="0"/>
              <a:t>In </a:t>
            </a:r>
            <a:r>
              <a:rPr lang="en-US" dirty="0"/>
              <a:t>this code, at Line </a:t>
            </a:r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①</a:t>
            </a:r>
            <a:r>
              <a:rPr lang="en-US" dirty="0" smtClean="0"/>
              <a:t>, </a:t>
            </a:r>
            <a:r>
              <a:rPr lang="en-US" dirty="0"/>
              <a:t>bash checks if there is an exported function by checking whether the value of an environment variable starts with “</a:t>
            </a:r>
            <a:r>
              <a:rPr lang="en-US" b="1" dirty="0"/>
              <a:t>() {</a:t>
            </a:r>
            <a:r>
              <a:rPr lang="en-US" dirty="0"/>
              <a:t>”</a:t>
            </a:r>
            <a:r>
              <a:rPr lang="en-US" b="1" dirty="0"/>
              <a:t> </a:t>
            </a:r>
            <a:r>
              <a:rPr lang="en-US" dirty="0"/>
              <a:t>or not. Once found, bash replaces the “</a:t>
            </a:r>
            <a:r>
              <a:rPr lang="en-US" b="1" dirty="0"/>
              <a:t>=</a:t>
            </a:r>
            <a:r>
              <a:rPr lang="en-US" dirty="0"/>
              <a:t>“ with a space.</a:t>
            </a:r>
          </a:p>
          <a:p>
            <a:pPr>
              <a:spcAft>
                <a:spcPts val="600"/>
              </a:spcAft>
            </a:pPr>
            <a:r>
              <a:rPr lang="en-US" dirty="0"/>
              <a:t>Bash then calls the 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parse_and_execute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/>
              <a:t>( </a:t>
            </a:r>
            <a:r>
              <a:rPr lang="en-US" dirty="0" smtClean="0"/>
              <a:t>Line</a:t>
            </a:r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②</a:t>
            </a:r>
            <a:r>
              <a:rPr lang="en-US" dirty="0" smtClean="0"/>
              <a:t>) </a:t>
            </a:r>
            <a:r>
              <a:rPr lang="en-US" dirty="0"/>
              <a:t>to parse the function definition. Unfortunately, this function can parse other shell commands, not just function definition</a:t>
            </a:r>
          </a:p>
          <a:p>
            <a:pPr>
              <a:spcAft>
                <a:spcPts val="600"/>
              </a:spcAft>
            </a:pPr>
            <a:r>
              <a:rPr lang="en-US" dirty="0"/>
              <a:t>If the string is a function definition, the function will only parse it and not execute it</a:t>
            </a:r>
          </a:p>
          <a:p>
            <a:pPr>
              <a:spcAft>
                <a:spcPts val="600"/>
              </a:spcAft>
            </a:pPr>
            <a:r>
              <a:rPr lang="en-US" dirty="0"/>
              <a:t>If the string contains a shell command, the function will execute it</a:t>
            </a:r>
            <a:r>
              <a:rPr lang="en-US" dirty="0" smtClean="0"/>
              <a:t>.</a:t>
            </a:r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736694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3188</TotalTime>
  <Words>2256</Words>
  <Application>Microsoft Office PowerPoint</Application>
  <PresentationFormat>Widescreen</PresentationFormat>
  <Paragraphs>320</Paragraphs>
  <Slides>25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 Unicode MS</vt:lpstr>
      <vt:lpstr>Arial</vt:lpstr>
      <vt:lpstr>Calibri</vt:lpstr>
      <vt:lpstr>Calibri Light</vt:lpstr>
      <vt:lpstr>Courier New</vt:lpstr>
      <vt:lpstr>Office Theme</vt:lpstr>
      <vt:lpstr>SHELLSHOCK ATTACK </vt:lpstr>
      <vt:lpstr>Background: Shell Functions</vt:lpstr>
      <vt:lpstr>Passing Shell Function to Child Process</vt:lpstr>
      <vt:lpstr>Passing Shell Function to Child Process</vt:lpstr>
      <vt:lpstr>Passing Shell Function to Child Process</vt:lpstr>
      <vt:lpstr>Shellshock Vulnerability</vt:lpstr>
      <vt:lpstr>Shellshock Vulnerability</vt:lpstr>
      <vt:lpstr>Mistake in the Bash Source Code</vt:lpstr>
      <vt:lpstr>Mistake in the Bash Source Code</vt:lpstr>
      <vt:lpstr>Mistake in the Bash Source Code</vt:lpstr>
      <vt:lpstr>Exploiting the Shellshock Vulnerability</vt:lpstr>
      <vt:lpstr>Shellshock Attack on Set-UID Programs</vt:lpstr>
      <vt:lpstr>Shellshock Attack on Set-UID Programs</vt:lpstr>
      <vt:lpstr>Shellshock Attack on CGI Programs</vt:lpstr>
      <vt:lpstr>Shellshock Attack on CGI Programs: Setup</vt:lpstr>
      <vt:lpstr>How Web Server Invokes CGI Programs</vt:lpstr>
      <vt:lpstr>How Use Data Get Into CGI Programs</vt:lpstr>
      <vt:lpstr>How Use Data Get Into CGI Programs</vt:lpstr>
      <vt:lpstr>Launching the Shellshock Attack</vt:lpstr>
      <vt:lpstr>Shellshock Attack: Steal Passwords</vt:lpstr>
      <vt:lpstr>Shellshock Attack: Create Reverse Shell</vt:lpstr>
      <vt:lpstr>Create a Reverse Shell </vt:lpstr>
      <vt:lpstr>Creating Reverse Shell </vt:lpstr>
      <vt:lpstr>Shellshock Attack on CGI: Get Reverse Shell</vt:lpstr>
      <vt:lpstr>Summary</vt:lpstr>
    </vt:vector>
  </TitlesOfParts>
  <Company>Syracuse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kevin.w.du@gmail.com</cp:lastModifiedBy>
  <cp:revision>269</cp:revision>
  <dcterms:created xsi:type="dcterms:W3CDTF">2017-10-29T00:53:57Z</dcterms:created>
  <dcterms:modified xsi:type="dcterms:W3CDTF">2019-07-12T15:45:04Z</dcterms:modified>
</cp:coreProperties>
</file>