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 id="281" r:id="rId26"/>
    <p:sldId id="283" r:id="rId27"/>
    <p:sldId id="277"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686" autoAdjust="0"/>
  </p:normalViewPr>
  <p:slideViewPr>
    <p:cSldViewPr snapToGrid="0">
      <p:cViewPr varScale="1">
        <p:scale>
          <a:sx n="121" d="100"/>
          <a:sy n="121" d="100"/>
        </p:scale>
        <p:origin x="33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336527365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867017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rtl="0">
              <a:lnSpc>
                <a:spcPct val="115000"/>
              </a:lnSpc>
              <a:spcBef>
                <a:spcPts val="0"/>
              </a:spcBef>
              <a:spcAft>
                <a:spcPts val="1600"/>
              </a:spcAft>
              <a:buClr>
                <a:schemeClr val="dk1"/>
              </a:buClr>
              <a:buSzPts val="1100"/>
              <a:buFont typeface="Arial"/>
              <a:buNone/>
            </a:pPr>
            <a:r>
              <a:rPr lang="en-GB" sz="1400"/>
              <a:t>The exported environment variables in the shell process is always passed to the child process.Hence, when a new environment variable is exported and vulnerable program is run, the environment variable is passed to the vulenarbale code and hence, in it’s memory.</a:t>
            </a:r>
          </a:p>
        </p:txBody>
      </p:sp>
    </p:spTree>
    <p:extLst>
      <p:ext uri="{BB962C8B-B14F-4D97-AF65-F5344CB8AC3E}">
        <p14:creationId xmlns:p14="http://schemas.microsoft.com/office/powerpoint/2010/main" val="2468132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337996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dirty="0"/>
              <a:t>Environment variables are stored in the stack region of the process, but before the environment variables are pushed, the name of the program is pushed first which affects the memory locations of the environment variables</a:t>
            </a:r>
            <a:r>
              <a:rPr lang="en-GB" dirty="0" smtClean="0"/>
              <a:t>.  It</a:t>
            </a:r>
            <a:r>
              <a:rPr lang="en-GB" baseline="0" dirty="0" smtClean="0"/>
              <a:t> took us quite a while to figure out why simply changing the file name can make the attack fail.</a:t>
            </a:r>
            <a:endParaRPr lang="en-GB" dirty="0"/>
          </a:p>
        </p:txBody>
      </p:sp>
    </p:spTree>
    <p:extLst>
      <p:ext uri="{BB962C8B-B14F-4D97-AF65-F5344CB8AC3E}">
        <p14:creationId xmlns:p14="http://schemas.microsoft.com/office/powerpoint/2010/main" val="2602863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133817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dirty="0"/>
              <a:t>The start of the function call contains 3 instructions as mentioned.</a:t>
            </a:r>
          </a:p>
          <a:p>
            <a:pPr marL="457200" lvl="0" indent="-298450" rtl="0">
              <a:spcBef>
                <a:spcPts val="0"/>
              </a:spcBef>
              <a:spcAft>
                <a:spcPts val="0"/>
              </a:spcAft>
              <a:buSzPts val="1100"/>
              <a:buAutoNum type="arabicParenR"/>
            </a:pPr>
            <a:r>
              <a:rPr lang="en-GB" dirty="0"/>
              <a:t>When a function is called, return address (RA) is pushed into the stack. This is the beginning of the function before function prologue gets executed. The stack pointer (</a:t>
            </a:r>
            <a:r>
              <a:rPr lang="en-GB" dirty="0" err="1"/>
              <a:t>esp</a:t>
            </a:r>
            <a:r>
              <a:rPr lang="en-GB" dirty="0"/>
              <a:t> register) points at RA location.</a:t>
            </a:r>
          </a:p>
          <a:p>
            <a:pPr marL="457200" lvl="0" indent="-298450" rtl="0">
              <a:spcBef>
                <a:spcPts val="0"/>
              </a:spcBef>
              <a:spcAft>
                <a:spcPts val="0"/>
              </a:spcAft>
              <a:buSzPts val="1100"/>
              <a:buAutoNum type="arabicParenR"/>
            </a:pPr>
            <a:r>
              <a:rPr lang="en-GB" dirty="0"/>
              <a:t>The previous frame pointer is pushed in the stack, so when the function returns, the caller’s frame pointer is recovered.</a:t>
            </a:r>
          </a:p>
          <a:p>
            <a:pPr marL="457200" lvl="0" indent="-298450" rtl="0">
              <a:spcBef>
                <a:spcPts val="0"/>
              </a:spcBef>
              <a:spcAft>
                <a:spcPts val="0"/>
              </a:spcAft>
              <a:buSzPts val="1100"/>
              <a:buAutoNum type="arabicParenR"/>
            </a:pPr>
            <a:r>
              <a:rPr lang="en-GB" dirty="0"/>
              <a:t>The stack pointer now points to the previous frame pointer. The frame pointer (</a:t>
            </a:r>
            <a:r>
              <a:rPr lang="en-GB" dirty="0" err="1"/>
              <a:t>ebp</a:t>
            </a:r>
            <a:r>
              <a:rPr lang="en-GB" dirty="0"/>
              <a:t>) is pointed to the current stack pointer now so that the frame pointer always points to the old frame pointer.</a:t>
            </a:r>
          </a:p>
          <a:p>
            <a:pPr marL="457200" lvl="0" indent="-298450" rtl="0">
              <a:spcBef>
                <a:spcPts val="0"/>
              </a:spcBef>
              <a:buSzPts val="1100"/>
              <a:buAutoNum type="arabicParenR"/>
            </a:pPr>
            <a:r>
              <a:rPr lang="en-GB" dirty="0"/>
              <a:t>The stack pointer now moves by N bytes to leave space for the local variables of the function.</a:t>
            </a:r>
          </a:p>
        </p:txBody>
      </p:sp>
    </p:spTree>
    <p:extLst>
      <p:ext uri="{BB962C8B-B14F-4D97-AF65-F5344CB8AC3E}">
        <p14:creationId xmlns:p14="http://schemas.microsoft.com/office/powerpoint/2010/main" val="8050940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457200" lvl="0" indent="-298450" rtl="0">
              <a:spcBef>
                <a:spcPts val="0"/>
              </a:spcBef>
              <a:spcAft>
                <a:spcPts val="0"/>
              </a:spcAft>
              <a:buSzPts val="1100"/>
              <a:buAutoNum type="arabicParenR"/>
            </a:pPr>
            <a:r>
              <a:rPr lang="en-GB"/>
              <a:t>The stack pointer now points where the frame pointer points to in order to release the stack space allocated for the local variables.</a:t>
            </a:r>
          </a:p>
          <a:p>
            <a:pPr marL="457200" lvl="0" indent="-298450" rtl="0">
              <a:spcBef>
                <a:spcPts val="0"/>
              </a:spcBef>
              <a:spcAft>
                <a:spcPts val="0"/>
              </a:spcAft>
              <a:buSzPts val="1100"/>
              <a:buAutoNum type="arabicParenR"/>
            </a:pPr>
            <a:r>
              <a:rPr lang="en-GB"/>
              <a:t>The previous frame pointer is assigned to %ebp to recover the frame pointer of the caller’s function.</a:t>
            </a:r>
          </a:p>
          <a:p>
            <a:pPr marL="457200" lvl="0" indent="-298450">
              <a:spcBef>
                <a:spcPts val="0"/>
              </a:spcBef>
              <a:buSzPts val="1100"/>
              <a:buAutoNum type="arabicParenR"/>
            </a:pPr>
            <a:r>
              <a:rPr lang="en-GB"/>
              <a:t>The return address is popped from the stack and the program jumps to that address. This instruction moves the stack pointer.</a:t>
            </a:r>
          </a:p>
        </p:txBody>
      </p:sp>
    </p:spTree>
    <p:extLst>
      <p:ext uri="{BB962C8B-B14F-4D97-AF65-F5344CB8AC3E}">
        <p14:creationId xmlns:p14="http://schemas.microsoft.com/office/powerpoint/2010/main" val="261867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The code can be compiled into assembly code using gcc -s.</a:t>
            </a:r>
          </a:p>
          <a:p>
            <a:pPr marL="0" lvl="0" indent="0">
              <a:spcBef>
                <a:spcPts val="0"/>
              </a:spcBef>
              <a:buNone/>
            </a:pPr>
            <a:endParaRPr/>
          </a:p>
        </p:txBody>
      </p:sp>
    </p:spTree>
    <p:extLst>
      <p:ext uri="{BB962C8B-B14F-4D97-AF65-F5344CB8AC3E}">
        <p14:creationId xmlns:p14="http://schemas.microsoft.com/office/powerpoint/2010/main" val="3473107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972562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936996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715989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7168508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smtClean="0"/>
              <a:t>We</a:t>
            </a:r>
            <a:r>
              <a:rPr lang="en-US" baseline="0" dirty="0" smtClean="0"/>
              <a:t> are inside the vulnerable function (before return occurs), so </a:t>
            </a:r>
            <a:r>
              <a:rPr lang="en-US" baseline="0" dirty="0" err="1" smtClean="0"/>
              <a:t>ebp</a:t>
            </a:r>
            <a:r>
              <a:rPr lang="en-US" baseline="0" dirty="0" smtClean="0"/>
              <a:t> currently points to the stack frame of the vulnerable function.</a:t>
            </a:r>
            <a:endParaRPr dirty="0"/>
          </a:p>
        </p:txBody>
      </p:sp>
    </p:spTree>
    <p:extLst>
      <p:ext uri="{BB962C8B-B14F-4D97-AF65-F5344CB8AC3E}">
        <p14:creationId xmlns:p14="http://schemas.microsoft.com/office/powerpoint/2010/main" val="12232666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9" name="Shape 24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688665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Consider the above code that places a shellcode in a buffer on the stack, casts the buffer as a function and calls the function.</a:t>
            </a:r>
          </a:p>
        </p:txBody>
      </p:sp>
    </p:spTree>
    <p:extLst>
      <p:ext uri="{BB962C8B-B14F-4D97-AF65-F5344CB8AC3E}">
        <p14:creationId xmlns:p14="http://schemas.microsoft.com/office/powerpoint/2010/main" val="352996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title</a:t>
            </a:r>
          </a:p>
        </p:txBody>
      </p:sp>
    </p:spTree>
    <p:extLst>
      <p:ext uri="{BB962C8B-B14F-4D97-AF65-F5344CB8AC3E}">
        <p14:creationId xmlns:p14="http://schemas.microsoft.com/office/powerpoint/2010/main" val="1501089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45088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787080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863340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67620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Libc library is loaded in the memory when a program runs. For the same program, the library is loaded in the same location. Hence, we can use gdb to find the location of the library functions.</a:t>
            </a:r>
          </a:p>
        </p:txBody>
      </p:sp>
    </p:spTree>
    <p:extLst>
      <p:ext uri="{BB962C8B-B14F-4D97-AF65-F5344CB8AC3E}">
        <p14:creationId xmlns:p14="http://schemas.microsoft.com/office/powerpoint/2010/main" val="3198329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GB" sz="1000">
                <a:solidFill>
                  <a:schemeClr val="dk2"/>
                </a:solidFill>
              </a:rPr>
              <a:t>‹#›</a:t>
            </a:fld>
            <a:endParaRPr lang="en-GB"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tmp"/><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image" Target="../media/image29.tmp"/><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marL="0" lvl="0" indent="0">
              <a:spcBef>
                <a:spcPts val="0"/>
              </a:spcBef>
              <a:buNone/>
            </a:pPr>
            <a:r>
              <a:rPr lang="en-GB" dirty="0" smtClean="0"/>
              <a:t>Return-to-</a:t>
            </a:r>
            <a:r>
              <a:rPr lang="en-GB" dirty="0" err="1" smtClean="0"/>
              <a:t>libc</a:t>
            </a:r>
            <a:r>
              <a:rPr lang="en-GB" dirty="0" smtClean="0"/>
              <a:t> Attacks</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501200" y="472100"/>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Task B : To </a:t>
            </a:r>
            <a:r>
              <a:rPr lang="en-GB" dirty="0" smtClean="0"/>
              <a:t>Find </a:t>
            </a:r>
            <a:r>
              <a:rPr lang="en-GB" dirty="0"/>
              <a:t>“/bin/</a:t>
            </a:r>
            <a:r>
              <a:rPr lang="en-GB" dirty="0" err="1"/>
              <a:t>sh</a:t>
            </a:r>
            <a:r>
              <a:rPr lang="en-GB" dirty="0"/>
              <a:t>” </a:t>
            </a:r>
            <a:r>
              <a:rPr lang="en-GB" dirty="0" smtClean="0"/>
              <a:t>String </a:t>
            </a:r>
            <a:r>
              <a:rPr lang="en-GB" dirty="0"/>
              <a:t>A</a:t>
            </a:r>
            <a:r>
              <a:rPr lang="en-GB" dirty="0" smtClean="0"/>
              <a:t>ddress </a:t>
            </a:r>
            <a:endParaRPr lang="en-GB" dirty="0"/>
          </a:p>
        </p:txBody>
      </p:sp>
      <p:cxnSp>
        <p:nvCxnSpPr>
          <p:cNvPr id="119" name="Shape 119"/>
          <p:cNvCxnSpPr/>
          <p:nvPr/>
        </p:nvCxnSpPr>
        <p:spPr>
          <a:xfrm>
            <a:off x="4390176" y="2037029"/>
            <a:ext cx="0" cy="544200"/>
          </a:xfrm>
          <a:prstGeom prst="straightConnector1">
            <a:avLst/>
          </a:prstGeom>
          <a:noFill/>
          <a:ln w="9525" cap="flat" cmpd="sng">
            <a:solidFill>
              <a:schemeClr val="dk2"/>
            </a:solidFill>
            <a:prstDash val="solid"/>
            <a:round/>
            <a:headEnd type="none" w="lg" len="lg"/>
            <a:tailEnd type="triangle" w="lg" len="lg"/>
          </a:ln>
        </p:spPr>
      </p:cxnSp>
      <p:sp>
        <p:nvSpPr>
          <p:cNvPr id="121" name="Shape 121"/>
          <p:cNvSpPr txBox="1"/>
          <p:nvPr/>
        </p:nvSpPr>
        <p:spPr>
          <a:xfrm>
            <a:off x="571500" y="2581228"/>
            <a:ext cx="7620000" cy="741393"/>
          </a:xfrm>
          <a:prstGeom prst="rect">
            <a:avLst/>
          </a:prstGeom>
          <a:noFill/>
          <a:ln w="9525" cap="flat" cmpd="sng">
            <a:solidFill>
              <a:srgbClr val="000000"/>
            </a:solidFill>
            <a:prstDash val="solid"/>
            <a:round/>
            <a:headEnd type="none" w="med" len="med"/>
            <a:tailEnd type="none" w="med" len="med"/>
          </a:ln>
        </p:spPr>
        <p:txBody>
          <a:bodyPr wrap="square" lIns="91425" tIns="91425" rIns="91425" bIns="91425" anchor="t" anchorCtr="0">
            <a:noAutofit/>
          </a:bodyPr>
          <a:lstStyle/>
          <a:p>
            <a:pPr marL="0" lvl="0" indent="457200" algn="ctr">
              <a:spcBef>
                <a:spcPts val="0"/>
              </a:spcBef>
              <a:buNone/>
            </a:pPr>
            <a:r>
              <a:rPr lang="en-GB" sz="1800" dirty="0" smtClean="0">
                <a:latin typeface="Courier New" panose="02070309020205020404" pitchFamily="49" charset="0"/>
                <a:cs typeface="Courier New" panose="02070309020205020404" pitchFamily="49" charset="0"/>
              </a:rPr>
              <a:t>MYSHELL</a:t>
            </a:r>
            <a:r>
              <a:rPr lang="en-GB" sz="1800" dirty="0" smtClean="0"/>
              <a:t> </a:t>
            </a:r>
            <a:r>
              <a:rPr lang="en-GB" sz="1800" dirty="0"/>
              <a:t>is passed to the vulnerable </a:t>
            </a:r>
            <a:r>
              <a:rPr lang="en-GB" sz="1800" dirty="0" smtClean="0"/>
              <a:t>program as an environment variable, which is stored on the stack.</a:t>
            </a:r>
            <a:endParaRPr lang="en-GB" sz="1800" dirty="0"/>
          </a:p>
        </p:txBody>
      </p:sp>
      <p:sp>
        <p:nvSpPr>
          <p:cNvPr id="122" name="Shape 122"/>
          <p:cNvSpPr txBox="1"/>
          <p:nvPr/>
        </p:nvSpPr>
        <p:spPr>
          <a:xfrm>
            <a:off x="571500" y="1247324"/>
            <a:ext cx="7620000" cy="789705"/>
          </a:xfrm>
          <a:prstGeom prst="rect">
            <a:avLst/>
          </a:prstGeom>
          <a:noFill/>
          <a:ln w="9525" cap="flat" cmpd="sng">
            <a:solidFill>
              <a:srgbClr val="000000"/>
            </a:solidFill>
            <a:prstDash val="solid"/>
            <a:round/>
            <a:headEnd type="none" w="med" len="med"/>
            <a:tailEnd type="none" w="med" len="med"/>
          </a:ln>
        </p:spPr>
        <p:txBody>
          <a:bodyPr wrap="square" lIns="91425" tIns="91425" rIns="91425" bIns="91425" anchor="t" anchorCtr="0">
            <a:noAutofit/>
          </a:bodyPr>
          <a:lstStyle/>
          <a:p>
            <a:pPr marL="0" lvl="0" indent="387350" algn="ctr" rtl="0">
              <a:lnSpc>
                <a:spcPct val="115000"/>
              </a:lnSpc>
              <a:spcBef>
                <a:spcPts val="0"/>
              </a:spcBef>
              <a:spcAft>
                <a:spcPts val="1600"/>
              </a:spcAft>
              <a:buClr>
                <a:schemeClr val="dk1"/>
              </a:buClr>
              <a:buSzPts val="1100"/>
              <a:buFont typeface="Arial"/>
              <a:buNone/>
            </a:pPr>
            <a:r>
              <a:rPr lang="en-GB" sz="1800" dirty="0" smtClean="0"/>
              <a:t>Export </a:t>
            </a:r>
            <a:r>
              <a:rPr lang="en-GB" sz="1800" dirty="0"/>
              <a:t>an environment variable called “</a:t>
            </a:r>
            <a:r>
              <a:rPr lang="en-GB" sz="1800" dirty="0">
                <a:latin typeface="Courier New" panose="02070309020205020404" pitchFamily="49" charset="0"/>
                <a:cs typeface="Courier New" panose="02070309020205020404" pitchFamily="49" charset="0"/>
              </a:rPr>
              <a:t>MYSHELL</a:t>
            </a:r>
            <a:r>
              <a:rPr lang="en-GB" sz="1800" dirty="0"/>
              <a:t>” with value “</a:t>
            </a:r>
            <a:r>
              <a:rPr lang="en-GB" sz="1800" dirty="0">
                <a:latin typeface="Courier New" panose="02070309020205020404" pitchFamily="49" charset="0"/>
                <a:cs typeface="Courier New" panose="02070309020205020404" pitchFamily="49" charset="0"/>
              </a:rPr>
              <a:t>/bin/</a:t>
            </a:r>
            <a:r>
              <a:rPr lang="en-GB" sz="1800" dirty="0" err="1">
                <a:latin typeface="Courier New" panose="02070309020205020404" pitchFamily="49" charset="0"/>
                <a:cs typeface="Courier New" panose="02070309020205020404" pitchFamily="49" charset="0"/>
              </a:rPr>
              <a:t>sh</a:t>
            </a:r>
            <a:r>
              <a:rPr lang="en-GB" sz="1800" dirty="0" smtClean="0"/>
              <a:t>”.</a:t>
            </a:r>
            <a:endParaRPr lang="en-GB" sz="1800" dirty="0"/>
          </a:p>
        </p:txBody>
      </p:sp>
      <p:cxnSp>
        <p:nvCxnSpPr>
          <p:cNvPr id="123" name="Shape 123"/>
          <p:cNvCxnSpPr>
            <a:endCxn id="124" idx="0"/>
          </p:cNvCxnSpPr>
          <p:nvPr/>
        </p:nvCxnSpPr>
        <p:spPr>
          <a:xfrm>
            <a:off x="4390176" y="3322622"/>
            <a:ext cx="0" cy="500649"/>
          </a:xfrm>
          <a:prstGeom prst="straightConnector1">
            <a:avLst/>
          </a:prstGeom>
          <a:noFill/>
          <a:ln w="9525" cap="flat" cmpd="sng">
            <a:solidFill>
              <a:schemeClr val="dk2"/>
            </a:solidFill>
            <a:prstDash val="solid"/>
            <a:round/>
            <a:headEnd type="none" w="lg" len="lg"/>
            <a:tailEnd type="triangle" w="lg" len="lg"/>
          </a:ln>
        </p:spPr>
      </p:cxnSp>
      <p:sp>
        <p:nvSpPr>
          <p:cNvPr id="124" name="Shape 124"/>
          <p:cNvSpPr txBox="1"/>
          <p:nvPr/>
        </p:nvSpPr>
        <p:spPr>
          <a:xfrm>
            <a:off x="580176" y="3823271"/>
            <a:ext cx="7620000" cy="541489"/>
          </a:xfrm>
          <a:prstGeom prst="rect">
            <a:avLst/>
          </a:prstGeom>
          <a:noFill/>
          <a:ln w="9525" cap="flat" cmpd="sng">
            <a:solidFill>
              <a:srgbClr val="000000"/>
            </a:solidFill>
            <a:prstDash val="solid"/>
            <a:round/>
            <a:headEnd type="none" w="med" len="med"/>
            <a:tailEnd type="none" w="med" len="med"/>
          </a:ln>
        </p:spPr>
        <p:txBody>
          <a:bodyPr wrap="square" lIns="91425" tIns="91425" rIns="91425" bIns="91425" anchor="t" anchorCtr="0">
            <a:noAutofit/>
          </a:bodyPr>
          <a:lstStyle/>
          <a:p>
            <a:pPr marL="0" lvl="0" indent="457200" algn="ctr" rtl="0">
              <a:spcBef>
                <a:spcPts val="0"/>
              </a:spcBef>
              <a:buNone/>
            </a:pPr>
            <a:r>
              <a:rPr lang="en-GB" sz="1800" dirty="0" smtClean="0"/>
              <a:t>We can find its address.</a:t>
            </a:r>
            <a:endParaRPr lang="en-GB"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11700" y="444975"/>
            <a:ext cx="8520600" cy="572700"/>
          </a:xfrm>
          <a:prstGeom prst="rect">
            <a:avLst/>
          </a:prstGeom>
        </p:spPr>
        <p:txBody>
          <a:bodyPr wrap="square" lIns="91425" tIns="91425" rIns="91425" bIns="91425" anchor="t" anchorCtr="0">
            <a:noAutofit/>
          </a:bodyPr>
          <a:lstStyle/>
          <a:p>
            <a:pPr marL="0" lvl="0" indent="0" rtl="0">
              <a:spcBef>
                <a:spcPts val="0"/>
              </a:spcBef>
              <a:buNone/>
            </a:pPr>
            <a:r>
              <a:rPr lang="en-GB" dirty="0"/>
              <a:t>Task B : To </a:t>
            </a:r>
            <a:r>
              <a:rPr lang="en-GB" dirty="0" smtClean="0"/>
              <a:t>Find </a:t>
            </a:r>
            <a:r>
              <a:rPr lang="en-GB" dirty="0"/>
              <a:t>“/bin/</a:t>
            </a:r>
            <a:r>
              <a:rPr lang="en-GB" dirty="0" err="1"/>
              <a:t>sh</a:t>
            </a:r>
            <a:r>
              <a:rPr lang="en-GB" dirty="0"/>
              <a:t>” </a:t>
            </a:r>
            <a:r>
              <a:rPr lang="en-GB" dirty="0" smtClean="0"/>
              <a:t>String </a:t>
            </a:r>
            <a:r>
              <a:rPr lang="en-GB" dirty="0"/>
              <a:t>A</a:t>
            </a:r>
            <a:r>
              <a:rPr lang="en-GB" dirty="0" smtClean="0"/>
              <a:t>ddress </a:t>
            </a:r>
            <a:endParaRPr lang="en-GB" dirty="0"/>
          </a:p>
        </p:txBody>
      </p:sp>
      <p:pic>
        <p:nvPicPr>
          <p:cNvPr id="130" name="Shape 130"/>
          <p:cNvPicPr preferRelativeResize="0"/>
          <p:nvPr/>
        </p:nvPicPr>
        <p:blipFill>
          <a:blip r:embed="rId3">
            <a:alphaModFix/>
          </a:blip>
          <a:stretch>
            <a:fillRect/>
          </a:stretch>
        </p:blipFill>
        <p:spPr>
          <a:xfrm>
            <a:off x="311700" y="1152475"/>
            <a:ext cx="4886075" cy="2412200"/>
          </a:xfrm>
          <a:prstGeom prst="rect">
            <a:avLst/>
          </a:prstGeom>
          <a:noFill/>
          <a:ln>
            <a:noFill/>
          </a:ln>
        </p:spPr>
      </p:pic>
      <p:sp>
        <p:nvSpPr>
          <p:cNvPr id="131" name="Shape 131"/>
          <p:cNvSpPr txBox="1"/>
          <p:nvPr/>
        </p:nvSpPr>
        <p:spPr>
          <a:xfrm>
            <a:off x="311688" y="3699475"/>
            <a:ext cx="5076087" cy="3528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Code to display address of environment variable</a:t>
            </a:r>
          </a:p>
        </p:txBody>
      </p:sp>
      <p:pic>
        <p:nvPicPr>
          <p:cNvPr id="132" name="Shape 132"/>
          <p:cNvPicPr preferRelativeResize="0"/>
          <p:nvPr/>
        </p:nvPicPr>
        <p:blipFill>
          <a:blip r:embed="rId4">
            <a:alphaModFix/>
          </a:blip>
          <a:stretch>
            <a:fillRect/>
          </a:stretch>
        </p:blipFill>
        <p:spPr>
          <a:xfrm>
            <a:off x="5350175" y="1170075"/>
            <a:ext cx="3609975" cy="1285875"/>
          </a:xfrm>
          <a:prstGeom prst="rect">
            <a:avLst/>
          </a:prstGeom>
          <a:noFill/>
          <a:ln>
            <a:noFill/>
          </a:ln>
        </p:spPr>
      </p:pic>
      <p:sp>
        <p:nvSpPr>
          <p:cNvPr id="133" name="Shape 133"/>
          <p:cNvSpPr txBox="1"/>
          <p:nvPr/>
        </p:nvSpPr>
        <p:spPr>
          <a:xfrm>
            <a:off x="5571600" y="2673465"/>
            <a:ext cx="3572400" cy="5727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Export “</a:t>
            </a:r>
            <a:r>
              <a:rPr lang="en-GB" sz="1800" dirty="0">
                <a:latin typeface="Courier New" panose="02070309020205020404" pitchFamily="49" charset="0"/>
                <a:cs typeface="Courier New" panose="02070309020205020404" pitchFamily="49" charset="0"/>
              </a:rPr>
              <a:t>MYSHELL</a:t>
            </a:r>
            <a:r>
              <a:rPr lang="en-GB" sz="1800" dirty="0"/>
              <a:t>” environment variable and execute the code.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Task B : </a:t>
            </a:r>
            <a:r>
              <a:rPr lang="en-GB" dirty="0" smtClean="0"/>
              <a:t>Some Considerations</a:t>
            </a:r>
            <a:endParaRPr lang="en-GB" dirty="0"/>
          </a:p>
        </p:txBody>
      </p:sp>
      <p:pic>
        <p:nvPicPr>
          <p:cNvPr id="139" name="Shape 139"/>
          <p:cNvPicPr preferRelativeResize="0"/>
          <p:nvPr/>
        </p:nvPicPr>
        <p:blipFill>
          <a:blip r:embed="rId3">
            <a:alphaModFix/>
          </a:blip>
          <a:stretch>
            <a:fillRect/>
          </a:stretch>
        </p:blipFill>
        <p:spPr>
          <a:xfrm>
            <a:off x="573332" y="1198217"/>
            <a:ext cx="2718325" cy="911300"/>
          </a:xfrm>
          <a:prstGeom prst="rect">
            <a:avLst/>
          </a:prstGeom>
          <a:noFill/>
          <a:ln>
            <a:noFill/>
          </a:ln>
        </p:spPr>
      </p:pic>
      <p:sp>
        <p:nvSpPr>
          <p:cNvPr id="140" name="Shape 140"/>
          <p:cNvSpPr txBox="1"/>
          <p:nvPr/>
        </p:nvSpPr>
        <p:spPr>
          <a:xfrm>
            <a:off x="3291658" y="1079075"/>
            <a:ext cx="5540642" cy="1699800"/>
          </a:xfrm>
          <a:prstGeom prst="rect">
            <a:avLst/>
          </a:prstGeom>
          <a:noFill/>
          <a:ln>
            <a:noFill/>
          </a:ln>
        </p:spPr>
        <p:txBody>
          <a:bodyPr wrap="square" lIns="91425" tIns="91425" rIns="91425" bIns="91425" anchor="t" anchorCtr="0">
            <a:noAutofit/>
          </a:bodyPr>
          <a:lstStyle/>
          <a:p>
            <a:pPr marL="457200" lvl="0" indent="-342900" rtl="0">
              <a:spcBef>
                <a:spcPts val="0"/>
              </a:spcBef>
              <a:spcAft>
                <a:spcPts val="0"/>
              </a:spcAft>
              <a:buSzPts val="1800"/>
              <a:buChar char="●"/>
            </a:pPr>
            <a:r>
              <a:rPr lang="en-GB" sz="1800" dirty="0"/>
              <a:t>Address of “MYSHELL” environment variable is sensitive to the length of the program name. </a:t>
            </a:r>
          </a:p>
          <a:p>
            <a:pPr marL="457200" lvl="0" indent="-342900">
              <a:spcBef>
                <a:spcPts val="0"/>
              </a:spcBef>
              <a:buSzPts val="1800"/>
              <a:buChar char="●"/>
            </a:pPr>
            <a:r>
              <a:rPr lang="en-GB" sz="1800" dirty="0"/>
              <a:t>If the program name is changed from env55 to </a:t>
            </a:r>
            <a:r>
              <a:rPr lang="en-GB" sz="1800" dirty="0" smtClean="0"/>
              <a:t>env77, </a:t>
            </a:r>
            <a:r>
              <a:rPr lang="en-GB" sz="1800" dirty="0"/>
              <a:t>we get a different address.</a:t>
            </a:r>
          </a:p>
        </p:txBody>
      </p:sp>
      <p:pic>
        <p:nvPicPr>
          <p:cNvPr id="141" name="Shape 141"/>
          <p:cNvPicPr preferRelativeResize="0"/>
          <p:nvPr/>
        </p:nvPicPr>
        <p:blipFill>
          <a:blip r:embed="rId4">
            <a:alphaModFix/>
          </a:blip>
          <a:stretch>
            <a:fillRect/>
          </a:stretch>
        </p:blipFill>
        <p:spPr>
          <a:xfrm>
            <a:off x="607233" y="2380523"/>
            <a:ext cx="5802620" cy="24811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rtl="0">
              <a:lnSpc>
                <a:spcPct val="115000"/>
              </a:lnSpc>
              <a:spcBef>
                <a:spcPts val="0"/>
              </a:spcBef>
              <a:spcAft>
                <a:spcPts val="1600"/>
              </a:spcAft>
              <a:buClr>
                <a:schemeClr val="dk1"/>
              </a:buClr>
              <a:buSzPts val="1100"/>
              <a:buFont typeface="Arial"/>
              <a:buNone/>
            </a:pPr>
            <a:r>
              <a:rPr lang="en-GB" dirty="0">
                <a:solidFill>
                  <a:srgbClr val="000000"/>
                </a:solidFill>
              </a:rPr>
              <a:t>Task C : Argument for </a:t>
            </a:r>
            <a:r>
              <a:rPr lang="en-GB" dirty="0">
                <a:solidFill>
                  <a:srgbClr val="000000"/>
                </a:solidFill>
                <a:latin typeface="Courier New" panose="02070309020205020404" pitchFamily="49" charset="0"/>
                <a:cs typeface="Courier New" panose="02070309020205020404" pitchFamily="49" charset="0"/>
              </a:rPr>
              <a:t>system()</a:t>
            </a:r>
          </a:p>
        </p:txBody>
      </p:sp>
      <p:sp>
        <p:nvSpPr>
          <p:cNvPr id="147" name="Shape 147"/>
          <p:cNvSpPr txBox="1"/>
          <p:nvPr/>
        </p:nvSpPr>
        <p:spPr>
          <a:xfrm>
            <a:off x="485772" y="1215240"/>
            <a:ext cx="8213700" cy="784624"/>
          </a:xfrm>
          <a:prstGeom prst="rect">
            <a:avLst/>
          </a:prstGeom>
          <a:noFill/>
          <a:ln>
            <a:noFill/>
          </a:ln>
        </p:spPr>
        <p:txBody>
          <a:bodyPr wrap="square" lIns="91425" tIns="91425" rIns="91425" bIns="91425" anchor="t" anchorCtr="0">
            <a:noAutofit/>
          </a:bodyPr>
          <a:lstStyle/>
          <a:p>
            <a:pPr marL="457200" lvl="0" indent="-342900" rtl="0">
              <a:spcBef>
                <a:spcPts val="0"/>
              </a:spcBef>
              <a:buSzPts val="1800"/>
              <a:buChar char="●"/>
            </a:pPr>
            <a:r>
              <a:rPr lang="en-GB" sz="1800" dirty="0"/>
              <a:t>Arguments are accessed with respect to </a:t>
            </a:r>
            <a:r>
              <a:rPr lang="en-GB" sz="1800" dirty="0" err="1">
                <a:latin typeface="Courier New" panose="02070309020205020404" pitchFamily="49" charset="0"/>
                <a:cs typeface="Courier New" panose="02070309020205020404" pitchFamily="49" charset="0"/>
              </a:rPr>
              <a:t>ebp</a:t>
            </a:r>
            <a:r>
              <a:rPr lang="en-GB" sz="1800" dirty="0" smtClean="0"/>
              <a:t>.</a:t>
            </a:r>
            <a:endParaRPr sz="1800" dirty="0"/>
          </a:p>
          <a:p>
            <a:pPr marL="457200" lvl="0" indent="-342900" rtl="0">
              <a:spcBef>
                <a:spcPts val="0"/>
              </a:spcBef>
              <a:buSzPts val="1800"/>
              <a:buChar char="●"/>
            </a:pPr>
            <a:r>
              <a:rPr lang="en-GB" sz="1800" dirty="0"/>
              <a:t>Argument for </a:t>
            </a:r>
            <a:r>
              <a:rPr lang="en-GB" sz="1800" dirty="0">
                <a:latin typeface="Courier New" panose="02070309020205020404" pitchFamily="49" charset="0"/>
                <a:cs typeface="Courier New" panose="02070309020205020404" pitchFamily="49" charset="0"/>
              </a:rPr>
              <a:t>system() </a:t>
            </a:r>
            <a:r>
              <a:rPr lang="en-GB" sz="1800" dirty="0" smtClean="0"/>
              <a:t>needs </a:t>
            </a:r>
            <a:r>
              <a:rPr lang="en-GB" sz="1800" dirty="0"/>
              <a:t>to be </a:t>
            </a:r>
            <a:r>
              <a:rPr lang="en-GB" sz="1800" dirty="0" smtClean="0"/>
              <a:t>on the </a:t>
            </a:r>
            <a:r>
              <a:rPr lang="en-GB" sz="1800" dirty="0"/>
              <a:t>stack</a:t>
            </a:r>
            <a:r>
              <a:rPr lang="en-GB" sz="1800" dirty="0" smtClean="0"/>
              <a:t>.</a:t>
            </a:r>
            <a:endParaRPr sz="1800" dirty="0"/>
          </a:p>
          <a:p>
            <a:pPr marL="0" lvl="0" indent="0">
              <a:spcBef>
                <a:spcPts val="0"/>
              </a:spcBef>
              <a:buNone/>
            </a:pPr>
            <a:endParaRPr dirty="0"/>
          </a:p>
        </p:txBody>
      </p:sp>
      <p:pic>
        <p:nvPicPr>
          <p:cNvPr id="148" name="Shape 148"/>
          <p:cNvPicPr preferRelativeResize="0"/>
          <p:nvPr/>
        </p:nvPicPr>
        <p:blipFill>
          <a:blip r:embed="rId3">
            <a:alphaModFix/>
          </a:blip>
          <a:stretch>
            <a:fillRect/>
          </a:stretch>
        </p:blipFill>
        <p:spPr>
          <a:xfrm>
            <a:off x="3657600" y="2122050"/>
            <a:ext cx="5114300" cy="2435377"/>
          </a:xfrm>
          <a:prstGeom prst="rect">
            <a:avLst/>
          </a:prstGeom>
          <a:noFill/>
          <a:ln>
            <a:noFill/>
          </a:ln>
        </p:spPr>
      </p:pic>
      <p:sp>
        <p:nvSpPr>
          <p:cNvPr id="149" name="Shape 149"/>
          <p:cNvSpPr txBox="1"/>
          <p:nvPr/>
        </p:nvSpPr>
        <p:spPr>
          <a:xfrm>
            <a:off x="4194550" y="4493366"/>
            <a:ext cx="4040400" cy="363300"/>
          </a:xfrm>
          <a:prstGeom prst="rect">
            <a:avLst/>
          </a:prstGeom>
          <a:noFill/>
          <a:ln>
            <a:noFill/>
          </a:ln>
        </p:spPr>
        <p:txBody>
          <a:bodyPr wrap="square" lIns="91425" tIns="91425" rIns="91425" bIns="91425" anchor="t" anchorCtr="0">
            <a:noAutofit/>
          </a:bodyPr>
          <a:lstStyle/>
          <a:p>
            <a:pPr marL="0" lvl="0" indent="0">
              <a:spcBef>
                <a:spcPts val="0"/>
              </a:spcBef>
              <a:buNone/>
            </a:pPr>
            <a:r>
              <a:rPr lang="en-GB" dirty="0"/>
              <a:t>               Frame for the system() function</a:t>
            </a:r>
          </a:p>
        </p:txBody>
      </p:sp>
      <p:sp>
        <p:nvSpPr>
          <p:cNvPr id="151" name="Shape 151"/>
          <p:cNvSpPr txBox="1"/>
          <p:nvPr/>
        </p:nvSpPr>
        <p:spPr>
          <a:xfrm>
            <a:off x="1061764" y="2974349"/>
            <a:ext cx="3361919" cy="1068580"/>
          </a:xfrm>
          <a:prstGeom prst="rect">
            <a:avLst/>
          </a:prstGeom>
          <a:noFill/>
          <a:ln>
            <a:noFill/>
          </a:ln>
        </p:spPr>
        <p:txBody>
          <a:bodyPr wrap="square" lIns="91425" tIns="91425" rIns="91425" bIns="91425" anchor="t" anchorCtr="0">
            <a:noAutofit/>
          </a:bodyPr>
          <a:lstStyle/>
          <a:p>
            <a:pPr marL="0" lvl="0" indent="0">
              <a:spcBef>
                <a:spcPts val="0"/>
              </a:spcBef>
              <a:buNone/>
            </a:pPr>
            <a:r>
              <a:rPr lang="en-GB" sz="1600" dirty="0">
                <a:solidFill>
                  <a:srgbClr val="FF0000"/>
                </a:solidFill>
              </a:rPr>
              <a:t>Need </a:t>
            </a:r>
            <a:r>
              <a:rPr lang="en-GB" sz="1600" dirty="0" smtClean="0">
                <a:solidFill>
                  <a:srgbClr val="FF0000"/>
                </a:solidFill>
              </a:rPr>
              <a:t>to know where exactly </a:t>
            </a:r>
            <a:r>
              <a:rPr lang="en-GB" sz="1600" dirty="0" err="1" smtClean="0">
                <a:solidFill>
                  <a:srgbClr val="FF0000"/>
                </a:solidFill>
              </a:rPr>
              <a:t>ebp</a:t>
            </a:r>
            <a:r>
              <a:rPr lang="en-GB" sz="1600" dirty="0" smtClean="0">
                <a:solidFill>
                  <a:srgbClr val="FF0000"/>
                </a:solidFill>
              </a:rPr>
              <a:t> is after we have “returned” to </a:t>
            </a:r>
            <a:r>
              <a:rPr lang="en-GB" sz="1600" dirty="0" smtClean="0">
                <a:solidFill>
                  <a:srgbClr val="FF0000"/>
                </a:solidFill>
                <a:latin typeface="Courier New" panose="02070309020205020404" pitchFamily="49" charset="0"/>
                <a:cs typeface="Courier New" panose="02070309020205020404" pitchFamily="49" charset="0"/>
              </a:rPr>
              <a:t>system(), </a:t>
            </a:r>
            <a:r>
              <a:rPr lang="en-GB" sz="1600" dirty="0" smtClean="0">
                <a:solidFill>
                  <a:srgbClr val="FF0000"/>
                </a:solidFill>
              </a:rPr>
              <a:t>so we can put the argument at </a:t>
            </a:r>
            <a:r>
              <a:rPr lang="en-GB" sz="1600" dirty="0" err="1" smtClean="0">
                <a:solidFill>
                  <a:srgbClr val="FF0000"/>
                </a:solidFill>
                <a:latin typeface="Courier New" panose="02070309020205020404" pitchFamily="49" charset="0"/>
                <a:cs typeface="Courier New" panose="02070309020205020404" pitchFamily="49" charset="0"/>
              </a:rPr>
              <a:t>ebp</a:t>
            </a:r>
            <a:r>
              <a:rPr lang="en-GB" sz="1600" dirty="0" smtClean="0">
                <a:solidFill>
                  <a:srgbClr val="FF0000"/>
                </a:solidFill>
                <a:latin typeface="Courier New" panose="02070309020205020404" pitchFamily="49" charset="0"/>
                <a:cs typeface="Courier New" panose="02070309020205020404" pitchFamily="49" charset="0"/>
              </a:rPr>
              <a:t> + 8</a:t>
            </a:r>
            <a:r>
              <a:rPr lang="en-GB" sz="1600" dirty="0" smtClean="0">
                <a:solidFill>
                  <a:srgbClr val="FF0000"/>
                </a:solidFill>
              </a:rPr>
              <a:t>.</a:t>
            </a:r>
            <a:endParaRPr lang="en-GB" sz="1600"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rtl="0">
              <a:lnSpc>
                <a:spcPct val="115000"/>
              </a:lnSpc>
              <a:spcBef>
                <a:spcPts val="0"/>
              </a:spcBef>
              <a:spcAft>
                <a:spcPts val="1600"/>
              </a:spcAft>
              <a:buClr>
                <a:schemeClr val="dk1"/>
              </a:buClr>
              <a:buSzPts val="1100"/>
              <a:buFont typeface="Arial"/>
              <a:buNone/>
            </a:pPr>
            <a:r>
              <a:rPr lang="en-GB" dirty="0"/>
              <a:t>Task C : Argument for </a:t>
            </a:r>
            <a:r>
              <a:rPr lang="en-GB" dirty="0">
                <a:latin typeface="Courier New" panose="02070309020205020404" pitchFamily="49" charset="0"/>
                <a:cs typeface="Courier New" panose="02070309020205020404" pitchFamily="49" charset="0"/>
              </a:rPr>
              <a:t>system()</a:t>
            </a:r>
          </a:p>
          <a:p>
            <a:pPr marL="0" lvl="0" indent="0">
              <a:spcBef>
                <a:spcPts val="0"/>
              </a:spcBef>
              <a:buNone/>
            </a:pPr>
            <a:r>
              <a:rPr lang="en-GB" sz="1800" b="1" dirty="0"/>
              <a:t>Function Prologue</a:t>
            </a:r>
          </a:p>
        </p:txBody>
      </p:sp>
      <p:pic>
        <p:nvPicPr>
          <p:cNvPr id="159" name="Shape 159"/>
          <p:cNvPicPr preferRelativeResize="0"/>
          <p:nvPr/>
        </p:nvPicPr>
        <p:blipFill>
          <a:blip r:embed="rId3">
            <a:alphaModFix/>
          </a:blip>
          <a:stretch>
            <a:fillRect/>
          </a:stretch>
        </p:blipFill>
        <p:spPr>
          <a:xfrm>
            <a:off x="528900" y="2502175"/>
            <a:ext cx="8065625" cy="2509125"/>
          </a:xfrm>
          <a:prstGeom prst="rect">
            <a:avLst/>
          </a:prstGeom>
          <a:noFill/>
          <a:ln>
            <a:noFill/>
          </a:ln>
        </p:spPr>
      </p:pic>
      <p:pic>
        <p:nvPicPr>
          <p:cNvPr id="160" name="Shape 160"/>
          <p:cNvPicPr preferRelativeResize="0"/>
          <p:nvPr/>
        </p:nvPicPr>
        <p:blipFill>
          <a:blip r:embed="rId4">
            <a:alphaModFix/>
          </a:blip>
          <a:stretch>
            <a:fillRect/>
          </a:stretch>
        </p:blipFill>
        <p:spPr>
          <a:xfrm>
            <a:off x="1172275" y="1740175"/>
            <a:ext cx="2724150" cy="762000"/>
          </a:xfrm>
          <a:prstGeom prst="rect">
            <a:avLst/>
          </a:prstGeom>
          <a:noFill/>
          <a:ln>
            <a:noFill/>
          </a:ln>
        </p:spPr>
      </p:pic>
      <p:sp>
        <p:nvSpPr>
          <p:cNvPr id="161" name="Shape 161"/>
          <p:cNvSpPr txBox="1"/>
          <p:nvPr/>
        </p:nvSpPr>
        <p:spPr>
          <a:xfrm>
            <a:off x="4776100" y="1670700"/>
            <a:ext cx="3273000" cy="7620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i="1"/>
              <a:t>esp : Stack pointer</a:t>
            </a:r>
          </a:p>
          <a:p>
            <a:pPr marL="0" lvl="0" indent="0">
              <a:spcBef>
                <a:spcPts val="0"/>
              </a:spcBef>
              <a:buNone/>
            </a:pPr>
            <a:r>
              <a:rPr lang="en-GB" sz="1800" i="1"/>
              <a:t>ebp : Frame Pointer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rtl="0">
              <a:lnSpc>
                <a:spcPct val="115000"/>
              </a:lnSpc>
              <a:spcBef>
                <a:spcPts val="0"/>
              </a:spcBef>
              <a:spcAft>
                <a:spcPts val="1600"/>
              </a:spcAft>
              <a:buClr>
                <a:schemeClr val="dk1"/>
              </a:buClr>
              <a:buSzPts val="1100"/>
              <a:buFont typeface="Arial"/>
              <a:buNone/>
            </a:pPr>
            <a:r>
              <a:rPr lang="en-GB" dirty="0"/>
              <a:t>Task C : Argument for </a:t>
            </a:r>
            <a:r>
              <a:rPr lang="en-GB" dirty="0">
                <a:latin typeface="Courier New" panose="02070309020205020404" pitchFamily="49" charset="0"/>
                <a:cs typeface="Courier New" panose="02070309020205020404" pitchFamily="49" charset="0"/>
              </a:rPr>
              <a:t>system()</a:t>
            </a:r>
          </a:p>
        </p:txBody>
      </p:sp>
      <p:sp>
        <p:nvSpPr>
          <p:cNvPr id="167" name="Shape 167"/>
          <p:cNvSpPr txBox="1"/>
          <p:nvPr/>
        </p:nvSpPr>
        <p:spPr>
          <a:xfrm>
            <a:off x="543200" y="1148650"/>
            <a:ext cx="3972300" cy="373500"/>
          </a:xfrm>
          <a:prstGeom prst="rect">
            <a:avLst/>
          </a:prstGeom>
          <a:noFill/>
          <a:ln>
            <a:noFill/>
          </a:ln>
        </p:spPr>
        <p:txBody>
          <a:bodyPr wrap="square" lIns="91425" tIns="91425" rIns="91425" bIns="91425" anchor="t" anchorCtr="0">
            <a:noAutofit/>
          </a:bodyPr>
          <a:lstStyle/>
          <a:p>
            <a:pPr marL="0" lvl="0" indent="-69850" rtl="0">
              <a:spcBef>
                <a:spcPts val="0"/>
              </a:spcBef>
              <a:buClr>
                <a:schemeClr val="dk1"/>
              </a:buClr>
              <a:buSzPts val="1100"/>
              <a:buFont typeface="Arial"/>
              <a:buNone/>
            </a:pPr>
            <a:r>
              <a:rPr lang="en-GB" sz="1800" b="1">
                <a:solidFill>
                  <a:schemeClr val="dk1"/>
                </a:solidFill>
              </a:rPr>
              <a:t>Function Epilogue</a:t>
            </a:r>
          </a:p>
        </p:txBody>
      </p:sp>
      <p:pic>
        <p:nvPicPr>
          <p:cNvPr id="168" name="Shape 168"/>
          <p:cNvPicPr preferRelativeResize="0"/>
          <p:nvPr/>
        </p:nvPicPr>
        <p:blipFill>
          <a:blip r:embed="rId3">
            <a:alphaModFix/>
          </a:blip>
          <a:stretch>
            <a:fillRect/>
          </a:stretch>
        </p:blipFill>
        <p:spPr>
          <a:xfrm>
            <a:off x="848188" y="1784000"/>
            <a:ext cx="3362325" cy="828675"/>
          </a:xfrm>
          <a:prstGeom prst="rect">
            <a:avLst/>
          </a:prstGeom>
          <a:noFill/>
          <a:ln>
            <a:noFill/>
          </a:ln>
        </p:spPr>
      </p:pic>
      <p:pic>
        <p:nvPicPr>
          <p:cNvPr id="169" name="Shape 169"/>
          <p:cNvPicPr preferRelativeResize="0"/>
          <p:nvPr/>
        </p:nvPicPr>
        <p:blipFill>
          <a:blip r:embed="rId4">
            <a:alphaModFix/>
          </a:blip>
          <a:stretch>
            <a:fillRect/>
          </a:stretch>
        </p:blipFill>
        <p:spPr>
          <a:xfrm>
            <a:off x="390050" y="2612675"/>
            <a:ext cx="8156531" cy="2356950"/>
          </a:xfrm>
          <a:prstGeom prst="rect">
            <a:avLst/>
          </a:prstGeom>
          <a:noFill/>
          <a:ln>
            <a:noFill/>
          </a:ln>
        </p:spPr>
      </p:pic>
      <p:sp>
        <p:nvSpPr>
          <p:cNvPr id="170" name="Shape 170"/>
          <p:cNvSpPr txBox="1"/>
          <p:nvPr/>
        </p:nvSpPr>
        <p:spPr>
          <a:xfrm>
            <a:off x="4742600" y="1817338"/>
            <a:ext cx="3273000" cy="762000"/>
          </a:xfrm>
          <a:prstGeom prst="rect">
            <a:avLst/>
          </a:prstGeom>
          <a:noFill/>
          <a:ln>
            <a:noFill/>
          </a:ln>
        </p:spPr>
        <p:txBody>
          <a:bodyPr wrap="square" lIns="91425" tIns="91425" rIns="91425" bIns="91425" anchor="t" anchorCtr="0">
            <a:noAutofit/>
          </a:bodyPr>
          <a:lstStyle/>
          <a:p>
            <a:pPr marL="0" lvl="0" indent="0" rtl="0">
              <a:spcBef>
                <a:spcPts val="0"/>
              </a:spcBef>
              <a:buNone/>
            </a:pPr>
            <a:r>
              <a:rPr lang="en-GB" sz="1800" i="1"/>
              <a:t>esp : Stack pointer</a:t>
            </a:r>
          </a:p>
          <a:p>
            <a:pPr marL="0" lvl="0" indent="0" rtl="0">
              <a:spcBef>
                <a:spcPts val="0"/>
              </a:spcBef>
              <a:buNone/>
            </a:pPr>
            <a:r>
              <a:rPr lang="en-GB" sz="1800" i="1"/>
              <a:t>ebp : Frame Pointer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Function Prologue and Epilogue example</a:t>
            </a:r>
          </a:p>
        </p:txBody>
      </p:sp>
      <p:pic>
        <p:nvPicPr>
          <p:cNvPr id="176" name="Shape 176"/>
          <p:cNvPicPr preferRelativeResize="0"/>
          <p:nvPr/>
        </p:nvPicPr>
        <p:blipFill>
          <a:blip r:embed="rId3">
            <a:alphaModFix/>
          </a:blip>
          <a:stretch>
            <a:fillRect/>
          </a:stretch>
        </p:blipFill>
        <p:spPr>
          <a:xfrm>
            <a:off x="452350" y="1278000"/>
            <a:ext cx="3736375" cy="269825"/>
          </a:xfrm>
          <a:prstGeom prst="rect">
            <a:avLst/>
          </a:prstGeom>
          <a:noFill/>
          <a:ln>
            <a:noFill/>
          </a:ln>
        </p:spPr>
      </p:pic>
      <p:pic>
        <p:nvPicPr>
          <p:cNvPr id="177" name="Shape 177"/>
          <p:cNvPicPr preferRelativeResize="0"/>
          <p:nvPr/>
        </p:nvPicPr>
        <p:blipFill>
          <a:blip r:embed="rId4">
            <a:alphaModFix/>
          </a:blip>
          <a:stretch>
            <a:fillRect/>
          </a:stretch>
        </p:blipFill>
        <p:spPr>
          <a:xfrm>
            <a:off x="452350" y="1547825"/>
            <a:ext cx="3736375" cy="2047875"/>
          </a:xfrm>
          <a:prstGeom prst="rect">
            <a:avLst/>
          </a:prstGeom>
          <a:noFill/>
          <a:ln>
            <a:noFill/>
          </a:ln>
        </p:spPr>
      </p:pic>
      <p:pic>
        <p:nvPicPr>
          <p:cNvPr id="178" name="Shape 178"/>
          <p:cNvPicPr preferRelativeResize="0"/>
          <p:nvPr/>
        </p:nvPicPr>
        <p:blipFill>
          <a:blip r:embed="rId5">
            <a:alphaModFix/>
          </a:blip>
          <a:stretch>
            <a:fillRect/>
          </a:stretch>
        </p:blipFill>
        <p:spPr>
          <a:xfrm>
            <a:off x="4473875" y="1278000"/>
            <a:ext cx="3867150" cy="2838450"/>
          </a:xfrm>
          <a:prstGeom prst="rect">
            <a:avLst/>
          </a:prstGeom>
          <a:noFill/>
          <a:ln>
            <a:noFill/>
          </a:ln>
        </p:spPr>
      </p:pic>
      <p:sp>
        <p:nvSpPr>
          <p:cNvPr id="179" name="Shape 179"/>
          <p:cNvSpPr/>
          <p:nvPr/>
        </p:nvSpPr>
        <p:spPr>
          <a:xfrm>
            <a:off x="4712100" y="2562375"/>
            <a:ext cx="331800" cy="269700"/>
          </a:xfrm>
          <a:prstGeom prst="flowChartConnector">
            <a:avLst/>
          </a:prstGeom>
          <a:no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r>
              <a:rPr lang="en-GB">
                <a:solidFill>
                  <a:srgbClr val="FF0000"/>
                </a:solidFill>
              </a:rPr>
              <a:t>1</a:t>
            </a:r>
          </a:p>
        </p:txBody>
      </p:sp>
      <p:sp>
        <p:nvSpPr>
          <p:cNvPr id="180" name="Shape 180"/>
          <p:cNvSpPr/>
          <p:nvPr/>
        </p:nvSpPr>
        <p:spPr>
          <a:xfrm>
            <a:off x="4712100" y="3677125"/>
            <a:ext cx="331800" cy="269700"/>
          </a:xfrm>
          <a:prstGeom prst="flowChartConnector">
            <a:avLst/>
          </a:prstGeom>
          <a:no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a:solidFill>
                  <a:srgbClr val="FF0000"/>
                </a:solidFill>
              </a:rPr>
              <a:t>2</a:t>
            </a:r>
          </a:p>
        </p:txBody>
      </p:sp>
      <p:sp>
        <p:nvSpPr>
          <p:cNvPr id="181" name="Shape 181"/>
          <p:cNvSpPr/>
          <p:nvPr/>
        </p:nvSpPr>
        <p:spPr>
          <a:xfrm>
            <a:off x="570250" y="3846750"/>
            <a:ext cx="331800" cy="269700"/>
          </a:xfrm>
          <a:prstGeom prst="flowChartConnector">
            <a:avLst/>
          </a:prstGeom>
          <a:solidFill>
            <a:schemeClr val="lt2"/>
          </a:solid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a:solidFill>
                  <a:srgbClr val="FF0000"/>
                </a:solidFill>
              </a:rPr>
              <a:t>1</a:t>
            </a:r>
          </a:p>
        </p:txBody>
      </p:sp>
      <p:sp>
        <p:nvSpPr>
          <p:cNvPr id="182" name="Shape 182"/>
          <p:cNvSpPr/>
          <p:nvPr/>
        </p:nvSpPr>
        <p:spPr>
          <a:xfrm>
            <a:off x="570250" y="4446500"/>
            <a:ext cx="331800" cy="269700"/>
          </a:xfrm>
          <a:prstGeom prst="flowChartConnector">
            <a:avLst/>
          </a:prstGeom>
          <a:solidFill>
            <a:schemeClr val="lt2"/>
          </a:solid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a:solidFill>
                  <a:srgbClr val="FF0000"/>
                </a:solidFill>
              </a:rPr>
              <a:t>2</a:t>
            </a:r>
          </a:p>
        </p:txBody>
      </p:sp>
      <p:sp>
        <p:nvSpPr>
          <p:cNvPr id="183" name="Shape 183"/>
          <p:cNvSpPr txBox="1"/>
          <p:nvPr/>
        </p:nvSpPr>
        <p:spPr>
          <a:xfrm>
            <a:off x="1194625" y="3777425"/>
            <a:ext cx="2953500" cy="11946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a:t>Function prologue</a:t>
            </a:r>
          </a:p>
          <a:p>
            <a:pPr marL="0" lvl="0" indent="0">
              <a:spcBef>
                <a:spcPts val="0"/>
              </a:spcBef>
              <a:buNone/>
            </a:pPr>
            <a:endParaRPr sz="1800"/>
          </a:p>
          <a:p>
            <a:pPr marL="0" lvl="0" indent="0">
              <a:spcBef>
                <a:spcPts val="0"/>
              </a:spcBef>
              <a:buNone/>
            </a:pPr>
            <a:r>
              <a:rPr lang="en-GB" sz="1800"/>
              <a:t>Function epilogue </a:t>
            </a:r>
          </a:p>
        </p:txBody>
      </p:sp>
      <p:cxnSp>
        <p:nvCxnSpPr>
          <p:cNvPr id="184" name="Shape 184"/>
          <p:cNvCxnSpPr/>
          <p:nvPr/>
        </p:nvCxnSpPr>
        <p:spPr>
          <a:xfrm>
            <a:off x="8163225" y="3180125"/>
            <a:ext cx="497700" cy="0"/>
          </a:xfrm>
          <a:prstGeom prst="straightConnector1">
            <a:avLst/>
          </a:prstGeom>
          <a:noFill/>
          <a:ln w="9525" cap="flat" cmpd="sng">
            <a:solidFill>
              <a:srgbClr val="FF0000"/>
            </a:solidFill>
            <a:prstDash val="solid"/>
            <a:round/>
            <a:headEnd type="none" w="lg" len="lg"/>
            <a:tailEnd type="none" w="lg" len="lg"/>
          </a:ln>
        </p:spPr>
      </p:cxnSp>
      <p:cxnSp>
        <p:nvCxnSpPr>
          <p:cNvPr id="185" name="Shape 185"/>
          <p:cNvCxnSpPr/>
          <p:nvPr/>
        </p:nvCxnSpPr>
        <p:spPr>
          <a:xfrm>
            <a:off x="8694175" y="3180125"/>
            <a:ext cx="33300" cy="1460100"/>
          </a:xfrm>
          <a:prstGeom prst="straightConnector1">
            <a:avLst/>
          </a:prstGeom>
          <a:noFill/>
          <a:ln w="9525" cap="flat" cmpd="sng">
            <a:solidFill>
              <a:srgbClr val="FF0000"/>
            </a:solidFill>
            <a:prstDash val="solid"/>
            <a:round/>
            <a:headEnd type="none" w="lg" len="lg"/>
            <a:tailEnd type="none" w="lg" len="lg"/>
          </a:ln>
        </p:spPr>
      </p:cxnSp>
      <p:cxnSp>
        <p:nvCxnSpPr>
          <p:cNvPr id="186" name="Shape 186"/>
          <p:cNvCxnSpPr/>
          <p:nvPr/>
        </p:nvCxnSpPr>
        <p:spPr>
          <a:xfrm rot="10800000">
            <a:off x="7599050" y="4673400"/>
            <a:ext cx="1128300" cy="0"/>
          </a:xfrm>
          <a:prstGeom prst="straightConnector1">
            <a:avLst/>
          </a:prstGeom>
          <a:noFill/>
          <a:ln w="9525" cap="flat" cmpd="sng">
            <a:solidFill>
              <a:srgbClr val="FF0000"/>
            </a:solidFill>
            <a:prstDash val="solid"/>
            <a:round/>
            <a:headEnd type="none" w="lg" len="lg"/>
            <a:tailEnd type="triangle" w="lg" len="lg"/>
          </a:ln>
        </p:spPr>
      </p:cxnSp>
      <p:sp>
        <p:nvSpPr>
          <p:cNvPr id="187" name="Shape 187"/>
          <p:cNvSpPr txBox="1"/>
          <p:nvPr/>
        </p:nvSpPr>
        <p:spPr>
          <a:xfrm>
            <a:off x="5209950" y="4474350"/>
            <a:ext cx="2886900" cy="3981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a:t>8(%ebp) ⇒ %ebp + 8</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247800" y="28527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How to </a:t>
            </a:r>
            <a:r>
              <a:rPr lang="en-GB" dirty="0" smtClean="0"/>
              <a:t>Find </a:t>
            </a:r>
            <a:r>
              <a:rPr lang="en-GB" dirty="0"/>
              <a:t>system()’s </a:t>
            </a:r>
            <a:r>
              <a:rPr lang="en-GB" dirty="0" smtClean="0"/>
              <a:t>Argument </a:t>
            </a:r>
            <a:r>
              <a:rPr lang="en-GB" dirty="0"/>
              <a:t>A</a:t>
            </a:r>
            <a:r>
              <a:rPr lang="en-GB" dirty="0" smtClean="0"/>
              <a:t>ddress</a:t>
            </a:r>
            <a:r>
              <a:rPr lang="en-GB" dirty="0"/>
              <a:t>?</a:t>
            </a:r>
          </a:p>
        </p:txBody>
      </p:sp>
      <p:sp>
        <p:nvSpPr>
          <p:cNvPr id="193" name="Shape 193"/>
          <p:cNvSpPr/>
          <p:nvPr/>
        </p:nvSpPr>
        <p:spPr>
          <a:xfrm>
            <a:off x="607000" y="1783700"/>
            <a:ext cx="1565400" cy="1341900"/>
          </a:xfrm>
          <a:prstGeom prst="ellipse">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r>
              <a:rPr lang="en-GB" sz="1600" dirty="0"/>
              <a:t>Modified Return Address</a:t>
            </a:r>
          </a:p>
        </p:txBody>
      </p:sp>
      <p:sp>
        <p:nvSpPr>
          <p:cNvPr id="194" name="Shape 194"/>
          <p:cNvSpPr/>
          <p:nvPr/>
        </p:nvSpPr>
        <p:spPr>
          <a:xfrm>
            <a:off x="2676250" y="1783700"/>
            <a:ext cx="1565400" cy="1341900"/>
          </a:xfrm>
          <a:prstGeom prst="ellipse">
            <a:avLst/>
          </a:prstGeom>
          <a:solidFill>
            <a:srgbClr val="CC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lgn="ctr">
              <a:spcBef>
                <a:spcPts val="0"/>
              </a:spcBef>
              <a:buNone/>
            </a:pPr>
            <a:r>
              <a:rPr lang="en-GB" sz="1600" dirty="0" err="1">
                <a:solidFill>
                  <a:schemeClr val="bg1"/>
                </a:solidFill>
              </a:rPr>
              <a:t>v</a:t>
            </a:r>
            <a:r>
              <a:rPr lang="en-GB" sz="1600" dirty="0" err="1" smtClean="0">
                <a:solidFill>
                  <a:schemeClr val="bg1"/>
                </a:solidFill>
              </a:rPr>
              <a:t>ul_func</a:t>
            </a:r>
            <a:r>
              <a:rPr lang="en-GB" sz="1600" dirty="0">
                <a:solidFill>
                  <a:schemeClr val="bg1"/>
                </a:solidFill>
              </a:rPr>
              <a:t>() epilogue</a:t>
            </a:r>
          </a:p>
        </p:txBody>
      </p:sp>
      <p:sp>
        <p:nvSpPr>
          <p:cNvPr id="195" name="Shape 195"/>
          <p:cNvSpPr/>
          <p:nvPr/>
        </p:nvSpPr>
        <p:spPr>
          <a:xfrm>
            <a:off x="4825363" y="1783700"/>
            <a:ext cx="1565400" cy="1341900"/>
          </a:xfrm>
          <a:prstGeom prst="ellipse">
            <a:avLst/>
          </a:prstGeom>
          <a:solidFill>
            <a:srgbClr val="CC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lgn="ctr">
              <a:spcBef>
                <a:spcPts val="0"/>
              </a:spcBef>
              <a:buNone/>
            </a:pPr>
            <a:r>
              <a:rPr lang="en-GB" sz="1600" dirty="0">
                <a:solidFill>
                  <a:schemeClr val="bg1"/>
                </a:solidFill>
              </a:rPr>
              <a:t>s</a:t>
            </a:r>
            <a:r>
              <a:rPr lang="en-GB" sz="1600" dirty="0" smtClean="0">
                <a:solidFill>
                  <a:schemeClr val="bg1"/>
                </a:solidFill>
              </a:rPr>
              <a:t>ystem</a:t>
            </a:r>
            <a:r>
              <a:rPr lang="en-GB" sz="1600" dirty="0">
                <a:solidFill>
                  <a:schemeClr val="bg1"/>
                </a:solidFill>
              </a:rPr>
              <a:t>() prologue</a:t>
            </a:r>
          </a:p>
        </p:txBody>
      </p:sp>
      <p:sp>
        <p:nvSpPr>
          <p:cNvPr id="196" name="Shape 196"/>
          <p:cNvSpPr/>
          <p:nvPr/>
        </p:nvSpPr>
        <p:spPr>
          <a:xfrm>
            <a:off x="6974500" y="1783700"/>
            <a:ext cx="1590078" cy="1341900"/>
          </a:xfrm>
          <a:prstGeom prst="ellipse">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r>
              <a:rPr lang="en-GB" sz="1600" dirty="0"/>
              <a:t>Use of system()’s argument</a:t>
            </a:r>
          </a:p>
        </p:txBody>
      </p:sp>
      <p:cxnSp>
        <p:nvCxnSpPr>
          <p:cNvPr id="197" name="Shape 197"/>
          <p:cNvCxnSpPr>
            <a:stCxn id="193" idx="6"/>
            <a:endCxn id="194" idx="2"/>
          </p:cNvCxnSpPr>
          <p:nvPr/>
        </p:nvCxnSpPr>
        <p:spPr>
          <a:xfrm>
            <a:off x="2172400" y="2454650"/>
            <a:ext cx="504000" cy="0"/>
          </a:xfrm>
          <a:prstGeom prst="straightConnector1">
            <a:avLst/>
          </a:prstGeom>
          <a:noFill/>
          <a:ln w="9525" cap="flat" cmpd="sng">
            <a:solidFill>
              <a:schemeClr val="dk2"/>
            </a:solidFill>
            <a:prstDash val="solid"/>
            <a:round/>
            <a:headEnd type="none" w="lg" len="lg"/>
            <a:tailEnd type="triangle" w="lg" len="lg"/>
          </a:ln>
        </p:spPr>
      </p:cxnSp>
      <p:cxnSp>
        <p:nvCxnSpPr>
          <p:cNvPr id="198" name="Shape 198"/>
          <p:cNvCxnSpPr>
            <a:stCxn id="194" idx="6"/>
            <a:endCxn id="195" idx="2"/>
          </p:cNvCxnSpPr>
          <p:nvPr/>
        </p:nvCxnSpPr>
        <p:spPr>
          <a:xfrm>
            <a:off x="4241650" y="2454650"/>
            <a:ext cx="583800" cy="0"/>
          </a:xfrm>
          <a:prstGeom prst="straightConnector1">
            <a:avLst/>
          </a:prstGeom>
          <a:noFill/>
          <a:ln w="9525" cap="flat" cmpd="sng">
            <a:solidFill>
              <a:schemeClr val="dk2"/>
            </a:solidFill>
            <a:prstDash val="solid"/>
            <a:round/>
            <a:headEnd type="none" w="lg" len="lg"/>
            <a:tailEnd type="triangle" w="lg" len="lg"/>
          </a:ln>
        </p:spPr>
      </p:cxnSp>
      <p:cxnSp>
        <p:nvCxnSpPr>
          <p:cNvPr id="199" name="Shape 199"/>
          <p:cNvCxnSpPr>
            <a:stCxn id="195" idx="6"/>
            <a:endCxn id="196" idx="2"/>
          </p:cNvCxnSpPr>
          <p:nvPr/>
        </p:nvCxnSpPr>
        <p:spPr>
          <a:xfrm>
            <a:off x="6390763" y="2454650"/>
            <a:ext cx="583737" cy="0"/>
          </a:xfrm>
          <a:prstGeom prst="straightConnector1">
            <a:avLst/>
          </a:prstGeom>
          <a:noFill/>
          <a:ln w="9525" cap="flat" cmpd="sng">
            <a:solidFill>
              <a:schemeClr val="dk2"/>
            </a:solidFill>
            <a:prstDash val="solid"/>
            <a:round/>
            <a:headEnd type="none" w="lg" len="lg"/>
            <a:tailEnd type="triangle" w="lg" len="lg"/>
          </a:ln>
        </p:spPr>
      </p:cxnSp>
      <p:sp>
        <p:nvSpPr>
          <p:cNvPr id="200" name="Shape 200"/>
          <p:cNvSpPr txBox="1"/>
          <p:nvPr/>
        </p:nvSpPr>
        <p:spPr>
          <a:xfrm>
            <a:off x="546600" y="3540775"/>
            <a:ext cx="8050800" cy="1341900"/>
          </a:xfrm>
          <a:prstGeom prst="rect">
            <a:avLst/>
          </a:prstGeom>
          <a:noFill/>
          <a:ln>
            <a:noFill/>
          </a:ln>
        </p:spPr>
        <p:txBody>
          <a:bodyPr wrap="square" lIns="91425" tIns="91425" rIns="91425" bIns="91425" anchor="t" anchorCtr="0">
            <a:noAutofit/>
          </a:bodyPr>
          <a:lstStyle/>
          <a:p>
            <a:pPr marL="457200" lvl="0" indent="-342900">
              <a:spcBef>
                <a:spcPts val="0"/>
              </a:spcBef>
              <a:spcAft>
                <a:spcPts val="0"/>
              </a:spcAft>
              <a:buSzPts val="1800"/>
              <a:buChar char="●"/>
            </a:pPr>
            <a:r>
              <a:rPr lang="en-GB" sz="1800" dirty="0"/>
              <a:t>In order to find the system() argument, we need to understand how the </a:t>
            </a:r>
            <a:r>
              <a:rPr lang="en-GB" sz="1800" dirty="0" err="1"/>
              <a:t>ebp</a:t>
            </a:r>
            <a:r>
              <a:rPr lang="en-GB" sz="1800" dirty="0"/>
              <a:t> and </a:t>
            </a:r>
            <a:r>
              <a:rPr lang="en-GB" sz="1800" dirty="0" err="1"/>
              <a:t>esp</a:t>
            </a:r>
            <a:r>
              <a:rPr lang="en-GB" sz="1800" dirty="0"/>
              <a:t> registers </a:t>
            </a:r>
            <a:r>
              <a:rPr lang="en-GB" sz="1800" dirty="0" smtClean="0"/>
              <a:t>change </a:t>
            </a:r>
            <a:r>
              <a:rPr lang="en-GB" sz="1800" dirty="0"/>
              <a:t>with the function calls. </a:t>
            </a:r>
          </a:p>
          <a:p>
            <a:pPr marL="457200" lvl="0" indent="-342900">
              <a:spcBef>
                <a:spcPts val="0"/>
              </a:spcBef>
              <a:buSzPts val="1800"/>
              <a:buChar char="●"/>
            </a:pPr>
            <a:r>
              <a:rPr lang="en-GB" sz="1800" dirty="0"/>
              <a:t>Between the time when return address is modified and system argument is used, </a:t>
            </a:r>
            <a:r>
              <a:rPr lang="en-GB" sz="1800" dirty="0" err="1"/>
              <a:t>vul_func</a:t>
            </a:r>
            <a:r>
              <a:rPr lang="en-GB" sz="1800" dirty="0"/>
              <a:t>() </a:t>
            </a:r>
            <a:r>
              <a:rPr lang="en-GB" sz="1800" dirty="0" smtClean="0"/>
              <a:t>returns </a:t>
            </a:r>
            <a:r>
              <a:rPr lang="en-GB" sz="1800" dirty="0"/>
              <a:t>and system() prologue begins.</a:t>
            </a:r>
          </a:p>
        </p:txBody>
      </p:sp>
      <p:sp>
        <p:nvSpPr>
          <p:cNvPr id="201" name="Shape 201"/>
          <p:cNvSpPr/>
          <p:nvPr/>
        </p:nvSpPr>
        <p:spPr>
          <a:xfrm rot="5397714">
            <a:off x="4347849" y="-230875"/>
            <a:ext cx="451200" cy="4038900"/>
          </a:xfrm>
          <a:prstGeom prst="leftBracket">
            <a:avLst>
              <a:gd name="adj" fmla="val 0"/>
            </a:avLst>
          </a:prstGeom>
          <a:no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02" name="Shape 202"/>
          <p:cNvSpPr txBox="1"/>
          <p:nvPr/>
        </p:nvSpPr>
        <p:spPr>
          <a:xfrm>
            <a:off x="2555975" y="1067625"/>
            <a:ext cx="4039200" cy="451200"/>
          </a:xfrm>
          <a:prstGeom prst="rect">
            <a:avLst/>
          </a:prstGeom>
          <a:noFill/>
          <a:ln>
            <a:noFill/>
          </a:ln>
        </p:spPr>
        <p:txBody>
          <a:bodyPr wrap="square" lIns="91425" tIns="91425" rIns="91425" bIns="91425" anchor="t" anchorCtr="0">
            <a:noAutofit/>
          </a:bodyPr>
          <a:lstStyle/>
          <a:p>
            <a:pPr marL="0" lvl="0" indent="0" rtl="0">
              <a:spcBef>
                <a:spcPts val="0"/>
              </a:spcBef>
              <a:buNone/>
            </a:pPr>
            <a:r>
              <a:rPr lang="en-GB" dirty="0"/>
              <a:t>           </a:t>
            </a:r>
            <a:r>
              <a:rPr lang="en-GB" sz="1800" i="1" dirty="0"/>
              <a:t>   </a:t>
            </a:r>
            <a:r>
              <a:rPr lang="en-GB" sz="1800" dirty="0" smtClean="0"/>
              <a:t>Change </a:t>
            </a:r>
            <a:r>
              <a:rPr lang="en-GB" sz="1800" dirty="0" err="1" smtClean="0">
                <a:latin typeface="Courier New" panose="02070309020205020404" pitchFamily="49" charset="0"/>
                <a:cs typeface="Courier New" panose="02070309020205020404" pitchFamily="49" charset="0"/>
              </a:rPr>
              <a:t>ebp</a:t>
            </a:r>
            <a:r>
              <a:rPr lang="en-GB" sz="1800" dirty="0" smtClean="0"/>
              <a:t> </a:t>
            </a:r>
            <a:r>
              <a:rPr lang="en-GB" sz="1800" dirty="0"/>
              <a:t>and </a:t>
            </a:r>
            <a:r>
              <a:rPr lang="en-GB" sz="1800" dirty="0" err="1" smtClean="0">
                <a:latin typeface="Courier New" panose="02070309020205020404" pitchFamily="49" charset="0"/>
                <a:cs typeface="Courier New" panose="02070309020205020404" pitchFamily="49" charset="0"/>
              </a:rPr>
              <a:t>esp</a:t>
            </a:r>
            <a:endParaRPr lang="en-GB" sz="1800" dirty="0">
              <a:latin typeface="Courier New" panose="02070309020205020404" pitchFamily="49" charset="0"/>
              <a:cs typeface="Courier New" panose="020703090202050204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Memory </a:t>
            </a:r>
            <a:r>
              <a:rPr lang="en-GB" dirty="0" smtClean="0"/>
              <a:t>Map </a:t>
            </a:r>
            <a:r>
              <a:rPr lang="en-GB" dirty="0"/>
              <a:t>to </a:t>
            </a:r>
            <a:r>
              <a:rPr lang="en-GB" dirty="0" smtClean="0"/>
              <a:t>Understand </a:t>
            </a:r>
            <a:r>
              <a:rPr lang="en-GB" dirty="0">
                <a:latin typeface="Courier New" panose="02070309020205020404" pitchFamily="49" charset="0"/>
                <a:cs typeface="Courier New" panose="02070309020205020404" pitchFamily="49" charset="0"/>
              </a:rPr>
              <a:t>system() </a:t>
            </a:r>
            <a:r>
              <a:rPr lang="en-GB" dirty="0" smtClean="0"/>
              <a:t>Argument</a:t>
            </a:r>
            <a:endParaRPr lang="en-GB" dirty="0"/>
          </a:p>
        </p:txBody>
      </p:sp>
      <p:pic>
        <p:nvPicPr>
          <p:cNvPr id="208" name="Shape 208"/>
          <p:cNvPicPr preferRelativeResize="0"/>
          <p:nvPr/>
        </p:nvPicPr>
        <p:blipFill>
          <a:blip r:embed="rId3">
            <a:alphaModFix/>
          </a:blip>
          <a:stretch>
            <a:fillRect/>
          </a:stretch>
        </p:blipFill>
        <p:spPr>
          <a:xfrm>
            <a:off x="119325" y="1137050"/>
            <a:ext cx="8582025" cy="3467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p:nvPr/>
        </p:nvSpPr>
        <p:spPr>
          <a:xfrm>
            <a:off x="658900" y="1737275"/>
            <a:ext cx="2241900" cy="7254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69850">
              <a:spcBef>
                <a:spcPts val="0"/>
              </a:spcBef>
              <a:buClr>
                <a:schemeClr val="dk1"/>
              </a:buClr>
              <a:buSzPts val="1100"/>
              <a:buFont typeface="Arial"/>
              <a:buNone/>
            </a:pPr>
            <a:r>
              <a:rPr lang="en-GB">
                <a:solidFill>
                  <a:schemeClr val="dk1"/>
                </a:solidFill>
              </a:rPr>
              <a:t>Return address is changed to system() address.</a:t>
            </a:r>
          </a:p>
        </p:txBody>
      </p:sp>
      <p:sp>
        <p:nvSpPr>
          <p:cNvPr id="215" name="Shape 215"/>
          <p:cNvSpPr/>
          <p:nvPr/>
        </p:nvSpPr>
        <p:spPr>
          <a:xfrm>
            <a:off x="3483500" y="1737275"/>
            <a:ext cx="2241900" cy="7254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dirty="0" err="1" smtClean="0">
                <a:solidFill>
                  <a:schemeClr val="dk1"/>
                </a:solidFill>
              </a:rPr>
              <a:t>ebp</a:t>
            </a:r>
            <a:r>
              <a:rPr lang="en-GB" dirty="0" smtClean="0">
                <a:solidFill>
                  <a:schemeClr val="dk1"/>
                </a:solidFill>
              </a:rPr>
              <a:t> </a:t>
            </a:r>
            <a:r>
              <a:rPr lang="en-GB" dirty="0">
                <a:solidFill>
                  <a:schemeClr val="dk1"/>
                </a:solidFill>
              </a:rPr>
              <a:t>is replaced by </a:t>
            </a:r>
            <a:r>
              <a:rPr lang="en-GB" dirty="0" err="1" smtClean="0">
                <a:solidFill>
                  <a:schemeClr val="dk1"/>
                </a:solidFill>
              </a:rPr>
              <a:t>esp</a:t>
            </a:r>
            <a:r>
              <a:rPr lang="en-GB" dirty="0" smtClean="0">
                <a:solidFill>
                  <a:schemeClr val="dk1"/>
                </a:solidFill>
              </a:rPr>
              <a:t> </a:t>
            </a:r>
            <a:r>
              <a:rPr lang="en-GB" dirty="0">
                <a:solidFill>
                  <a:schemeClr val="dk1"/>
                </a:solidFill>
              </a:rPr>
              <a:t>after </a:t>
            </a:r>
            <a:r>
              <a:rPr lang="en-GB" dirty="0" err="1">
                <a:solidFill>
                  <a:schemeClr val="dk1"/>
                </a:solidFill>
              </a:rPr>
              <a:t>vul_func</a:t>
            </a:r>
            <a:r>
              <a:rPr lang="en-GB" dirty="0">
                <a:solidFill>
                  <a:schemeClr val="dk1"/>
                </a:solidFill>
              </a:rPr>
              <a:t>() epilogue</a:t>
            </a:r>
          </a:p>
        </p:txBody>
      </p:sp>
      <p:sp>
        <p:nvSpPr>
          <p:cNvPr id="216" name="Shape 216"/>
          <p:cNvSpPr/>
          <p:nvPr/>
        </p:nvSpPr>
        <p:spPr>
          <a:xfrm>
            <a:off x="6405475" y="1737275"/>
            <a:ext cx="2241900" cy="7254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a:solidFill>
                  <a:schemeClr val="dk1"/>
                </a:solidFill>
              </a:rPr>
              <a:t>Jump to system()</a:t>
            </a:r>
          </a:p>
        </p:txBody>
      </p:sp>
      <p:sp>
        <p:nvSpPr>
          <p:cNvPr id="217" name="Shape 217"/>
          <p:cNvSpPr/>
          <p:nvPr/>
        </p:nvSpPr>
        <p:spPr>
          <a:xfrm>
            <a:off x="6405475" y="2890175"/>
            <a:ext cx="2241900" cy="7254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dirty="0">
                <a:solidFill>
                  <a:schemeClr val="dk1"/>
                </a:solidFill>
              </a:rPr>
              <a:t>s</a:t>
            </a:r>
            <a:r>
              <a:rPr lang="en-GB" dirty="0" smtClean="0">
                <a:solidFill>
                  <a:schemeClr val="dk1"/>
                </a:solidFill>
              </a:rPr>
              <a:t>ystem</a:t>
            </a:r>
            <a:r>
              <a:rPr lang="en-GB" dirty="0">
                <a:solidFill>
                  <a:schemeClr val="dk1"/>
                </a:solidFill>
              </a:rPr>
              <a:t>() prologue is executed</a:t>
            </a:r>
          </a:p>
        </p:txBody>
      </p:sp>
      <p:sp>
        <p:nvSpPr>
          <p:cNvPr id="218" name="Shape 218"/>
          <p:cNvSpPr/>
          <p:nvPr/>
        </p:nvSpPr>
        <p:spPr>
          <a:xfrm>
            <a:off x="3483500" y="2890175"/>
            <a:ext cx="2241900" cy="7254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dirty="0" err="1" smtClean="0">
                <a:solidFill>
                  <a:schemeClr val="dk1"/>
                </a:solidFill>
              </a:rPr>
              <a:t>ebp</a:t>
            </a:r>
            <a:r>
              <a:rPr lang="en-GB" dirty="0" smtClean="0">
                <a:solidFill>
                  <a:schemeClr val="dk1"/>
                </a:solidFill>
              </a:rPr>
              <a:t> </a:t>
            </a:r>
            <a:r>
              <a:rPr lang="en-GB" dirty="0">
                <a:solidFill>
                  <a:schemeClr val="dk1"/>
                </a:solidFill>
              </a:rPr>
              <a:t>is set to current value of </a:t>
            </a:r>
            <a:r>
              <a:rPr lang="en-GB" dirty="0" err="1" smtClean="0">
                <a:solidFill>
                  <a:schemeClr val="dk1"/>
                </a:solidFill>
              </a:rPr>
              <a:t>esp</a:t>
            </a:r>
            <a:endParaRPr lang="en-GB" dirty="0">
              <a:solidFill>
                <a:schemeClr val="dk1"/>
              </a:solidFill>
            </a:endParaRPr>
          </a:p>
        </p:txBody>
      </p:sp>
      <p:pic>
        <p:nvPicPr>
          <p:cNvPr id="219" name="Shape 219"/>
          <p:cNvPicPr preferRelativeResize="0"/>
          <p:nvPr/>
        </p:nvPicPr>
        <p:blipFill>
          <a:blip r:embed="rId3">
            <a:alphaModFix/>
          </a:blip>
          <a:stretch>
            <a:fillRect/>
          </a:stretch>
        </p:blipFill>
        <p:spPr>
          <a:xfrm>
            <a:off x="6164350" y="4201350"/>
            <a:ext cx="2724150" cy="762000"/>
          </a:xfrm>
          <a:prstGeom prst="rect">
            <a:avLst/>
          </a:prstGeom>
          <a:noFill/>
          <a:ln w="9525" cap="flat" cmpd="sng">
            <a:solidFill>
              <a:srgbClr val="FF0000"/>
            </a:solidFill>
            <a:prstDash val="solid"/>
            <a:round/>
            <a:headEnd type="none" w="med" len="med"/>
            <a:tailEnd type="none" w="med" len="med"/>
          </a:ln>
        </p:spPr>
      </p:pic>
      <p:sp>
        <p:nvSpPr>
          <p:cNvPr id="220" name="Shape 220"/>
          <p:cNvSpPr/>
          <p:nvPr/>
        </p:nvSpPr>
        <p:spPr>
          <a:xfrm>
            <a:off x="658900" y="2890175"/>
            <a:ext cx="2241900" cy="7254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dirty="0">
                <a:solidFill>
                  <a:schemeClr val="dk1"/>
                </a:solidFill>
              </a:rPr>
              <a:t>“/bin/</a:t>
            </a:r>
            <a:r>
              <a:rPr lang="en-GB" dirty="0" err="1">
                <a:solidFill>
                  <a:schemeClr val="dk1"/>
                </a:solidFill>
              </a:rPr>
              <a:t>sh</a:t>
            </a:r>
            <a:r>
              <a:rPr lang="en-GB" dirty="0">
                <a:solidFill>
                  <a:schemeClr val="dk1"/>
                </a:solidFill>
              </a:rPr>
              <a:t>” is stored in </a:t>
            </a:r>
            <a:r>
              <a:rPr lang="en-GB" dirty="0" smtClean="0">
                <a:solidFill>
                  <a:schemeClr val="dk1"/>
                </a:solidFill>
              </a:rPr>
              <a:t>ebp+8</a:t>
            </a:r>
            <a:endParaRPr lang="en-GB" dirty="0">
              <a:solidFill>
                <a:schemeClr val="dk1"/>
              </a:solidFill>
            </a:endParaRPr>
          </a:p>
        </p:txBody>
      </p:sp>
      <p:cxnSp>
        <p:nvCxnSpPr>
          <p:cNvPr id="221" name="Shape 221"/>
          <p:cNvCxnSpPr>
            <a:stCxn id="214" idx="3"/>
            <a:endCxn id="215" idx="1"/>
          </p:cNvCxnSpPr>
          <p:nvPr/>
        </p:nvCxnSpPr>
        <p:spPr>
          <a:xfrm>
            <a:off x="2900800" y="2099975"/>
            <a:ext cx="582600" cy="0"/>
          </a:xfrm>
          <a:prstGeom prst="straightConnector1">
            <a:avLst/>
          </a:prstGeom>
          <a:noFill/>
          <a:ln w="9525" cap="flat" cmpd="sng">
            <a:solidFill>
              <a:srgbClr val="000000"/>
            </a:solidFill>
            <a:prstDash val="solid"/>
            <a:round/>
            <a:headEnd type="none" w="lg" len="lg"/>
            <a:tailEnd type="triangle" w="lg" len="lg"/>
          </a:ln>
        </p:spPr>
      </p:cxnSp>
      <p:cxnSp>
        <p:nvCxnSpPr>
          <p:cNvPr id="222" name="Shape 222"/>
          <p:cNvCxnSpPr/>
          <p:nvPr/>
        </p:nvCxnSpPr>
        <p:spPr>
          <a:xfrm>
            <a:off x="5774138" y="2099975"/>
            <a:ext cx="582600" cy="0"/>
          </a:xfrm>
          <a:prstGeom prst="straightConnector1">
            <a:avLst/>
          </a:prstGeom>
          <a:noFill/>
          <a:ln w="9525" cap="flat" cmpd="sng">
            <a:solidFill>
              <a:srgbClr val="000000"/>
            </a:solidFill>
            <a:prstDash val="solid"/>
            <a:round/>
            <a:headEnd type="none" w="lg" len="lg"/>
            <a:tailEnd type="triangle" w="lg" len="lg"/>
          </a:ln>
        </p:spPr>
      </p:cxnSp>
      <p:cxnSp>
        <p:nvCxnSpPr>
          <p:cNvPr id="223" name="Shape 223"/>
          <p:cNvCxnSpPr>
            <a:stCxn id="216" idx="2"/>
            <a:endCxn id="217" idx="0"/>
          </p:cNvCxnSpPr>
          <p:nvPr/>
        </p:nvCxnSpPr>
        <p:spPr>
          <a:xfrm>
            <a:off x="7526425" y="2462675"/>
            <a:ext cx="0" cy="427500"/>
          </a:xfrm>
          <a:prstGeom prst="straightConnector1">
            <a:avLst/>
          </a:prstGeom>
          <a:noFill/>
          <a:ln w="9525" cap="flat" cmpd="sng">
            <a:solidFill>
              <a:srgbClr val="000000"/>
            </a:solidFill>
            <a:prstDash val="solid"/>
            <a:round/>
            <a:headEnd type="none" w="lg" len="lg"/>
            <a:tailEnd type="triangle" w="lg" len="lg"/>
          </a:ln>
        </p:spPr>
      </p:cxnSp>
      <p:cxnSp>
        <p:nvCxnSpPr>
          <p:cNvPr id="224" name="Shape 224"/>
          <p:cNvCxnSpPr>
            <a:stCxn id="217" idx="1"/>
            <a:endCxn id="218" idx="3"/>
          </p:cNvCxnSpPr>
          <p:nvPr/>
        </p:nvCxnSpPr>
        <p:spPr>
          <a:xfrm rot="10800000">
            <a:off x="5725375" y="3252875"/>
            <a:ext cx="680100" cy="0"/>
          </a:xfrm>
          <a:prstGeom prst="straightConnector1">
            <a:avLst/>
          </a:prstGeom>
          <a:noFill/>
          <a:ln w="9525" cap="flat" cmpd="sng">
            <a:solidFill>
              <a:srgbClr val="000000"/>
            </a:solidFill>
            <a:prstDash val="solid"/>
            <a:round/>
            <a:headEnd type="none" w="lg" len="lg"/>
            <a:tailEnd type="triangle" w="lg" len="lg"/>
          </a:ln>
        </p:spPr>
      </p:cxnSp>
      <p:cxnSp>
        <p:nvCxnSpPr>
          <p:cNvPr id="225" name="Shape 225"/>
          <p:cNvCxnSpPr>
            <a:stCxn id="218" idx="1"/>
            <a:endCxn id="220" idx="3"/>
          </p:cNvCxnSpPr>
          <p:nvPr/>
        </p:nvCxnSpPr>
        <p:spPr>
          <a:xfrm rot="10800000">
            <a:off x="2900900" y="3252875"/>
            <a:ext cx="582600" cy="0"/>
          </a:xfrm>
          <a:prstGeom prst="straightConnector1">
            <a:avLst/>
          </a:prstGeom>
          <a:noFill/>
          <a:ln w="9525" cap="flat" cmpd="sng">
            <a:solidFill>
              <a:srgbClr val="000000"/>
            </a:solidFill>
            <a:prstDash val="solid"/>
            <a:round/>
            <a:headEnd type="none" w="lg" len="lg"/>
            <a:tailEnd type="triangle" w="lg" len="lg"/>
          </a:ln>
        </p:spPr>
      </p:cxnSp>
      <p:cxnSp>
        <p:nvCxnSpPr>
          <p:cNvPr id="226" name="Shape 226"/>
          <p:cNvCxnSpPr>
            <a:stCxn id="217" idx="2"/>
            <a:endCxn id="219" idx="0"/>
          </p:cNvCxnSpPr>
          <p:nvPr/>
        </p:nvCxnSpPr>
        <p:spPr>
          <a:xfrm>
            <a:off x="7526425" y="3615575"/>
            <a:ext cx="0" cy="585900"/>
          </a:xfrm>
          <a:prstGeom prst="straightConnector1">
            <a:avLst/>
          </a:prstGeom>
          <a:noFill/>
          <a:ln w="9525" cap="flat" cmpd="sng">
            <a:solidFill>
              <a:schemeClr val="dk2"/>
            </a:solidFill>
            <a:prstDash val="dot"/>
            <a:round/>
            <a:headEnd type="none" w="lg" len="lg"/>
            <a:tailEnd type="triangle" w="lg" len="lg"/>
          </a:ln>
        </p:spPr>
      </p:cxnSp>
      <p:cxnSp>
        <p:nvCxnSpPr>
          <p:cNvPr id="227" name="Shape 227"/>
          <p:cNvCxnSpPr>
            <a:stCxn id="218" idx="2"/>
            <a:endCxn id="219" idx="1"/>
          </p:cNvCxnSpPr>
          <p:nvPr/>
        </p:nvCxnSpPr>
        <p:spPr>
          <a:xfrm>
            <a:off x="4604450" y="3615575"/>
            <a:ext cx="1560000" cy="966900"/>
          </a:xfrm>
          <a:prstGeom prst="straightConnector1">
            <a:avLst/>
          </a:prstGeom>
          <a:noFill/>
          <a:ln w="9525" cap="flat" cmpd="sng">
            <a:solidFill>
              <a:schemeClr val="dk2"/>
            </a:solidFill>
            <a:prstDash val="dot"/>
            <a:round/>
            <a:headEnd type="none" w="lg" len="lg"/>
            <a:tailEnd type="triangle" w="lg" len="lg"/>
          </a:ln>
        </p:spPr>
      </p:cxnSp>
      <p:cxnSp>
        <p:nvCxnSpPr>
          <p:cNvPr id="228" name="Shape 228"/>
          <p:cNvCxnSpPr>
            <a:stCxn id="215" idx="0"/>
            <a:endCxn id="229" idx="1"/>
          </p:cNvCxnSpPr>
          <p:nvPr/>
        </p:nvCxnSpPr>
        <p:spPr>
          <a:xfrm rot="10800000" flipH="1">
            <a:off x="4604450" y="928775"/>
            <a:ext cx="1494900" cy="808500"/>
          </a:xfrm>
          <a:prstGeom prst="straightConnector1">
            <a:avLst/>
          </a:prstGeom>
          <a:noFill/>
          <a:ln w="9525" cap="flat" cmpd="sng">
            <a:solidFill>
              <a:schemeClr val="dk2"/>
            </a:solidFill>
            <a:prstDash val="dot"/>
            <a:round/>
            <a:headEnd type="none" w="lg" len="lg"/>
            <a:tailEnd type="triangle" w="lg" len="lg"/>
          </a:ln>
        </p:spPr>
      </p:cxnSp>
      <p:pic>
        <p:nvPicPr>
          <p:cNvPr id="230" name="Shape 230"/>
          <p:cNvPicPr preferRelativeResize="0"/>
          <p:nvPr/>
        </p:nvPicPr>
        <p:blipFill>
          <a:blip r:embed="rId4">
            <a:alphaModFix/>
          </a:blip>
          <a:stretch>
            <a:fillRect/>
          </a:stretch>
        </p:blipFill>
        <p:spPr>
          <a:xfrm>
            <a:off x="6099350" y="638384"/>
            <a:ext cx="2724150" cy="671391"/>
          </a:xfrm>
          <a:prstGeom prst="rect">
            <a:avLst/>
          </a:prstGeom>
          <a:noFill/>
          <a:ln w="9525" cap="flat" cmpd="sng">
            <a:solidFill>
              <a:srgbClr val="FF0000"/>
            </a:solidFill>
            <a:prstDash val="solid"/>
            <a:round/>
            <a:headEnd type="none" w="med" len="med"/>
            <a:tailEnd type="none" w="med" len="med"/>
          </a:ln>
        </p:spPr>
      </p:pic>
      <p:sp>
        <p:nvSpPr>
          <p:cNvPr id="231" name="Shape 231"/>
          <p:cNvSpPr txBox="1"/>
          <p:nvPr/>
        </p:nvSpPr>
        <p:spPr>
          <a:xfrm>
            <a:off x="730600" y="3735575"/>
            <a:ext cx="2098500" cy="345900"/>
          </a:xfrm>
          <a:prstGeom prst="rect">
            <a:avLst/>
          </a:prstGeom>
          <a:noFill/>
          <a:ln w="9525" cap="flat" cmpd="sng">
            <a:solidFill>
              <a:srgbClr val="000000"/>
            </a:solidFill>
            <a:prstDash val="dash"/>
            <a:round/>
            <a:headEnd type="none" w="med" len="med"/>
            <a:tailEnd type="none" w="med" len="med"/>
          </a:ln>
        </p:spPr>
        <p:txBody>
          <a:bodyPr wrap="square" lIns="91425" tIns="91425" rIns="91425" bIns="91425" anchor="t" anchorCtr="0">
            <a:noAutofit/>
          </a:bodyPr>
          <a:lstStyle/>
          <a:p>
            <a:pPr marL="0" lvl="0" indent="0">
              <a:spcBef>
                <a:spcPts val="0"/>
              </a:spcBef>
              <a:buNone/>
            </a:pPr>
            <a:r>
              <a:rPr lang="en-GB" dirty="0"/>
              <a:t>Check the memory map</a:t>
            </a:r>
          </a:p>
        </p:txBody>
      </p:sp>
      <p:sp>
        <p:nvSpPr>
          <p:cNvPr id="232" name="Shape 232"/>
          <p:cNvSpPr txBox="1">
            <a:spLocks noGrp="1"/>
          </p:cNvSpPr>
          <p:nvPr>
            <p:ph type="title"/>
          </p:nvPr>
        </p:nvSpPr>
        <p:spPr>
          <a:xfrm>
            <a:off x="526625" y="490625"/>
            <a:ext cx="4233000" cy="966900"/>
          </a:xfrm>
          <a:prstGeom prst="rect">
            <a:avLst/>
          </a:prstGeom>
        </p:spPr>
        <p:txBody>
          <a:bodyPr wrap="square" lIns="91425" tIns="91425" rIns="91425" bIns="91425" anchor="t" anchorCtr="0">
            <a:noAutofit/>
          </a:bodyPr>
          <a:lstStyle/>
          <a:p>
            <a:pPr marL="0" lvl="0" indent="0">
              <a:spcBef>
                <a:spcPts val="0"/>
              </a:spcBef>
              <a:buNone/>
            </a:pPr>
            <a:r>
              <a:rPr lang="en-GB" dirty="0"/>
              <a:t>Flow Chart to understand </a:t>
            </a:r>
          </a:p>
          <a:p>
            <a:pPr marL="0" lvl="0" indent="0" rtl="0">
              <a:spcBef>
                <a:spcPts val="0"/>
              </a:spcBef>
              <a:buNone/>
            </a:pPr>
            <a:r>
              <a:rPr lang="en-GB" dirty="0">
                <a:latin typeface="Courier New" panose="02070309020205020404" pitchFamily="49" charset="0"/>
                <a:cs typeface="Courier New" panose="02070309020205020404" pitchFamily="49" charset="0"/>
              </a:rPr>
              <a:t>system() </a:t>
            </a:r>
            <a:r>
              <a:rPr lang="en-GB" dirty="0"/>
              <a:t>argument</a:t>
            </a:r>
          </a:p>
        </p:txBody>
      </p:sp>
      <p:sp>
        <p:nvSpPr>
          <p:cNvPr id="233" name="Shape 233"/>
          <p:cNvSpPr txBox="1"/>
          <p:nvPr/>
        </p:nvSpPr>
        <p:spPr>
          <a:xfrm>
            <a:off x="32975" y="4201475"/>
            <a:ext cx="5340900" cy="966900"/>
          </a:xfrm>
          <a:prstGeom prst="rect">
            <a:avLst/>
          </a:prstGeom>
          <a:noFill/>
          <a:ln>
            <a:noFill/>
          </a:ln>
        </p:spPr>
        <p:txBody>
          <a:bodyPr wrap="square" lIns="91425" tIns="91425" rIns="91425" bIns="91425" anchor="t" anchorCtr="0">
            <a:noAutofit/>
          </a:bodyPr>
          <a:lstStyle/>
          <a:p>
            <a:pPr marL="0" lvl="0" indent="0">
              <a:spcBef>
                <a:spcPts val="0"/>
              </a:spcBef>
              <a:buNone/>
            </a:pPr>
            <a:r>
              <a:rPr lang="en-GB" sz="1600" dirty="0" err="1" smtClean="0"/>
              <a:t>ebp</a:t>
            </a:r>
            <a:r>
              <a:rPr lang="en-GB" sz="1600" dirty="0" smtClean="0"/>
              <a:t> </a:t>
            </a:r>
            <a:r>
              <a:rPr lang="en-GB" sz="1600" dirty="0"/>
              <a:t>+ 4 is treated as return address of system(). We can put exit() address so that on system() return exit() is called and the program doesn’t crash.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Outline</a:t>
            </a:r>
          </a:p>
        </p:txBody>
      </p:sp>
      <p:sp>
        <p:nvSpPr>
          <p:cNvPr id="60" name="Shape 60"/>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419100" rtl="0">
              <a:lnSpc>
                <a:spcPct val="90000"/>
              </a:lnSpc>
              <a:spcBef>
                <a:spcPts val="1000"/>
              </a:spcBef>
              <a:spcAft>
                <a:spcPts val="0"/>
              </a:spcAft>
              <a:buClr>
                <a:schemeClr val="dk1"/>
              </a:buClr>
              <a:buSzPts val="3000"/>
              <a:buChar char="●"/>
            </a:pPr>
            <a:r>
              <a:rPr lang="en-GB" sz="3000" dirty="0">
                <a:solidFill>
                  <a:schemeClr val="dk1"/>
                </a:solidFill>
                <a:latin typeface="Calibri"/>
                <a:ea typeface="Calibri"/>
                <a:cs typeface="Calibri"/>
                <a:sym typeface="Calibri"/>
              </a:rPr>
              <a:t>Non-executable Stack countermeasure</a:t>
            </a:r>
          </a:p>
          <a:p>
            <a:pPr marL="457200" lvl="0" indent="-419100" rtl="0">
              <a:lnSpc>
                <a:spcPct val="90000"/>
              </a:lnSpc>
              <a:spcBef>
                <a:spcPts val="0"/>
              </a:spcBef>
              <a:spcAft>
                <a:spcPts val="0"/>
              </a:spcAft>
              <a:buClr>
                <a:schemeClr val="dk1"/>
              </a:buClr>
              <a:buSzPts val="3000"/>
              <a:buChar char="●"/>
            </a:pPr>
            <a:r>
              <a:rPr lang="en-GB" sz="3000" dirty="0">
                <a:solidFill>
                  <a:schemeClr val="dk1"/>
                </a:solidFill>
                <a:latin typeface="Calibri"/>
                <a:ea typeface="Calibri"/>
                <a:cs typeface="Calibri"/>
                <a:sym typeface="Calibri"/>
              </a:rPr>
              <a:t>How to defeat the countermeasure</a:t>
            </a:r>
          </a:p>
          <a:p>
            <a:pPr marL="457200" lvl="0" indent="-419100" rtl="0">
              <a:lnSpc>
                <a:spcPct val="90000"/>
              </a:lnSpc>
              <a:spcBef>
                <a:spcPts val="0"/>
              </a:spcBef>
              <a:spcAft>
                <a:spcPts val="0"/>
              </a:spcAft>
              <a:buClr>
                <a:schemeClr val="dk1"/>
              </a:buClr>
              <a:buSzPts val="3000"/>
              <a:buChar char="●"/>
            </a:pPr>
            <a:r>
              <a:rPr lang="en-GB" sz="3000" dirty="0" smtClean="0">
                <a:solidFill>
                  <a:schemeClr val="dk1"/>
                </a:solidFill>
                <a:latin typeface="Calibri"/>
                <a:ea typeface="Calibri"/>
                <a:cs typeface="Calibri"/>
                <a:sym typeface="Calibri"/>
              </a:rPr>
              <a:t>Tasks </a:t>
            </a:r>
            <a:r>
              <a:rPr lang="en-GB" sz="3000" dirty="0">
                <a:solidFill>
                  <a:schemeClr val="dk1"/>
                </a:solidFill>
                <a:latin typeface="Calibri"/>
                <a:ea typeface="Calibri"/>
                <a:cs typeface="Calibri"/>
                <a:sym typeface="Calibri"/>
              </a:rPr>
              <a:t>involved in the attack</a:t>
            </a:r>
          </a:p>
          <a:p>
            <a:pPr marL="457200" lvl="0" indent="-419100" rtl="0">
              <a:lnSpc>
                <a:spcPct val="90000"/>
              </a:lnSpc>
              <a:spcBef>
                <a:spcPts val="0"/>
              </a:spcBef>
              <a:spcAft>
                <a:spcPts val="0"/>
              </a:spcAft>
              <a:buClr>
                <a:schemeClr val="dk1"/>
              </a:buClr>
              <a:buSzPts val="3000"/>
              <a:buChar char="●"/>
            </a:pPr>
            <a:r>
              <a:rPr lang="en-GB" sz="3000" dirty="0">
                <a:solidFill>
                  <a:schemeClr val="dk1"/>
                </a:solidFill>
                <a:latin typeface="Calibri"/>
                <a:ea typeface="Calibri"/>
                <a:cs typeface="Calibri"/>
                <a:sym typeface="Calibri"/>
              </a:rPr>
              <a:t>Function Prologue and Epilogue</a:t>
            </a:r>
          </a:p>
          <a:p>
            <a:pPr marL="457200" lvl="0" indent="-419100" rtl="0">
              <a:lnSpc>
                <a:spcPct val="90000"/>
              </a:lnSpc>
              <a:spcBef>
                <a:spcPts val="0"/>
              </a:spcBef>
              <a:spcAft>
                <a:spcPts val="0"/>
              </a:spcAft>
              <a:buClr>
                <a:schemeClr val="dk1"/>
              </a:buClr>
              <a:buSzPts val="3000"/>
              <a:buFont typeface="Calibri"/>
              <a:buChar char="●"/>
            </a:pPr>
            <a:r>
              <a:rPr lang="en-GB" sz="3000" dirty="0" smtClean="0">
                <a:solidFill>
                  <a:schemeClr val="dk1"/>
                </a:solidFill>
                <a:latin typeface="Calibri"/>
                <a:ea typeface="Calibri"/>
                <a:cs typeface="Calibri"/>
                <a:sym typeface="Calibri"/>
              </a:rPr>
              <a:t>Launching attack</a:t>
            </a:r>
            <a:endParaRPr lang="en-GB" sz="3000" dirty="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Malicious Code</a:t>
            </a:r>
          </a:p>
        </p:txBody>
      </p:sp>
      <p:pic>
        <p:nvPicPr>
          <p:cNvPr id="240" name="Shape 240"/>
          <p:cNvPicPr preferRelativeResize="0"/>
          <p:nvPr/>
        </p:nvPicPr>
        <p:blipFill>
          <a:blip r:embed="rId3">
            <a:alphaModFix/>
          </a:blip>
          <a:stretch>
            <a:fillRect/>
          </a:stretch>
        </p:blipFill>
        <p:spPr>
          <a:xfrm>
            <a:off x="311700" y="1277475"/>
            <a:ext cx="6466774" cy="3440524"/>
          </a:xfrm>
          <a:prstGeom prst="rect">
            <a:avLst/>
          </a:prstGeom>
          <a:noFill/>
          <a:ln>
            <a:noFill/>
          </a:ln>
        </p:spPr>
      </p:pic>
      <p:sp>
        <p:nvSpPr>
          <p:cNvPr id="244" name="Shape 244"/>
          <p:cNvSpPr txBox="1"/>
          <p:nvPr/>
        </p:nvSpPr>
        <p:spPr>
          <a:xfrm>
            <a:off x="7270277" y="3892292"/>
            <a:ext cx="934324" cy="393492"/>
          </a:xfrm>
          <a:prstGeom prst="rect">
            <a:avLst/>
          </a:prstGeom>
          <a:noFill/>
          <a:ln>
            <a:noFill/>
          </a:ln>
        </p:spPr>
        <p:txBody>
          <a:bodyPr wrap="square" lIns="91425" tIns="91425" rIns="91425" bIns="91425" anchor="t" anchorCtr="0">
            <a:noAutofit/>
          </a:bodyPr>
          <a:lstStyle/>
          <a:p>
            <a:pPr marL="0" lvl="0" indent="0">
              <a:spcBef>
                <a:spcPts val="0"/>
              </a:spcBef>
              <a:buNone/>
            </a:pPr>
            <a:r>
              <a:rPr lang="en-GB" dirty="0" err="1" smtClean="0">
                <a:solidFill>
                  <a:srgbClr val="FF0000"/>
                </a:solidFill>
              </a:rPr>
              <a:t>ebp</a:t>
            </a:r>
            <a:r>
              <a:rPr lang="en-GB" dirty="0" smtClean="0">
                <a:solidFill>
                  <a:srgbClr val="FF0000"/>
                </a:solidFill>
              </a:rPr>
              <a:t> </a:t>
            </a:r>
            <a:r>
              <a:rPr lang="en-GB" dirty="0">
                <a:solidFill>
                  <a:srgbClr val="FF0000"/>
                </a:solidFill>
              </a:rPr>
              <a:t>+ 4</a:t>
            </a:r>
          </a:p>
        </p:txBody>
      </p:sp>
      <p:sp>
        <p:nvSpPr>
          <p:cNvPr id="245" name="Shape 245"/>
          <p:cNvSpPr txBox="1"/>
          <p:nvPr/>
        </p:nvSpPr>
        <p:spPr>
          <a:xfrm>
            <a:off x="7270277" y="3331987"/>
            <a:ext cx="852254" cy="384399"/>
          </a:xfrm>
          <a:prstGeom prst="rect">
            <a:avLst/>
          </a:prstGeom>
          <a:noFill/>
          <a:ln>
            <a:noFill/>
          </a:ln>
        </p:spPr>
        <p:txBody>
          <a:bodyPr wrap="square" lIns="91425" tIns="91425" rIns="91425" bIns="91425" anchor="t" anchorCtr="0">
            <a:noAutofit/>
          </a:bodyPr>
          <a:lstStyle/>
          <a:p>
            <a:pPr marL="0" lvl="0" indent="0" rtl="0">
              <a:spcBef>
                <a:spcPts val="0"/>
              </a:spcBef>
              <a:buNone/>
            </a:pPr>
            <a:r>
              <a:rPr lang="en-GB" dirty="0" err="1" smtClean="0">
                <a:solidFill>
                  <a:srgbClr val="FF0000"/>
                </a:solidFill>
              </a:rPr>
              <a:t>ebp</a:t>
            </a:r>
            <a:r>
              <a:rPr lang="en-GB" dirty="0" smtClean="0">
                <a:solidFill>
                  <a:srgbClr val="FF0000"/>
                </a:solidFill>
              </a:rPr>
              <a:t> </a:t>
            </a:r>
            <a:r>
              <a:rPr lang="en-GB" dirty="0">
                <a:solidFill>
                  <a:srgbClr val="FF0000"/>
                </a:solidFill>
              </a:rPr>
              <a:t>+ 8</a:t>
            </a:r>
          </a:p>
        </p:txBody>
      </p:sp>
      <p:sp>
        <p:nvSpPr>
          <p:cNvPr id="246" name="Shape 246"/>
          <p:cNvSpPr txBox="1"/>
          <p:nvPr/>
        </p:nvSpPr>
        <p:spPr>
          <a:xfrm>
            <a:off x="7270277" y="2709128"/>
            <a:ext cx="987072" cy="401325"/>
          </a:xfrm>
          <a:prstGeom prst="rect">
            <a:avLst/>
          </a:prstGeom>
          <a:noFill/>
          <a:ln>
            <a:noFill/>
          </a:ln>
        </p:spPr>
        <p:txBody>
          <a:bodyPr wrap="square" lIns="91425" tIns="91425" rIns="91425" bIns="91425" anchor="t" anchorCtr="0">
            <a:noAutofit/>
          </a:bodyPr>
          <a:lstStyle/>
          <a:p>
            <a:pPr marL="0" lvl="0" indent="0" rtl="0">
              <a:spcBef>
                <a:spcPts val="0"/>
              </a:spcBef>
              <a:buNone/>
            </a:pPr>
            <a:r>
              <a:rPr lang="en-GB" dirty="0" err="1" smtClean="0">
                <a:solidFill>
                  <a:srgbClr val="FF0000"/>
                </a:solidFill>
              </a:rPr>
              <a:t>ebp</a:t>
            </a:r>
            <a:r>
              <a:rPr lang="en-GB" dirty="0" smtClean="0">
                <a:solidFill>
                  <a:srgbClr val="FF0000"/>
                </a:solidFill>
              </a:rPr>
              <a:t> </a:t>
            </a:r>
            <a:r>
              <a:rPr lang="en-GB" dirty="0">
                <a:solidFill>
                  <a:srgbClr val="FF0000"/>
                </a:solidFill>
              </a:rPr>
              <a:t>+ 12</a:t>
            </a:r>
          </a:p>
        </p:txBody>
      </p:sp>
      <p:cxnSp>
        <p:nvCxnSpPr>
          <p:cNvPr id="3" name="Elbow Connector 2"/>
          <p:cNvCxnSpPr/>
          <p:nvPr/>
        </p:nvCxnSpPr>
        <p:spPr>
          <a:xfrm rot="10800000" flipV="1">
            <a:off x="6545132" y="2909815"/>
            <a:ext cx="725145" cy="395800"/>
          </a:xfrm>
          <a:prstGeom prst="bentConnector3">
            <a:avLst>
              <a:gd name="adj1" fmla="val 50000"/>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p:cNvCxnSpPr/>
          <p:nvPr/>
        </p:nvCxnSpPr>
        <p:spPr>
          <a:xfrm rot="10800000">
            <a:off x="6554231" y="3722450"/>
            <a:ext cx="768801" cy="380790"/>
          </a:xfrm>
          <a:prstGeom prst="bentConnector3">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554230" y="3539905"/>
            <a:ext cx="768795"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Launch the attack</a:t>
            </a:r>
          </a:p>
        </p:txBody>
      </p:sp>
      <p:pic>
        <p:nvPicPr>
          <p:cNvPr id="252" name="Shape 252"/>
          <p:cNvPicPr preferRelativeResize="0"/>
          <p:nvPr/>
        </p:nvPicPr>
        <p:blipFill>
          <a:blip r:embed="rId3">
            <a:alphaModFix/>
          </a:blip>
          <a:stretch>
            <a:fillRect/>
          </a:stretch>
        </p:blipFill>
        <p:spPr>
          <a:xfrm>
            <a:off x="479925" y="1774825"/>
            <a:ext cx="8378325" cy="1508100"/>
          </a:xfrm>
          <a:prstGeom prst="rect">
            <a:avLst/>
          </a:prstGeom>
          <a:noFill/>
          <a:ln>
            <a:noFill/>
          </a:ln>
        </p:spPr>
      </p:pic>
      <p:sp>
        <p:nvSpPr>
          <p:cNvPr id="253" name="Shape 253"/>
          <p:cNvSpPr txBox="1"/>
          <p:nvPr/>
        </p:nvSpPr>
        <p:spPr>
          <a:xfrm>
            <a:off x="316750" y="1141325"/>
            <a:ext cx="6335100" cy="433500"/>
          </a:xfrm>
          <a:prstGeom prst="rect">
            <a:avLst/>
          </a:prstGeom>
          <a:noFill/>
          <a:ln>
            <a:noFill/>
          </a:ln>
        </p:spPr>
        <p:txBody>
          <a:bodyPr wrap="square" lIns="91425" tIns="91425" rIns="91425" bIns="91425" anchor="t" anchorCtr="0">
            <a:noAutofit/>
          </a:bodyPr>
          <a:lstStyle/>
          <a:p>
            <a:pPr marL="457200" lvl="0" indent="-317500">
              <a:spcBef>
                <a:spcPts val="0"/>
              </a:spcBef>
              <a:buSzPts val="1400"/>
              <a:buChar char="●"/>
            </a:pPr>
            <a:r>
              <a:rPr lang="en-GB" sz="1800" dirty="0"/>
              <a:t>Execute the exploit code and then the vulnerable code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Return-Oriented Programming</a:t>
            </a:r>
            <a:endParaRPr lang="en-US" dirty="0"/>
          </a:p>
        </p:txBody>
      </p:sp>
      <p:sp>
        <p:nvSpPr>
          <p:cNvPr id="3" name="Text Placeholder 2"/>
          <p:cNvSpPr>
            <a:spLocks noGrp="1"/>
          </p:cNvSpPr>
          <p:nvPr>
            <p:ph type="body" idx="1"/>
          </p:nvPr>
        </p:nvSpPr>
        <p:spPr/>
        <p:txBody>
          <a:bodyPr/>
          <a:lstStyle/>
          <a:p>
            <a:pPr marL="228600" indent="-228600">
              <a:spcAft>
                <a:spcPts val="600"/>
              </a:spcAft>
            </a:pPr>
            <a:r>
              <a:rPr lang="en-US" dirty="0" smtClean="0"/>
              <a:t>In the return-to-</a:t>
            </a:r>
            <a:r>
              <a:rPr lang="en-US" dirty="0" err="1" smtClean="0"/>
              <a:t>libc</a:t>
            </a:r>
            <a:r>
              <a:rPr lang="en-US" dirty="0" smtClean="0"/>
              <a:t> attack, we can only chain two functions together</a:t>
            </a:r>
          </a:p>
          <a:p>
            <a:pPr marL="228600" indent="-228600">
              <a:spcAft>
                <a:spcPts val="600"/>
              </a:spcAft>
            </a:pPr>
            <a:r>
              <a:rPr lang="en-US" dirty="0" smtClean="0"/>
              <a:t>The technique can be generalized: </a:t>
            </a:r>
          </a:p>
          <a:p>
            <a:pPr marL="512763" lvl="1" indent="-228600">
              <a:spcAft>
                <a:spcPts val="600"/>
              </a:spcAft>
            </a:pPr>
            <a:r>
              <a:rPr lang="en-US" dirty="0" smtClean="0"/>
              <a:t>Chain many functions together</a:t>
            </a:r>
          </a:p>
          <a:p>
            <a:pPr marL="512763" lvl="1" indent="-228600">
              <a:spcAft>
                <a:spcPts val="600"/>
              </a:spcAft>
            </a:pPr>
            <a:r>
              <a:rPr lang="en-US" dirty="0" smtClean="0"/>
              <a:t>Chain blocks of code together</a:t>
            </a:r>
          </a:p>
          <a:p>
            <a:pPr marL="228600" indent="-228600">
              <a:spcAft>
                <a:spcPts val="600"/>
              </a:spcAft>
            </a:pPr>
            <a:r>
              <a:rPr lang="en-US" dirty="0" smtClean="0"/>
              <a:t>The generalized technique is called Return-Oriented </a:t>
            </a:r>
            <a:r>
              <a:rPr lang="en-US" dirty="0"/>
              <a:t>P</a:t>
            </a:r>
            <a:r>
              <a:rPr lang="en-US" dirty="0" smtClean="0"/>
              <a:t>rogramming (ROP)</a:t>
            </a:r>
            <a:endParaRPr lang="en-US" dirty="0" smtClean="0"/>
          </a:p>
          <a:p>
            <a:pPr lvl="1">
              <a:spcAft>
                <a:spcPts val="600"/>
              </a:spcAft>
              <a:buNone/>
            </a:pPr>
            <a:endParaRPr lang="en-US" dirty="0" smtClean="0"/>
          </a:p>
        </p:txBody>
      </p:sp>
    </p:spTree>
    <p:extLst>
      <p:ext uri="{BB962C8B-B14F-4D97-AF65-F5344CB8AC3E}">
        <p14:creationId xmlns:p14="http://schemas.microsoft.com/office/powerpoint/2010/main" val="1432750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Chaining Function Calls (without Arguments)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7890" y="1642063"/>
            <a:ext cx="5868219" cy="2553056"/>
          </a:xfrm>
          <a:prstGeom prst="rect">
            <a:avLst/>
          </a:prstGeom>
        </p:spPr>
      </p:pic>
    </p:spTree>
    <p:extLst>
      <p:ext uri="{BB962C8B-B14F-4D97-AF65-F5344CB8AC3E}">
        <p14:creationId xmlns:p14="http://schemas.microsoft.com/office/powerpoint/2010/main" val="2854127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Chaining Function Calls with Arguments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5806" y="1402310"/>
            <a:ext cx="4534141" cy="3643639"/>
          </a:xfrm>
          <a:prstGeom prst="rect">
            <a:avLst/>
          </a:prstGeom>
        </p:spPr>
      </p:pic>
      <p:sp>
        <p:nvSpPr>
          <p:cNvPr id="5" name="TextBox 4"/>
          <p:cNvSpPr txBox="1"/>
          <p:nvPr/>
        </p:nvSpPr>
        <p:spPr>
          <a:xfrm>
            <a:off x="449317" y="2392580"/>
            <a:ext cx="2864887" cy="646331"/>
          </a:xfrm>
          <a:prstGeom prst="rect">
            <a:avLst/>
          </a:prstGeom>
          <a:noFill/>
        </p:spPr>
        <p:txBody>
          <a:bodyPr wrap="none" rtlCol="0">
            <a:spAutoFit/>
          </a:bodyPr>
          <a:lstStyle/>
          <a:p>
            <a:r>
              <a:rPr lang="en-US" sz="1800" dirty="0" smtClean="0"/>
              <a:t>Idea: </a:t>
            </a:r>
          </a:p>
          <a:p>
            <a:r>
              <a:rPr lang="en-US" sz="1800" dirty="0">
                <a:solidFill>
                  <a:srgbClr val="FF0000"/>
                </a:solidFill>
              </a:rPr>
              <a:t>s</a:t>
            </a:r>
            <a:r>
              <a:rPr lang="en-US" sz="1800" dirty="0" smtClean="0">
                <a:solidFill>
                  <a:srgbClr val="FF0000"/>
                </a:solidFill>
              </a:rPr>
              <a:t>kipping function prologue</a:t>
            </a:r>
            <a:endParaRPr lang="en-US" sz="1800" dirty="0">
              <a:solidFill>
                <a:srgbClr val="FF0000"/>
              </a:solidFill>
            </a:endParaRPr>
          </a:p>
        </p:txBody>
      </p:sp>
    </p:spTree>
    <p:extLst>
      <p:ext uri="{BB962C8B-B14F-4D97-AF65-F5344CB8AC3E}">
        <p14:creationId xmlns:p14="http://schemas.microsoft.com/office/powerpoint/2010/main" val="2176088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Chaining Function Calls with Arguments</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856" y="1633872"/>
            <a:ext cx="4615848" cy="3325396"/>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2472" y="1823057"/>
            <a:ext cx="3036436" cy="2205031"/>
          </a:xfrm>
          <a:prstGeom prst="rect">
            <a:avLst/>
          </a:prstGeom>
        </p:spPr>
      </p:pic>
      <p:sp>
        <p:nvSpPr>
          <p:cNvPr id="6" name="TextBox 5"/>
          <p:cNvSpPr txBox="1"/>
          <p:nvPr/>
        </p:nvSpPr>
        <p:spPr>
          <a:xfrm>
            <a:off x="425668" y="1141132"/>
            <a:ext cx="4485290" cy="369332"/>
          </a:xfrm>
          <a:prstGeom prst="rect">
            <a:avLst/>
          </a:prstGeom>
          <a:noFill/>
        </p:spPr>
        <p:txBody>
          <a:bodyPr wrap="square" rtlCol="0">
            <a:spAutoFit/>
          </a:bodyPr>
          <a:lstStyle/>
          <a:p>
            <a:r>
              <a:rPr lang="en-US" sz="1800" dirty="0" smtClean="0"/>
              <a:t>Idea:  </a:t>
            </a:r>
            <a:r>
              <a:rPr lang="en-US" sz="1800" dirty="0" smtClean="0">
                <a:solidFill>
                  <a:srgbClr val="FF0000"/>
                </a:solidFill>
              </a:rPr>
              <a:t>using leave and ret</a:t>
            </a:r>
            <a:endParaRPr lang="en-US" sz="1800" dirty="0">
              <a:solidFill>
                <a:srgbClr val="FF0000"/>
              </a:solidFill>
            </a:endParaRPr>
          </a:p>
        </p:txBody>
      </p:sp>
    </p:spTree>
    <p:extLst>
      <p:ext uri="{BB962C8B-B14F-4D97-AF65-F5344CB8AC3E}">
        <p14:creationId xmlns:p14="http://schemas.microsoft.com/office/powerpoint/2010/main" val="1328428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Chaining Function Calls with Zero in the Argument</a:t>
            </a:r>
            <a:endParaRPr lang="en-US" dirty="0"/>
          </a:p>
        </p:txBody>
      </p:sp>
      <p:sp>
        <p:nvSpPr>
          <p:cNvPr id="3" name="TextBox 2"/>
          <p:cNvSpPr txBox="1"/>
          <p:nvPr/>
        </p:nvSpPr>
        <p:spPr>
          <a:xfrm>
            <a:off x="425668" y="1141132"/>
            <a:ext cx="8261132" cy="369332"/>
          </a:xfrm>
          <a:prstGeom prst="rect">
            <a:avLst/>
          </a:prstGeom>
          <a:noFill/>
        </p:spPr>
        <p:txBody>
          <a:bodyPr wrap="square" rtlCol="0">
            <a:spAutoFit/>
          </a:bodyPr>
          <a:lstStyle/>
          <a:p>
            <a:r>
              <a:rPr lang="en-US" sz="1800" dirty="0" smtClean="0"/>
              <a:t>Idea:  </a:t>
            </a:r>
            <a:r>
              <a:rPr lang="en-US" sz="1800" dirty="0" smtClean="0">
                <a:solidFill>
                  <a:srgbClr val="FF0000"/>
                </a:solidFill>
              </a:rPr>
              <a:t>using a function call to dynamically change argument to zero on the stack</a:t>
            </a:r>
            <a:endParaRPr lang="en-US" sz="1800" dirty="0">
              <a:solidFill>
                <a:srgbClr val="FF0000"/>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145" y="1715546"/>
            <a:ext cx="8040414" cy="715559"/>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145" y="3289275"/>
            <a:ext cx="8040414" cy="746666"/>
          </a:xfrm>
          <a:prstGeom prst="rect">
            <a:avLst/>
          </a:prstGeom>
        </p:spPr>
      </p:pic>
      <p:sp>
        <p:nvSpPr>
          <p:cNvPr id="6" name="TextBox 5"/>
          <p:cNvSpPr txBox="1"/>
          <p:nvPr/>
        </p:nvSpPr>
        <p:spPr>
          <a:xfrm>
            <a:off x="441434" y="2622561"/>
            <a:ext cx="8261132" cy="646331"/>
          </a:xfrm>
          <a:prstGeom prst="rect">
            <a:avLst/>
          </a:prstGeom>
          <a:noFill/>
        </p:spPr>
        <p:txBody>
          <a:bodyPr wrap="square" rtlCol="0">
            <a:spAutoFit/>
          </a:bodyPr>
          <a:lstStyle/>
          <a:p>
            <a:r>
              <a:rPr lang="en-US" sz="1800" dirty="0" smtClean="0"/>
              <a:t>Sequence of function calls (T is the address of the zero): use 4 sprint() to change </a:t>
            </a:r>
            <a:r>
              <a:rPr lang="en-US" sz="1800" dirty="0" err="1" smtClean="0"/>
              <a:t>setuid</a:t>
            </a:r>
            <a:r>
              <a:rPr lang="en-US" sz="1800" dirty="0" smtClean="0"/>
              <a:t>()’s argument to zero, before the </a:t>
            </a:r>
            <a:r>
              <a:rPr lang="en-US" sz="1800" dirty="0" err="1" smtClean="0"/>
              <a:t>setuid</a:t>
            </a:r>
            <a:r>
              <a:rPr lang="en-US" sz="1800" dirty="0"/>
              <a:t> </a:t>
            </a:r>
            <a:r>
              <a:rPr lang="en-US" sz="1800" dirty="0" smtClean="0"/>
              <a:t>function is invoked.</a:t>
            </a:r>
            <a:endParaRPr lang="en-US" sz="1800" dirty="0">
              <a:solidFill>
                <a:srgbClr val="FF0000"/>
              </a:solidFill>
            </a:endParaRPr>
          </a:p>
        </p:txBody>
      </p:sp>
      <p:sp>
        <p:nvSpPr>
          <p:cNvPr id="7" name="TextBox 6"/>
          <p:cNvSpPr txBox="1"/>
          <p:nvPr/>
        </p:nvSpPr>
        <p:spPr>
          <a:xfrm>
            <a:off x="472965" y="4227397"/>
            <a:ext cx="8261132" cy="646331"/>
          </a:xfrm>
          <a:prstGeom prst="rect">
            <a:avLst/>
          </a:prstGeom>
          <a:noFill/>
        </p:spPr>
        <p:txBody>
          <a:bodyPr wrap="square" rtlCol="0">
            <a:spAutoFit/>
          </a:bodyPr>
          <a:lstStyle/>
          <a:p>
            <a:r>
              <a:rPr lang="en-US" sz="1800" dirty="0" smtClean="0"/>
              <a:t>Invoke </a:t>
            </a:r>
            <a:r>
              <a:rPr lang="en-US" sz="1800" dirty="0" err="1" smtClean="0"/>
              <a:t>setuid</a:t>
            </a:r>
            <a:r>
              <a:rPr lang="en-US" sz="1800" dirty="0" smtClean="0"/>
              <a:t>(0) before invoking system(“/bin/</a:t>
            </a:r>
            <a:r>
              <a:rPr lang="en-US" sz="1800" dirty="0" err="1" smtClean="0"/>
              <a:t>sh</a:t>
            </a:r>
            <a:r>
              <a:rPr lang="en-US" sz="1800" dirty="0" smtClean="0"/>
              <a:t>”) can defeat the privilege-dropping countermeasure implemented by shell programs. </a:t>
            </a:r>
            <a:endParaRPr lang="en-US" sz="1800" dirty="0">
              <a:solidFill>
                <a:srgbClr val="FF0000"/>
              </a:solidFill>
            </a:endParaRPr>
          </a:p>
        </p:txBody>
      </p:sp>
    </p:spTree>
    <p:extLst>
      <p:ext uri="{BB962C8B-B14F-4D97-AF65-F5344CB8AC3E}">
        <p14:creationId xmlns:p14="http://schemas.microsoft.com/office/powerpoint/2010/main" val="11253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idx="1"/>
          </p:nvPr>
        </p:nvSpPr>
        <p:spPr/>
        <p:txBody>
          <a:bodyPr/>
          <a:lstStyle/>
          <a:p>
            <a:pPr marL="288925" indent="-288925"/>
            <a:r>
              <a:rPr lang="en-US" dirty="0" smtClean="0"/>
              <a:t>The Non-executable-stack mechanism can be bypassed</a:t>
            </a:r>
          </a:p>
          <a:p>
            <a:pPr marL="288925" indent="-288925"/>
            <a:r>
              <a:rPr lang="en-US" dirty="0" smtClean="0"/>
              <a:t>To conduct the attack, we need to understand low-level details about function invocation</a:t>
            </a:r>
          </a:p>
          <a:p>
            <a:pPr marL="288925" indent="-288925"/>
            <a:r>
              <a:rPr lang="en-US" dirty="0" smtClean="0"/>
              <a:t>The technique can be further generalized to Return Oriented Programming (ROP</a:t>
            </a:r>
            <a:r>
              <a:rPr lang="en-US" dirty="0" smtClean="0"/>
              <a:t>)</a:t>
            </a:r>
            <a:endParaRPr lang="en-US" dirty="0"/>
          </a:p>
        </p:txBody>
      </p:sp>
    </p:spTree>
    <p:extLst>
      <p:ext uri="{BB962C8B-B14F-4D97-AF65-F5344CB8AC3E}">
        <p14:creationId xmlns:p14="http://schemas.microsoft.com/office/powerpoint/2010/main" val="3265982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Non-executable Stack</a:t>
            </a:r>
          </a:p>
        </p:txBody>
      </p:sp>
      <p:sp>
        <p:nvSpPr>
          <p:cNvPr id="66" name="Shape 66"/>
          <p:cNvSpPr txBox="1">
            <a:spLocks noGrp="1"/>
          </p:cNvSpPr>
          <p:nvPr>
            <p:ph type="body" idx="1"/>
          </p:nvPr>
        </p:nvSpPr>
        <p:spPr>
          <a:xfrm>
            <a:off x="311700" y="1051075"/>
            <a:ext cx="4225800" cy="572700"/>
          </a:xfrm>
          <a:prstGeom prst="rect">
            <a:avLst/>
          </a:prstGeom>
        </p:spPr>
        <p:txBody>
          <a:bodyPr wrap="square" lIns="91425" tIns="91425" rIns="91425" bIns="91425" anchor="t" anchorCtr="0">
            <a:noAutofit/>
          </a:bodyPr>
          <a:lstStyle/>
          <a:p>
            <a:pPr marL="0" lvl="0" indent="0" rtl="0">
              <a:spcBef>
                <a:spcPts val="0"/>
              </a:spcBef>
              <a:buNone/>
            </a:pPr>
            <a:r>
              <a:rPr lang="en-GB"/>
              <a:t>Running shellcode in C program</a:t>
            </a:r>
          </a:p>
        </p:txBody>
      </p:sp>
      <p:pic>
        <p:nvPicPr>
          <p:cNvPr id="67" name="Shape 67"/>
          <p:cNvPicPr preferRelativeResize="0"/>
          <p:nvPr/>
        </p:nvPicPr>
        <p:blipFill>
          <a:blip r:embed="rId3">
            <a:alphaModFix/>
          </a:blip>
          <a:stretch>
            <a:fillRect/>
          </a:stretch>
        </p:blipFill>
        <p:spPr>
          <a:xfrm>
            <a:off x="311700" y="1623650"/>
            <a:ext cx="5227226" cy="3101075"/>
          </a:xfrm>
          <a:prstGeom prst="rect">
            <a:avLst/>
          </a:prstGeom>
          <a:noFill/>
          <a:ln>
            <a:noFill/>
          </a:ln>
        </p:spPr>
      </p:pic>
      <p:cxnSp>
        <p:nvCxnSpPr>
          <p:cNvPr id="68" name="Shape 68"/>
          <p:cNvCxnSpPr/>
          <p:nvPr/>
        </p:nvCxnSpPr>
        <p:spPr>
          <a:xfrm rot="10800000">
            <a:off x="3591450" y="4399550"/>
            <a:ext cx="2187600" cy="0"/>
          </a:xfrm>
          <a:prstGeom prst="straightConnector1">
            <a:avLst/>
          </a:prstGeom>
          <a:noFill/>
          <a:ln w="9525" cap="flat" cmpd="sng">
            <a:solidFill>
              <a:srgbClr val="FF0000"/>
            </a:solidFill>
            <a:prstDash val="solid"/>
            <a:round/>
            <a:headEnd type="none" w="lg" len="lg"/>
            <a:tailEnd type="triangle" w="lg" len="lg"/>
          </a:ln>
        </p:spPr>
      </p:cxnSp>
      <p:sp>
        <p:nvSpPr>
          <p:cNvPr id="69" name="Shape 69"/>
          <p:cNvSpPr txBox="1"/>
          <p:nvPr/>
        </p:nvSpPr>
        <p:spPr>
          <a:xfrm>
            <a:off x="5867725" y="4192650"/>
            <a:ext cx="3074400" cy="443400"/>
          </a:xfrm>
          <a:prstGeom prst="rect">
            <a:avLst/>
          </a:prstGeom>
          <a:noFill/>
          <a:ln>
            <a:noFill/>
          </a:ln>
        </p:spPr>
        <p:txBody>
          <a:bodyPr wrap="square" lIns="91425" tIns="91425" rIns="91425" bIns="91425" anchor="t" anchorCtr="0">
            <a:noAutofit/>
          </a:bodyPr>
          <a:lstStyle/>
          <a:p>
            <a:pPr marL="0" lvl="0" indent="0">
              <a:spcBef>
                <a:spcPts val="0"/>
              </a:spcBef>
              <a:buNone/>
            </a:pPr>
            <a:r>
              <a:rPr lang="en-GB"/>
              <a:t>Calls shellcode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body" idx="1"/>
          </p:nvPr>
        </p:nvSpPr>
        <p:spPr>
          <a:xfrm>
            <a:off x="221700" y="1152475"/>
            <a:ext cx="8610600" cy="3720000"/>
          </a:xfrm>
          <a:prstGeom prst="rect">
            <a:avLst/>
          </a:prstGeom>
        </p:spPr>
        <p:txBody>
          <a:bodyPr wrap="square" lIns="91425" tIns="91425" rIns="91425" bIns="91425" anchor="t" anchorCtr="0">
            <a:noAutofit/>
          </a:bodyPr>
          <a:lstStyle/>
          <a:p>
            <a:pPr marL="457200" lvl="0" indent="-342900" rtl="0">
              <a:spcBef>
                <a:spcPts val="0"/>
              </a:spcBef>
              <a:buSzPts val="1800"/>
              <a:buChar char="●"/>
            </a:pPr>
            <a:r>
              <a:rPr lang="en-GB"/>
              <a:t>With executable stack</a:t>
            </a:r>
          </a:p>
          <a:p>
            <a:pPr marL="0" lvl="0" indent="0" rtl="0">
              <a:spcBef>
                <a:spcPts val="0"/>
              </a:spcBef>
              <a:buNone/>
            </a:pPr>
            <a:endParaRPr/>
          </a:p>
          <a:p>
            <a:pPr marL="0" lvl="0" indent="0" rtl="0">
              <a:spcBef>
                <a:spcPts val="0"/>
              </a:spcBef>
              <a:buNone/>
            </a:pPr>
            <a:endParaRPr/>
          </a:p>
          <a:p>
            <a:pPr marL="457200" lvl="0" indent="-342900" rtl="0">
              <a:spcBef>
                <a:spcPts val="0"/>
              </a:spcBef>
              <a:buSzPts val="1800"/>
              <a:buChar char="●"/>
            </a:pPr>
            <a:r>
              <a:rPr lang="en-GB"/>
              <a:t>With non-executable stack</a:t>
            </a:r>
          </a:p>
          <a:p>
            <a:pPr marL="0" lvl="0" indent="0" rtl="0">
              <a:spcBef>
                <a:spcPts val="0"/>
              </a:spcBef>
              <a:buNone/>
            </a:pPr>
            <a:endParaRPr/>
          </a:p>
        </p:txBody>
      </p:sp>
      <p:pic>
        <p:nvPicPr>
          <p:cNvPr id="75" name="Shape 75"/>
          <p:cNvPicPr preferRelativeResize="0"/>
          <p:nvPr/>
        </p:nvPicPr>
        <p:blipFill>
          <a:blip r:embed="rId3">
            <a:alphaModFix/>
          </a:blip>
          <a:stretch>
            <a:fillRect/>
          </a:stretch>
        </p:blipFill>
        <p:spPr>
          <a:xfrm>
            <a:off x="311688" y="1599688"/>
            <a:ext cx="7915275" cy="1057275"/>
          </a:xfrm>
          <a:prstGeom prst="rect">
            <a:avLst/>
          </a:prstGeom>
          <a:noFill/>
          <a:ln>
            <a:noFill/>
          </a:ln>
        </p:spPr>
      </p:pic>
      <p:pic>
        <p:nvPicPr>
          <p:cNvPr id="76" name="Shape 76"/>
          <p:cNvPicPr preferRelativeResize="0"/>
          <p:nvPr/>
        </p:nvPicPr>
        <p:blipFill>
          <a:blip r:embed="rId4">
            <a:alphaModFix/>
          </a:blip>
          <a:stretch>
            <a:fillRect/>
          </a:stretch>
        </p:blipFill>
        <p:spPr>
          <a:xfrm>
            <a:off x="392650" y="3238938"/>
            <a:ext cx="7753350" cy="1190625"/>
          </a:xfrm>
          <a:prstGeom prst="rect">
            <a:avLst/>
          </a:prstGeom>
          <a:noFill/>
          <a:ln>
            <a:noFill/>
          </a:ln>
        </p:spPr>
      </p:pic>
      <p:sp>
        <p:nvSpPr>
          <p:cNvPr id="5" name="Shape 6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Non-executable Stack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How to </a:t>
            </a:r>
            <a:r>
              <a:rPr lang="en-GB" dirty="0" smtClean="0"/>
              <a:t>Defeat </a:t>
            </a:r>
            <a:r>
              <a:rPr lang="en-GB" dirty="0"/>
              <a:t>T</a:t>
            </a:r>
            <a:r>
              <a:rPr lang="en-GB" dirty="0" smtClean="0"/>
              <a:t>his </a:t>
            </a:r>
            <a:r>
              <a:rPr lang="en-GB" dirty="0"/>
              <a:t>C</a:t>
            </a:r>
            <a:r>
              <a:rPr lang="en-GB" dirty="0" smtClean="0"/>
              <a:t>ountermeasure</a:t>
            </a:r>
            <a:endParaRPr lang="en-GB" dirty="0"/>
          </a:p>
        </p:txBody>
      </p:sp>
      <p:sp>
        <p:nvSpPr>
          <p:cNvPr id="82" name="Shape 82"/>
          <p:cNvSpPr txBox="1"/>
          <p:nvPr/>
        </p:nvSpPr>
        <p:spPr>
          <a:xfrm>
            <a:off x="369500" y="1059250"/>
            <a:ext cx="8336100" cy="1385186"/>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b="1" dirty="0" smtClean="0">
                <a:latin typeface="+mj-lt"/>
                <a:cs typeface="Courier New" panose="02070309020205020404" pitchFamily="49" charset="0"/>
              </a:rPr>
              <a:t>Jump to existing code: </a:t>
            </a:r>
            <a:r>
              <a:rPr lang="en-GB" sz="1800" dirty="0" smtClean="0">
                <a:latin typeface="+mj-lt"/>
                <a:cs typeface="Courier New" panose="02070309020205020404" pitchFamily="49" charset="0"/>
              </a:rPr>
              <a:t>e.g. </a:t>
            </a:r>
            <a:r>
              <a:rPr lang="en-GB" sz="1800" b="1" dirty="0" err="1" smtClean="0">
                <a:latin typeface="Courier New" panose="02070309020205020404" pitchFamily="49" charset="0"/>
                <a:cs typeface="Courier New" panose="02070309020205020404" pitchFamily="49" charset="0"/>
              </a:rPr>
              <a:t>libc</a:t>
            </a:r>
            <a:r>
              <a:rPr lang="en-GB" sz="1800" b="1" dirty="0" smtClean="0"/>
              <a:t> </a:t>
            </a:r>
            <a:r>
              <a:rPr lang="en-GB" sz="1800" dirty="0" smtClean="0"/>
              <a:t>library.</a:t>
            </a:r>
            <a:endParaRPr lang="en-GB" sz="1800" dirty="0"/>
          </a:p>
          <a:p>
            <a:pPr marL="0" lvl="0" indent="0">
              <a:spcBef>
                <a:spcPts val="0"/>
              </a:spcBef>
              <a:buNone/>
            </a:pPr>
            <a:endParaRPr sz="1800" dirty="0"/>
          </a:p>
          <a:p>
            <a:pPr marL="0" lvl="0" indent="0">
              <a:spcBef>
                <a:spcPts val="0"/>
              </a:spcBef>
              <a:buNone/>
            </a:pPr>
            <a:r>
              <a:rPr lang="en-GB" sz="1800" b="1" dirty="0" smtClean="0"/>
              <a:t>Function:</a:t>
            </a:r>
            <a:r>
              <a:rPr lang="en-GB" sz="1800" dirty="0" smtClean="0"/>
              <a:t> </a:t>
            </a:r>
            <a:r>
              <a:rPr lang="en-GB" sz="1800" dirty="0">
                <a:latin typeface="Courier New" panose="02070309020205020404" pitchFamily="49" charset="0"/>
                <a:cs typeface="Courier New" panose="02070309020205020404" pitchFamily="49" charset="0"/>
              </a:rPr>
              <a:t>system(</a:t>
            </a:r>
            <a:r>
              <a:rPr lang="en-GB" sz="1800" dirty="0" err="1">
                <a:latin typeface="Courier New" panose="02070309020205020404" pitchFamily="49" charset="0"/>
                <a:cs typeface="Courier New" panose="02070309020205020404" pitchFamily="49" charset="0"/>
              </a:rPr>
              <a:t>cmd</a:t>
            </a:r>
            <a:r>
              <a:rPr lang="en-GB" sz="1800" dirty="0" smtClean="0">
                <a:latin typeface="Courier New" panose="02070309020205020404" pitchFamily="49" charset="0"/>
                <a:cs typeface="Courier New" panose="02070309020205020404" pitchFamily="49" charset="0"/>
              </a:rPr>
              <a:t>)</a:t>
            </a:r>
            <a:r>
              <a:rPr lang="en-GB" sz="1800" dirty="0" smtClean="0"/>
              <a:t>: </a:t>
            </a:r>
            <a:r>
              <a:rPr lang="en-GB" sz="1800" dirty="0" err="1">
                <a:latin typeface="Courier New" panose="02070309020205020404" pitchFamily="49" charset="0"/>
                <a:cs typeface="Courier New" panose="02070309020205020404" pitchFamily="49" charset="0"/>
              </a:rPr>
              <a:t>cmd</a:t>
            </a:r>
            <a:r>
              <a:rPr lang="en-GB" sz="1800" dirty="0"/>
              <a:t> argument is a command which gets executed</a:t>
            </a:r>
            <a:r>
              <a:rPr lang="en-GB" sz="1800" dirty="0" smtClean="0"/>
              <a:t>.</a:t>
            </a:r>
            <a:endParaRPr lang="en-GB" sz="1800" dirty="0"/>
          </a:p>
        </p:txBody>
      </p:sp>
      <p:pic>
        <p:nvPicPr>
          <p:cNvPr id="83" name="Shape 83"/>
          <p:cNvPicPr preferRelativeResize="0"/>
          <p:nvPr/>
        </p:nvPicPr>
        <p:blipFill>
          <a:blip r:embed="rId3">
            <a:alphaModFix/>
          </a:blip>
          <a:stretch>
            <a:fillRect/>
          </a:stretch>
        </p:blipFill>
        <p:spPr>
          <a:xfrm>
            <a:off x="866494" y="2444436"/>
            <a:ext cx="6964754" cy="242632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223000" y="149400"/>
            <a:ext cx="8520600" cy="572700"/>
          </a:xfrm>
          <a:prstGeom prst="rect">
            <a:avLst/>
          </a:prstGeom>
        </p:spPr>
        <p:txBody>
          <a:bodyPr wrap="square" lIns="91425" tIns="91425" rIns="91425" bIns="91425" anchor="t" anchorCtr="0">
            <a:noAutofit/>
          </a:bodyPr>
          <a:lstStyle/>
          <a:p>
            <a:pPr marL="0" lvl="0" indent="0">
              <a:spcBef>
                <a:spcPts val="0"/>
              </a:spcBef>
              <a:buNone/>
            </a:pPr>
            <a:r>
              <a:rPr lang="en-GB"/>
              <a:t>Environment Setup</a:t>
            </a:r>
          </a:p>
        </p:txBody>
      </p:sp>
      <p:pic>
        <p:nvPicPr>
          <p:cNvPr id="89" name="Shape 89"/>
          <p:cNvPicPr preferRelativeResize="0"/>
          <p:nvPr/>
        </p:nvPicPr>
        <p:blipFill>
          <a:blip r:embed="rId3">
            <a:alphaModFix/>
          </a:blip>
          <a:stretch>
            <a:fillRect/>
          </a:stretch>
        </p:blipFill>
        <p:spPr>
          <a:xfrm>
            <a:off x="311700" y="1754450"/>
            <a:ext cx="4133476" cy="3325000"/>
          </a:xfrm>
          <a:prstGeom prst="rect">
            <a:avLst/>
          </a:prstGeom>
          <a:noFill/>
          <a:ln>
            <a:noFill/>
          </a:ln>
        </p:spPr>
      </p:pic>
      <p:pic>
        <p:nvPicPr>
          <p:cNvPr id="90" name="Shape 90"/>
          <p:cNvPicPr preferRelativeResize="0"/>
          <p:nvPr/>
        </p:nvPicPr>
        <p:blipFill>
          <a:blip r:embed="rId4">
            <a:alphaModFix/>
          </a:blip>
          <a:stretch>
            <a:fillRect/>
          </a:stretch>
        </p:blipFill>
        <p:spPr>
          <a:xfrm>
            <a:off x="311700" y="975900"/>
            <a:ext cx="4133474" cy="778543"/>
          </a:xfrm>
          <a:prstGeom prst="rect">
            <a:avLst/>
          </a:prstGeom>
          <a:noFill/>
          <a:ln>
            <a:noFill/>
          </a:ln>
        </p:spPr>
      </p:pic>
      <p:sp>
        <p:nvSpPr>
          <p:cNvPr id="91" name="Shape 91"/>
          <p:cNvSpPr txBox="1"/>
          <p:nvPr/>
        </p:nvSpPr>
        <p:spPr>
          <a:xfrm>
            <a:off x="2721363" y="1874029"/>
            <a:ext cx="1829100" cy="572700"/>
          </a:xfrm>
          <a:prstGeom prst="rect">
            <a:avLst/>
          </a:prstGeom>
          <a:noFill/>
          <a:ln>
            <a:noFill/>
          </a:ln>
        </p:spPr>
        <p:txBody>
          <a:bodyPr wrap="square" lIns="91425" tIns="91425" rIns="91425" bIns="91425" anchor="t" anchorCtr="0">
            <a:noAutofit/>
          </a:bodyPr>
          <a:lstStyle/>
          <a:p>
            <a:pPr marL="0" lvl="0" indent="0">
              <a:spcBef>
                <a:spcPts val="0"/>
              </a:spcBef>
              <a:buNone/>
            </a:pPr>
            <a:r>
              <a:rPr lang="en-GB" dirty="0">
                <a:solidFill>
                  <a:srgbClr val="FF0000"/>
                </a:solidFill>
              </a:rPr>
              <a:t>Buffer overflow problem</a:t>
            </a:r>
          </a:p>
        </p:txBody>
      </p:sp>
      <p:sp>
        <p:nvSpPr>
          <p:cNvPr id="92" name="Shape 92"/>
          <p:cNvSpPr txBox="1"/>
          <p:nvPr/>
        </p:nvSpPr>
        <p:spPr>
          <a:xfrm>
            <a:off x="4735184" y="1381879"/>
            <a:ext cx="4008416" cy="7785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This code has potential buffer overflow problem in </a:t>
            </a:r>
            <a:r>
              <a:rPr lang="en-GB" sz="1800" dirty="0" err="1" smtClean="0">
                <a:latin typeface="Courier New" panose="02070309020205020404" pitchFamily="49" charset="0"/>
                <a:cs typeface="Courier New" panose="02070309020205020404" pitchFamily="49" charset="0"/>
              </a:rPr>
              <a:t>vul_func</a:t>
            </a:r>
            <a:r>
              <a:rPr lang="en-GB" sz="1800" dirty="0" smtClean="0">
                <a:latin typeface="Courier New" panose="02070309020205020404" pitchFamily="49" charset="0"/>
                <a:cs typeface="Courier New" panose="02070309020205020404" pitchFamily="49" charset="0"/>
              </a:rPr>
              <a:t>()</a:t>
            </a:r>
            <a:endParaRPr lang="en-GB"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Environment Setup</a:t>
            </a:r>
          </a:p>
        </p:txBody>
      </p:sp>
      <p:sp>
        <p:nvSpPr>
          <p:cNvPr id="98" name="Shape 98"/>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GB" dirty="0"/>
              <a:t>“Non executable stack” countermeasure is switched </a:t>
            </a:r>
            <a:r>
              <a:rPr lang="en-GB" b="1" i="1" dirty="0" smtClean="0"/>
              <a:t>on</a:t>
            </a:r>
            <a:r>
              <a:rPr lang="en-GB" dirty="0" smtClean="0"/>
              <a:t>, </a:t>
            </a:r>
            <a:r>
              <a:rPr lang="en-GB" dirty="0" err="1"/>
              <a:t>StackGuard</a:t>
            </a:r>
            <a:r>
              <a:rPr lang="en-GB" dirty="0"/>
              <a:t> protection is switched </a:t>
            </a:r>
            <a:r>
              <a:rPr lang="en-GB" b="1" i="1" dirty="0"/>
              <a:t>off</a:t>
            </a:r>
            <a:r>
              <a:rPr lang="en-GB" dirty="0"/>
              <a:t> and address randomization is turned </a:t>
            </a:r>
            <a:r>
              <a:rPr lang="en-GB" b="1" i="1" dirty="0"/>
              <a:t>off</a:t>
            </a:r>
            <a:r>
              <a:rPr lang="en-GB" dirty="0" smtClean="0"/>
              <a:t>.</a:t>
            </a:r>
            <a:endParaRPr lang="en-GB" dirty="0"/>
          </a:p>
          <a:p>
            <a:pPr marL="0" lvl="0" indent="0">
              <a:spcBef>
                <a:spcPts val="0"/>
              </a:spcBef>
              <a:buNone/>
            </a:pPr>
            <a:endParaRPr dirty="0"/>
          </a:p>
          <a:p>
            <a:pPr marL="0" lvl="0" indent="0">
              <a:spcBef>
                <a:spcPts val="0"/>
              </a:spcBef>
              <a:buNone/>
            </a:pPr>
            <a:endParaRPr dirty="0"/>
          </a:p>
          <a:p>
            <a:pPr marL="0" lvl="0" indent="0">
              <a:spcBef>
                <a:spcPts val="0"/>
              </a:spcBef>
              <a:buNone/>
            </a:pPr>
            <a:r>
              <a:rPr lang="en-GB" dirty="0"/>
              <a:t>Root owned Set-UID program.</a:t>
            </a:r>
          </a:p>
          <a:p>
            <a:pPr marL="0" lvl="0" indent="0">
              <a:spcBef>
                <a:spcPts val="0"/>
              </a:spcBef>
              <a:buNone/>
            </a:pPr>
            <a:endParaRPr dirty="0"/>
          </a:p>
          <a:p>
            <a:pPr marL="0" lvl="0" indent="0">
              <a:spcBef>
                <a:spcPts val="0"/>
              </a:spcBef>
              <a:buNone/>
            </a:pPr>
            <a:endParaRPr dirty="0"/>
          </a:p>
        </p:txBody>
      </p:sp>
      <p:pic>
        <p:nvPicPr>
          <p:cNvPr id="99" name="Shape 99"/>
          <p:cNvPicPr preferRelativeResize="0"/>
          <p:nvPr/>
        </p:nvPicPr>
        <p:blipFill>
          <a:blip r:embed="rId3">
            <a:alphaModFix/>
          </a:blip>
          <a:stretch>
            <a:fillRect/>
          </a:stretch>
        </p:blipFill>
        <p:spPr>
          <a:xfrm>
            <a:off x="324825" y="2033893"/>
            <a:ext cx="8520600" cy="610391"/>
          </a:xfrm>
          <a:prstGeom prst="rect">
            <a:avLst/>
          </a:prstGeom>
          <a:noFill/>
          <a:ln>
            <a:noFill/>
          </a:ln>
        </p:spPr>
      </p:pic>
      <p:pic>
        <p:nvPicPr>
          <p:cNvPr id="100" name="Shape 100"/>
          <p:cNvPicPr preferRelativeResize="0"/>
          <p:nvPr/>
        </p:nvPicPr>
        <p:blipFill>
          <a:blip r:embed="rId4">
            <a:alphaModFix/>
          </a:blip>
          <a:stretch>
            <a:fillRect/>
          </a:stretch>
        </p:blipFill>
        <p:spPr>
          <a:xfrm>
            <a:off x="324825" y="3525701"/>
            <a:ext cx="8494354"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smtClean="0"/>
              <a:t>Overview of the Attack</a:t>
            </a:r>
            <a:endParaRPr lang="en-GB" dirty="0"/>
          </a:p>
        </p:txBody>
      </p:sp>
      <p:sp>
        <p:nvSpPr>
          <p:cNvPr id="106" name="Shape 106"/>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rtl="0">
              <a:spcBef>
                <a:spcPts val="0"/>
              </a:spcBef>
              <a:buNone/>
            </a:pPr>
            <a:r>
              <a:rPr lang="en-GB" b="1" dirty="0"/>
              <a:t>Task A : F</a:t>
            </a:r>
            <a:r>
              <a:rPr lang="en-GB" b="1" dirty="0" smtClean="0"/>
              <a:t>ind address of </a:t>
            </a:r>
            <a:r>
              <a:rPr lang="en-GB" b="1" dirty="0" smtClean="0">
                <a:latin typeface="Courier New" panose="02070309020205020404" pitchFamily="49" charset="0"/>
                <a:cs typeface="Courier New" panose="02070309020205020404" pitchFamily="49" charset="0"/>
              </a:rPr>
              <a:t>system()</a:t>
            </a:r>
            <a:r>
              <a:rPr lang="en-GB" b="1" dirty="0" smtClean="0"/>
              <a:t>. </a:t>
            </a:r>
            <a:endParaRPr lang="en-GB" b="1" dirty="0"/>
          </a:p>
          <a:p>
            <a:pPr marL="457200" lvl="0" indent="-342900">
              <a:spcBef>
                <a:spcPts val="0"/>
              </a:spcBef>
              <a:buSzPts val="1800"/>
              <a:buChar char="●"/>
            </a:pPr>
            <a:r>
              <a:rPr lang="en-GB" i="1" dirty="0"/>
              <a:t>To overwrite return address with system</a:t>
            </a:r>
            <a:r>
              <a:rPr lang="en-GB" i="1" dirty="0" smtClean="0"/>
              <a:t>()’s </a:t>
            </a:r>
            <a:r>
              <a:rPr lang="en-GB" i="1" dirty="0"/>
              <a:t>address.</a:t>
            </a:r>
          </a:p>
          <a:p>
            <a:pPr marL="0" lvl="0" indent="0">
              <a:spcBef>
                <a:spcPts val="0"/>
              </a:spcBef>
              <a:buNone/>
            </a:pPr>
            <a:r>
              <a:rPr lang="en-GB" b="1" dirty="0"/>
              <a:t>Task B : F</a:t>
            </a:r>
            <a:r>
              <a:rPr lang="en-GB" b="1" dirty="0" smtClean="0"/>
              <a:t>ind address of the </a:t>
            </a:r>
            <a:r>
              <a:rPr lang="en-GB" b="1" dirty="0" smtClean="0">
                <a:latin typeface="+mn-lt"/>
                <a:cs typeface="Courier New" panose="02070309020205020404" pitchFamily="49" charset="0"/>
              </a:rPr>
              <a:t>“/</a:t>
            </a:r>
            <a:r>
              <a:rPr lang="en-GB" b="1" dirty="0">
                <a:latin typeface="+mn-lt"/>
                <a:cs typeface="Courier New" panose="02070309020205020404" pitchFamily="49" charset="0"/>
              </a:rPr>
              <a:t>bin/</a:t>
            </a:r>
            <a:r>
              <a:rPr lang="en-GB" b="1" dirty="0" err="1">
                <a:latin typeface="+mn-lt"/>
                <a:cs typeface="Courier New" panose="02070309020205020404" pitchFamily="49" charset="0"/>
              </a:rPr>
              <a:t>sh</a:t>
            </a:r>
            <a:r>
              <a:rPr lang="en-GB" b="1" dirty="0">
                <a:latin typeface="+mn-lt"/>
                <a:cs typeface="Courier New" panose="02070309020205020404" pitchFamily="49" charset="0"/>
              </a:rPr>
              <a:t>” </a:t>
            </a:r>
            <a:r>
              <a:rPr lang="en-GB" b="1" dirty="0" smtClean="0"/>
              <a:t>string.</a:t>
            </a:r>
            <a:endParaRPr lang="en-GB" b="1" dirty="0"/>
          </a:p>
          <a:p>
            <a:pPr marL="457200" lvl="0" indent="-342900">
              <a:spcBef>
                <a:spcPts val="0"/>
              </a:spcBef>
              <a:buSzPts val="1800"/>
              <a:buChar char="●"/>
            </a:pPr>
            <a:r>
              <a:rPr lang="en-GB" i="1" dirty="0"/>
              <a:t>To run command “/bin/</a:t>
            </a:r>
            <a:r>
              <a:rPr lang="en-GB" i="1" dirty="0" err="1"/>
              <a:t>sh</a:t>
            </a:r>
            <a:r>
              <a:rPr lang="en-GB" i="1" dirty="0"/>
              <a:t>” from system()</a:t>
            </a:r>
          </a:p>
          <a:p>
            <a:pPr marL="0" lvl="0" indent="0">
              <a:spcBef>
                <a:spcPts val="0"/>
              </a:spcBef>
              <a:buNone/>
            </a:pPr>
            <a:r>
              <a:rPr lang="en-GB" b="1" dirty="0"/>
              <a:t>Task C : </a:t>
            </a:r>
            <a:r>
              <a:rPr lang="en-GB" b="1" dirty="0" smtClean="0"/>
              <a:t>Construct arguments </a:t>
            </a:r>
            <a:r>
              <a:rPr lang="en-GB" b="1" dirty="0"/>
              <a:t>for </a:t>
            </a:r>
            <a:r>
              <a:rPr lang="en-GB" b="1" dirty="0">
                <a:latin typeface="Courier New" panose="02070309020205020404" pitchFamily="49" charset="0"/>
                <a:cs typeface="Courier New" panose="02070309020205020404" pitchFamily="49" charset="0"/>
              </a:rPr>
              <a:t>system()</a:t>
            </a:r>
          </a:p>
          <a:p>
            <a:pPr marL="457200" lvl="0" indent="-342900">
              <a:spcBef>
                <a:spcPts val="0"/>
              </a:spcBef>
              <a:buSzPts val="1800"/>
              <a:buChar char="●"/>
            </a:pPr>
            <a:r>
              <a:rPr lang="en-GB" i="1" dirty="0"/>
              <a:t>To find location in the stack to place “/bin/</a:t>
            </a:r>
            <a:r>
              <a:rPr lang="en-GB" i="1" dirty="0" err="1"/>
              <a:t>sh</a:t>
            </a:r>
            <a:r>
              <a:rPr lang="en-GB" i="1" dirty="0"/>
              <a:t>” address (argument for system())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Task A : To </a:t>
            </a:r>
            <a:r>
              <a:rPr lang="en-GB" dirty="0" smtClean="0"/>
              <a:t>Find </a:t>
            </a:r>
            <a:r>
              <a:rPr lang="en-GB" dirty="0">
                <a:latin typeface="Courier New" panose="02070309020205020404" pitchFamily="49" charset="0"/>
                <a:cs typeface="Courier New" panose="02070309020205020404" pitchFamily="49" charset="0"/>
              </a:rPr>
              <a:t>system</a:t>
            </a:r>
            <a:r>
              <a:rPr lang="en-GB" dirty="0" smtClean="0">
                <a:latin typeface="Courier New" panose="02070309020205020404" pitchFamily="49" charset="0"/>
                <a:cs typeface="Courier New" panose="02070309020205020404" pitchFamily="49" charset="0"/>
              </a:rPr>
              <a:t>()</a:t>
            </a:r>
            <a:r>
              <a:rPr lang="en-GB" dirty="0" smtClean="0"/>
              <a:t>’s Address</a:t>
            </a:r>
            <a:r>
              <a:rPr lang="en-GB" dirty="0"/>
              <a:t>. </a:t>
            </a:r>
          </a:p>
          <a:p>
            <a:pPr marL="0" lvl="0" indent="0">
              <a:spcBef>
                <a:spcPts val="0"/>
              </a:spcBef>
              <a:buNone/>
            </a:pPr>
            <a:endParaRPr dirty="0"/>
          </a:p>
        </p:txBody>
      </p:sp>
      <p:sp>
        <p:nvSpPr>
          <p:cNvPr id="112" name="Shape 112"/>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a:spcBef>
                <a:spcPts val="0"/>
              </a:spcBef>
              <a:spcAft>
                <a:spcPts val="0"/>
              </a:spcAft>
              <a:buSzPts val="1800"/>
              <a:buChar char="●"/>
            </a:pPr>
            <a:r>
              <a:rPr lang="en-GB" dirty="0"/>
              <a:t>Debug </a:t>
            </a:r>
            <a:r>
              <a:rPr lang="en-GB" dirty="0" smtClean="0"/>
              <a:t>the vulnerable program </a:t>
            </a:r>
            <a:r>
              <a:rPr lang="en-GB" dirty="0"/>
              <a:t>using </a:t>
            </a:r>
            <a:r>
              <a:rPr lang="en-GB" dirty="0" err="1">
                <a:latin typeface="Courier New" panose="02070309020205020404" pitchFamily="49" charset="0"/>
                <a:cs typeface="Courier New" panose="02070309020205020404" pitchFamily="49" charset="0"/>
              </a:rPr>
              <a:t>gdb</a:t>
            </a:r>
            <a:endParaRPr lang="en-GB" dirty="0">
              <a:latin typeface="Courier New" panose="02070309020205020404" pitchFamily="49" charset="0"/>
              <a:cs typeface="Courier New" panose="02070309020205020404" pitchFamily="49" charset="0"/>
            </a:endParaRPr>
          </a:p>
          <a:p>
            <a:pPr marL="457200" lvl="0" indent="-342900">
              <a:spcBef>
                <a:spcPts val="0"/>
              </a:spcBef>
              <a:buSzPts val="1800"/>
              <a:buChar char="●"/>
            </a:pPr>
            <a:r>
              <a:rPr lang="en-GB" dirty="0"/>
              <a:t>Using </a:t>
            </a:r>
            <a:r>
              <a:rPr lang="en-GB" dirty="0">
                <a:latin typeface="Courier New" panose="02070309020205020404" pitchFamily="49" charset="0"/>
                <a:cs typeface="Courier New" panose="02070309020205020404" pitchFamily="49" charset="0"/>
              </a:rPr>
              <a:t>p</a:t>
            </a:r>
            <a:r>
              <a:rPr lang="en-GB" dirty="0"/>
              <a:t> (print) command, print address of </a:t>
            </a:r>
            <a:r>
              <a:rPr lang="en-GB" dirty="0">
                <a:latin typeface="Courier New" panose="02070309020205020404" pitchFamily="49" charset="0"/>
                <a:cs typeface="Courier New" panose="02070309020205020404" pitchFamily="49" charset="0"/>
              </a:rPr>
              <a:t>system() </a:t>
            </a:r>
            <a:r>
              <a:rPr lang="en-GB" dirty="0"/>
              <a:t>and </a:t>
            </a:r>
            <a:r>
              <a:rPr lang="en-GB" dirty="0">
                <a:latin typeface="Courier New" panose="02070309020205020404" pitchFamily="49" charset="0"/>
                <a:cs typeface="Courier New" panose="02070309020205020404" pitchFamily="49" charset="0"/>
              </a:rPr>
              <a:t>exit().</a:t>
            </a:r>
          </a:p>
        </p:txBody>
      </p:sp>
      <p:pic>
        <p:nvPicPr>
          <p:cNvPr id="113" name="Shape 113"/>
          <p:cNvPicPr preferRelativeResize="0"/>
          <p:nvPr/>
        </p:nvPicPr>
        <p:blipFill>
          <a:blip r:embed="rId3">
            <a:alphaModFix/>
          </a:blip>
          <a:stretch>
            <a:fillRect/>
          </a:stretch>
        </p:blipFill>
        <p:spPr>
          <a:xfrm>
            <a:off x="673839" y="2247720"/>
            <a:ext cx="6820626" cy="17256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1219</Words>
  <Application>Microsoft Office PowerPoint</Application>
  <PresentationFormat>On-screen Show (16:9)</PresentationFormat>
  <Paragraphs>129</Paragraphs>
  <Slides>27</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Courier New</vt:lpstr>
      <vt:lpstr>Simple Light</vt:lpstr>
      <vt:lpstr>Return-to-libc Attacks</vt:lpstr>
      <vt:lpstr>Outline</vt:lpstr>
      <vt:lpstr>Non-executable Stack</vt:lpstr>
      <vt:lpstr>Non-executable Stack</vt:lpstr>
      <vt:lpstr>How to Defeat This Countermeasure</vt:lpstr>
      <vt:lpstr>Environment Setup</vt:lpstr>
      <vt:lpstr>Environment Setup</vt:lpstr>
      <vt:lpstr>Overview of the Attack</vt:lpstr>
      <vt:lpstr>Task A : To Find system()’s Address.  </vt:lpstr>
      <vt:lpstr>Task B : To Find “/bin/sh” String Address </vt:lpstr>
      <vt:lpstr>Task B : To Find “/bin/sh” String Address </vt:lpstr>
      <vt:lpstr>Task B : Some Considerations</vt:lpstr>
      <vt:lpstr>Task C : Argument for system()</vt:lpstr>
      <vt:lpstr>Task C : Argument for system() Function Prologue</vt:lpstr>
      <vt:lpstr>Task C : Argument for system()</vt:lpstr>
      <vt:lpstr>Function Prologue and Epilogue example</vt:lpstr>
      <vt:lpstr>How to Find system()’s Argument Address?</vt:lpstr>
      <vt:lpstr>Memory Map to Understand system() Argument</vt:lpstr>
      <vt:lpstr>Flow Chart to understand  system() argument</vt:lpstr>
      <vt:lpstr>Malicious Code</vt:lpstr>
      <vt:lpstr>Launch the attack</vt:lpstr>
      <vt:lpstr>Return-Oriented Programming</vt:lpstr>
      <vt:lpstr>Chaining Function Calls (without Arguments)</vt:lpstr>
      <vt:lpstr>Chaining Function Calls with Arguments</vt:lpstr>
      <vt:lpstr>Chaining Function Calls with Arguments</vt:lpstr>
      <vt:lpstr>Chaining Function Calls with Zero in the Argument</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Return-to-libc Attacks</dc:title>
  <cp:lastModifiedBy>kevin.w.du@gmail.com</cp:lastModifiedBy>
  <cp:revision>12</cp:revision>
  <dcterms:modified xsi:type="dcterms:W3CDTF">2019-07-13T20:11:17Z</dcterms:modified>
</cp:coreProperties>
</file>