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7" r:id="rId30"/>
    <p:sldId id="288" r:id="rId31"/>
    <p:sldId id="291" r:id="rId32"/>
    <p:sldId id="289" r:id="rId33"/>
    <p:sldId id="290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11" autoAdjust="0"/>
  </p:normalViewPr>
  <p:slideViewPr>
    <p:cSldViewPr snapToGrid="0">
      <p:cViewPr varScale="1">
        <p:scale>
          <a:sx n="130" d="100"/>
          <a:sy n="130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5671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31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err="1"/>
              <a:t>printf</a:t>
            </a:r>
            <a:r>
              <a:rPr lang="en-GB" dirty="0"/>
              <a:t>(input) is vulnerable to format string vulnerability as input can contain format specifiers. </a:t>
            </a:r>
          </a:p>
        </p:txBody>
      </p:sp>
    </p:spTree>
    <p:extLst>
      <p:ext uri="{BB962C8B-B14F-4D97-AF65-F5344CB8AC3E}">
        <p14:creationId xmlns:p14="http://schemas.microsoft.com/office/powerpoint/2010/main" val="171993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67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742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390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663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219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The input is saved to a file and ask the vulnerable program to get it from the file as we cannot type binary.</a:t>
            </a:r>
          </a:p>
        </p:txBody>
      </p:sp>
    </p:spTree>
    <p:extLst>
      <p:ext uri="{BB962C8B-B14F-4D97-AF65-F5344CB8AC3E}">
        <p14:creationId xmlns:p14="http://schemas.microsoft.com/office/powerpoint/2010/main" val="4280121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682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545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Precision modifier : Controls the minimum number of digits to print. printf(“%.5d”, 10) prints number 10 with 5 </a:t>
            </a:r>
            <a:r>
              <a:rPr lang="en-GB" dirty="0" smtClean="0"/>
              <a:t>digits:</a:t>
            </a:r>
            <a:r>
              <a:rPr lang="en-GB" baseline="0" dirty="0" smtClean="0"/>
              <a:t> “00010”</a:t>
            </a:r>
            <a:endParaRPr lang="en-GB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Width modifier : printf(“%5d”, 10) prints the number 10 with 3 leading spaces: “- - -10”.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94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445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%n : Treats argument as a 4-byte integer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%hn : Treats argument as a 2-byte short integer.Overwrites only 2 significant bytes of the argument.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%hhn : Treats argument as a 1-byte char type.Overwrites the least significant byte of the argument.</a:t>
            </a:r>
          </a:p>
        </p:txBody>
      </p:sp>
    </p:spTree>
    <p:extLst>
      <p:ext uri="{BB962C8B-B14F-4D97-AF65-F5344CB8AC3E}">
        <p14:creationId xmlns:p14="http://schemas.microsoft.com/office/powerpoint/2010/main" val="3827628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496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230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452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914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89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830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140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147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01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573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0413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31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680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Usually, arguments are represented using variable names. But as optional arguments in printf() do not have names, they are accessed using </a:t>
            </a:r>
            <a:r>
              <a:rPr lang="en-GB" dirty="0" err="1"/>
              <a:t>stdarg</a:t>
            </a:r>
            <a:r>
              <a:rPr lang="en-GB" dirty="0"/>
              <a:t> macros in </a:t>
            </a:r>
            <a:r>
              <a:rPr lang="en-GB" dirty="0" err="1"/>
              <a:t>stdarg.h</a:t>
            </a:r>
            <a:r>
              <a:rPr lang="en-GB" dirty="0"/>
              <a:t> header file. </a:t>
            </a:r>
          </a:p>
        </p:txBody>
      </p:sp>
    </p:spTree>
    <p:extLst>
      <p:ext uri="{BB962C8B-B14F-4D97-AF65-F5344CB8AC3E}">
        <p14:creationId xmlns:p14="http://schemas.microsoft.com/office/powerpoint/2010/main" val="2662759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71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54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604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24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Using format string vulnerability, attackers can overwrite program’s memory and run malicious code. If the vulnerable program is root privileged, the exploit will give root access to the attacker.</a:t>
            </a:r>
          </a:p>
        </p:txBody>
      </p:sp>
    </p:spTree>
    <p:extLst>
      <p:ext uri="{BB962C8B-B14F-4D97-AF65-F5344CB8AC3E}">
        <p14:creationId xmlns:p14="http://schemas.microsoft.com/office/powerpoint/2010/main" val="298765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39368" y="980795"/>
            <a:ext cx="8230312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Format String Vulnerability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Vulnerable Code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241" y="1084882"/>
            <a:ext cx="5956237" cy="382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1473950" y="3679775"/>
            <a:ext cx="1689000" cy="307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650" y="800137"/>
            <a:ext cx="4931650" cy="38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Vulnerable </a:t>
            </a:r>
            <a:r>
              <a:rPr lang="en-GB" dirty="0" smtClean="0"/>
              <a:t>Program’s </a:t>
            </a:r>
            <a:r>
              <a:rPr lang="en-GB" dirty="0"/>
              <a:t>S</a:t>
            </a:r>
            <a:r>
              <a:rPr lang="en-GB" dirty="0" smtClean="0"/>
              <a:t>tack</a:t>
            </a:r>
            <a:endParaRPr lang="en-GB"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82128" cy="221151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Inside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printf()</a:t>
            </a:r>
            <a:r>
              <a:rPr lang="en-GB" dirty="0">
                <a:solidFill>
                  <a:srgbClr val="000000"/>
                </a:solidFill>
              </a:rPr>
              <a:t>, the starting point of the optional arguments (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pointer) is the position right above the format string argument.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What Can We Achieve?</a:t>
            </a:r>
            <a:endParaRPr lang="en-GB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Attack 1 : Crash program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Attack 2 : Print out data on the stack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Attack 3 : Change the program’s data in the memory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Attack 4 : Change the program’s data to specific value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Attack 5 : Inject Malicious Code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Attack 1 : Crash Program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07375" y="2328650"/>
            <a:ext cx="8424900" cy="267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Use </a:t>
            </a:r>
            <a:r>
              <a:rPr lang="en-GB" dirty="0" smtClean="0">
                <a:solidFill>
                  <a:srgbClr val="000000"/>
                </a:solidFill>
              </a:rPr>
              <a:t>input: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s%s%s%s%s%s%s%s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solidFill>
                  <a:srgbClr val="000000"/>
                </a:solidFill>
              </a:rPr>
              <a:t>parses the format string.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For each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GB" dirty="0">
                <a:solidFill>
                  <a:srgbClr val="000000"/>
                </a:solidFill>
              </a:rPr>
              <a:t>, it fetches a value where 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points to and advances 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to the next position.</a:t>
            </a:r>
          </a:p>
          <a:p>
            <a:pPr marL="457200" lvl="0" indent="-342900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As we give %s,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printf() </a:t>
            </a:r>
            <a:r>
              <a:rPr lang="en-GB" dirty="0" smtClean="0">
                <a:solidFill>
                  <a:srgbClr val="000000"/>
                </a:solidFill>
              </a:rPr>
              <a:t>treats </a:t>
            </a:r>
            <a:r>
              <a:rPr lang="en-GB" dirty="0">
                <a:solidFill>
                  <a:srgbClr val="000000"/>
                </a:solidFill>
              </a:rPr>
              <a:t>the value as address and fetches data from that address</a:t>
            </a:r>
            <a:r>
              <a:rPr lang="en-GB" dirty="0" smtClean="0">
                <a:solidFill>
                  <a:srgbClr val="000000"/>
                </a:solidFill>
              </a:rPr>
              <a:t>. If </a:t>
            </a:r>
            <a:r>
              <a:rPr lang="en-GB" dirty="0">
                <a:solidFill>
                  <a:srgbClr val="000000"/>
                </a:solidFill>
              </a:rPr>
              <a:t>the value is not a valid address, the program crashes.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63" y="1017725"/>
            <a:ext cx="59340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Attack 2 : Print </a:t>
            </a:r>
            <a:r>
              <a:rPr lang="en-GB" dirty="0" smtClean="0"/>
              <a:t>Out Data </a:t>
            </a:r>
            <a:r>
              <a:rPr lang="en-GB" dirty="0"/>
              <a:t>on the </a:t>
            </a:r>
            <a:r>
              <a:rPr lang="en-GB" dirty="0" smtClean="0"/>
              <a:t>Stack</a:t>
            </a:r>
            <a:endParaRPr lang="en-GB"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2312250"/>
            <a:ext cx="8520600" cy="264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Suppose </a:t>
            </a:r>
            <a:r>
              <a:rPr lang="en-GB" dirty="0" smtClean="0">
                <a:solidFill>
                  <a:srgbClr val="000000"/>
                </a:solidFill>
              </a:rPr>
              <a:t>a </a:t>
            </a:r>
            <a:r>
              <a:rPr lang="en-GB" dirty="0">
                <a:solidFill>
                  <a:srgbClr val="000000"/>
                </a:solidFill>
              </a:rPr>
              <a:t>variable </a:t>
            </a:r>
            <a:r>
              <a:rPr lang="en-GB" dirty="0" smtClean="0">
                <a:solidFill>
                  <a:srgbClr val="000000"/>
                </a:solidFill>
              </a:rPr>
              <a:t>on the stack contains a secret </a:t>
            </a:r>
            <a:r>
              <a:rPr lang="en-GB" dirty="0">
                <a:solidFill>
                  <a:srgbClr val="000000"/>
                </a:solidFill>
              </a:rPr>
              <a:t>(constant) and we need to print it out.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Use </a:t>
            </a:r>
            <a:r>
              <a:rPr lang="en-GB" dirty="0" smtClean="0">
                <a:solidFill>
                  <a:srgbClr val="000000"/>
                </a:solidFill>
              </a:rPr>
              <a:t>user input: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x%x%x%x%x%x%x%x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342900">
              <a:spcAft>
                <a:spcPts val="0"/>
              </a:spcAft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printf()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prints out the integer value pointed by 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pointer and advances it by 4 bytes.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Number of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GB" dirty="0">
                <a:solidFill>
                  <a:srgbClr val="000000"/>
                </a:solidFill>
              </a:rPr>
              <a:t> is decided by the distance between the starting point of </a:t>
            </a:r>
            <a:r>
              <a:rPr lang="en-GB" dirty="0" smtClean="0">
                <a:solidFill>
                  <a:srgbClr val="000000"/>
                </a:solidFill>
              </a:rPr>
              <a:t>the </a:t>
            </a:r>
            <a:r>
              <a:rPr lang="en-GB" dirty="0" err="1" smtClean="0">
                <a:solidFill>
                  <a:srgbClr val="000000"/>
                </a:solidFill>
              </a:rPr>
              <a:t>va_list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pointer and </a:t>
            </a:r>
            <a:r>
              <a:rPr lang="en-GB" dirty="0" smtClean="0">
                <a:solidFill>
                  <a:srgbClr val="000000"/>
                </a:solidFill>
              </a:rPr>
              <a:t>the </a:t>
            </a:r>
            <a:r>
              <a:rPr lang="en-GB" dirty="0">
                <a:solidFill>
                  <a:srgbClr val="000000"/>
                </a:solidFill>
              </a:rPr>
              <a:t>variable</a:t>
            </a:r>
            <a:r>
              <a:rPr lang="en-GB" dirty="0" smtClean="0">
                <a:solidFill>
                  <a:srgbClr val="000000"/>
                </a:solidFill>
              </a:rPr>
              <a:t>. It </a:t>
            </a:r>
            <a:r>
              <a:rPr lang="en-GB" dirty="0">
                <a:solidFill>
                  <a:srgbClr val="000000"/>
                </a:solidFill>
              </a:rPr>
              <a:t>can be achieved by trial and error.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49" y="1152475"/>
            <a:ext cx="8412849" cy="1025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Attack 3 : Change </a:t>
            </a:r>
            <a:r>
              <a:rPr lang="en-GB" dirty="0" smtClean="0"/>
              <a:t>Program’s </a:t>
            </a:r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/>
              <a:t>in the M</a:t>
            </a:r>
            <a:r>
              <a:rPr lang="en-GB" dirty="0" smtClean="0"/>
              <a:t>emory</a:t>
            </a:r>
            <a:endParaRPr lang="en-GB" dirty="0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</a:rPr>
              <a:t>Goal: </a:t>
            </a:r>
            <a:r>
              <a:rPr lang="en-GB" dirty="0">
                <a:solidFill>
                  <a:srgbClr val="FF0000"/>
                </a:solidFill>
              </a:rPr>
              <a:t>change </a:t>
            </a:r>
            <a:r>
              <a:rPr lang="en-GB" dirty="0" smtClean="0">
                <a:solidFill>
                  <a:srgbClr val="FF0000"/>
                </a:solidFill>
              </a:rPr>
              <a:t>the value of </a:t>
            </a:r>
            <a:r>
              <a:rPr lang="en-GB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variable from 0x11223344 to some </a:t>
            </a:r>
            <a:r>
              <a:rPr lang="en-GB" dirty="0" smtClean="0">
                <a:solidFill>
                  <a:srgbClr val="FF0000"/>
                </a:solidFill>
              </a:rPr>
              <a:t>other </a:t>
            </a:r>
            <a:r>
              <a:rPr lang="en-GB" dirty="0">
                <a:solidFill>
                  <a:srgbClr val="FF0000"/>
                </a:solidFill>
              </a:rPr>
              <a:t>value.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dirty="0" smtClean="0">
                <a:solidFill>
                  <a:srgbClr val="000000"/>
                </a:solidFill>
              </a:rPr>
              <a:t>: </a:t>
            </a:r>
            <a:r>
              <a:rPr lang="en-GB" dirty="0">
                <a:solidFill>
                  <a:srgbClr val="000000"/>
                </a:solidFill>
              </a:rPr>
              <a:t>Writes the number of characters printed out so far into memory.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printf(“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hello%n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”,&amp;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dirty="0">
                <a:solidFill>
                  <a:srgbClr val="000000"/>
                </a:solidFill>
              </a:rPr>
              <a:t>⇒ When printf() gets to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r>
              <a:rPr lang="en-GB" dirty="0">
                <a:solidFill>
                  <a:srgbClr val="000000"/>
                </a:solidFill>
              </a:rPr>
              <a:t>, it has already printed 5 characters, so it stores 5 to the provided memory address.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 </a:t>
            </a:r>
            <a:r>
              <a:rPr lang="en-GB" dirty="0">
                <a:solidFill>
                  <a:srgbClr val="000000"/>
                </a:solidFill>
              </a:rPr>
              <a:t>treats the value pointed by the 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pointer as a memory address and writes into that location.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Hence, if we want to write a value </a:t>
            </a:r>
            <a:r>
              <a:rPr lang="en-GB" dirty="0" smtClean="0">
                <a:solidFill>
                  <a:srgbClr val="000000"/>
                </a:solidFill>
              </a:rPr>
              <a:t>to a </a:t>
            </a:r>
            <a:r>
              <a:rPr lang="en-GB" dirty="0">
                <a:solidFill>
                  <a:srgbClr val="000000"/>
                </a:solidFill>
              </a:rPr>
              <a:t>memory location, we need to have it’s address on the stack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Attack 3 : Change </a:t>
            </a:r>
            <a:r>
              <a:rPr lang="en-GB" dirty="0" smtClean="0"/>
              <a:t>Program’s </a:t>
            </a:r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/>
              <a:t>in the M</a:t>
            </a:r>
            <a:r>
              <a:rPr lang="en-GB" dirty="0" smtClean="0"/>
              <a:t>emory</a:t>
            </a:r>
            <a:endParaRPr lang="en-GB" dirty="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40400" y="2356800"/>
            <a:ext cx="8441400" cy="236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The address of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</a:rPr>
              <a:t> is given in the beginning of the input so that it is stored on the stack.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$(command</a:t>
            </a:r>
            <a:r>
              <a:rPr lang="en-GB" dirty="0" smtClean="0">
                <a:solidFill>
                  <a:srgbClr val="000000"/>
                </a:solidFill>
              </a:rPr>
              <a:t>): </a:t>
            </a:r>
            <a:r>
              <a:rPr lang="en-GB" dirty="0">
                <a:solidFill>
                  <a:srgbClr val="000000"/>
                </a:solidFill>
              </a:rPr>
              <a:t>Command substitution. Allows the output of the command to replace the command itself.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“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\x04</a:t>
            </a:r>
            <a:r>
              <a:rPr lang="en-GB" dirty="0">
                <a:solidFill>
                  <a:srgbClr val="000000"/>
                </a:solidFill>
              </a:rPr>
              <a:t>” : Indicates that “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  <a:r>
              <a:rPr lang="en-GB" dirty="0">
                <a:solidFill>
                  <a:srgbClr val="000000"/>
                </a:solidFill>
              </a:rPr>
              <a:t>” is an actual number and not as two </a:t>
            </a:r>
            <a:r>
              <a:rPr lang="en-GB" dirty="0" err="1">
                <a:solidFill>
                  <a:srgbClr val="000000"/>
                </a:solidFill>
              </a:rPr>
              <a:t>ascii</a:t>
            </a:r>
            <a:r>
              <a:rPr lang="en-GB" dirty="0">
                <a:solidFill>
                  <a:srgbClr val="000000"/>
                </a:solidFill>
              </a:rPr>
              <a:t> characters.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00" y="1821425"/>
            <a:ext cx="8520599" cy="3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300800" y="1107900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GB" sz="1800" dirty="0" smtClean="0"/>
              <a:t>Assuming the address </a:t>
            </a:r>
            <a:r>
              <a:rPr lang="en-GB" sz="1800" dirty="0"/>
              <a:t>of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dirty="0"/>
              <a:t> </a:t>
            </a:r>
            <a:r>
              <a:rPr lang="en-GB" sz="1800" dirty="0" smtClean="0"/>
              <a:t>is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GB" sz="1800" dirty="0" smtClean="0"/>
              <a:t> </a:t>
            </a:r>
            <a:r>
              <a:rPr lang="en-GB" sz="1800" dirty="0"/>
              <a:t>(can be obtained using </a:t>
            </a:r>
            <a:r>
              <a:rPr lang="en-GB" sz="1800" dirty="0" err="1"/>
              <a:t>gdb</a:t>
            </a:r>
            <a:r>
              <a:rPr lang="en-GB" sz="1800" dirty="0" smtClean="0"/>
              <a:t>)</a:t>
            </a:r>
            <a:endParaRPr lang="en-GB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Attack 3 : Change </a:t>
            </a:r>
            <a:r>
              <a:rPr lang="en-GB" dirty="0" smtClean="0"/>
              <a:t>Program’s </a:t>
            </a:r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/>
              <a:t>in the </a:t>
            </a:r>
            <a:r>
              <a:rPr lang="en-GB" dirty="0" smtClean="0"/>
              <a:t>Memory</a:t>
            </a:r>
            <a:endParaRPr lang="en-GB" dirty="0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407" y="1086297"/>
            <a:ext cx="4506525" cy="35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4319023" cy="358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dirty="0" err="1" smtClean="0">
                <a:solidFill>
                  <a:srgbClr val="000000"/>
                </a:solidFill>
              </a:rPr>
              <a:t>’s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address (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GB" dirty="0">
                <a:solidFill>
                  <a:srgbClr val="000000"/>
                </a:solidFill>
              </a:rPr>
              <a:t>) is on the stack.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b="1" dirty="0">
                <a:solidFill>
                  <a:srgbClr val="000000"/>
                </a:solidFill>
              </a:rPr>
              <a:t>Goal : </a:t>
            </a:r>
            <a:r>
              <a:rPr lang="en-GB" dirty="0">
                <a:solidFill>
                  <a:srgbClr val="000000"/>
                </a:solidFill>
              </a:rPr>
              <a:t>To move the 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pointer to this location and </a:t>
            </a:r>
            <a:r>
              <a:rPr lang="en-GB" dirty="0" smtClean="0">
                <a:solidFill>
                  <a:srgbClr val="000000"/>
                </a:solidFill>
              </a:rPr>
              <a:t>then use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to store </a:t>
            </a:r>
            <a:r>
              <a:rPr lang="en-GB" dirty="0">
                <a:solidFill>
                  <a:srgbClr val="000000"/>
                </a:solidFill>
              </a:rPr>
              <a:t>some value.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 </a:t>
            </a:r>
            <a:r>
              <a:rPr lang="en-GB" dirty="0">
                <a:solidFill>
                  <a:srgbClr val="000000"/>
                </a:solidFill>
              </a:rPr>
              <a:t>is used to advance the 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pointer.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How many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 </a:t>
            </a:r>
            <a:r>
              <a:rPr lang="en-GB" dirty="0">
                <a:solidFill>
                  <a:srgbClr val="000000"/>
                </a:solidFill>
              </a:rPr>
              <a:t>are required?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Attack 3 : Change </a:t>
            </a:r>
            <a:r>
              <a:rPr lang="en-GB" dirty="0" smtClean="0"/>
              <a:t>Program’s </a:t>
            </a:r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/>
              <a:t>in the </a:t>
            </a:r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2820475"/>
            <a:ext cx="8520600" cy="199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Using trial and error, we check how many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GB" dirty="0">
                <a:solidFill>
                  <a:srgbClr val="000000"/>
                </a:solidFill>
              </a:rPr>
              <a:t> are needed to print out 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GB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.</a:t>
            </a:r>
            <a:endParaRPr lang="en-GB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Here we need </a:t>
            </a:r>
            <a:r>
              <a:rPr lang="en-GB" dirty="0" smtClean="0">
                <a:solidFill>
                  <a:srgbClr val="000000"/>
                </a:solidFill>
              </a:rPr>
              <a:t>6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GB" dirty="0">
                <a:solidFill>
                  <a:srgbClr val="000000"/>
                </a:solidFill>
              </a:rPr>
              <a:t> format specifiers, indicating 5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GB" dirty="0">
                <a:solidFill>
                  <a:srgbClr val="000000"/>
                </a:solidFill>
              </a:rPr>
              <a:t> and 1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After the attack, data in the target address is modified to 0x2c (44 in decimal).</a:t>
            </a:r>
          </a:p>
          <a:p>
            <a:pPr marL="457200" lvl="0" indent="-342900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Because </a:t>
            </a:r>
            <a:r>
              <a:rPr lang="en-GB" dirty="0" smtClean="0">
                <a:solidFill>
                  <a:srgbClr val="000000"/>
                </a:solidFill>
              </a:rPr>
              <a:t>44 characters have been printed out before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81628"/>
            <a:ext cx="8520599" cy="1540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234893" y="445025"/>
            <a:ext cx="8682604" cy="8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Attack 4 : Change P</a:t>
            </a:r>
            <a:r>
              <a:rPr lang="en-GB" dirty="0" smtClean="0"/>
              <a:t>rogram’s </a:t>
            </a:r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/>
              <a:t>to a </a:t>
            </a:r>
            <a:r>
              <a:rPr lang="en-GB" dirty="0" smtClean="0"/>
              <a:t>Specific </a:t>
            </a:r>
            <a:r>
              <a:rPr lang="en-GB" dirty="0"/>
              <a:t>V</a:t>
            </a:r>
            <a:r>
              <a:rPr lang="en-GB" dirty="0" smtClean="0"/>
              <a:t>alue</a:t>
            </a:r>
            <a:endParaRPr lang="en-GB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188315"/>
            <a:ext cx="8520600" cy="96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b="1" dirty="0" smtClean="0">
                <a:solidFill>
                  <a:srgbClr val="FF0000"/>
                </a:solidFill>
              </a:rPr>
              <a:t>Goal: To </a:t>
            </a:r>
            <a:r>
              <a:rPr lang="en-GB" b="1" dirty="0">
                <a:solidFill>
                  <a:srgbClr val="FF0000"/>
                </a:solidFill>
              </a:rPr>
              <a:t>change </a:t>
            </a:r>
            <a:r>
              <a:rPr lang="en-GB" b="1" dirty="0" smtClean="0">
                <a:solidFill>
                  <a:srgbClr val="FF0000"/>
                </a:solidFill>
              </a:rPr>
              <a:t>the value of </a:t>
            </a:r>
            <a:r>
              <a:rPr lang="en-GB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from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0x11223344 </a:t>
            </a:r>
            <a:r>
              <a:rPr lang="en-GB" b="1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to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0x9896a9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4" y="1906459"/>
            <a:ext cx="8221651" cy="17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396775" y="3950468"/>
            <a:ext cx="8243886" cy="8732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/>
              <a:t>has already </a:t>
            </a:r>
            <a:r>
              <a:rPr lang="en-GB" sz="1800" dirty="0"/>
              <a:t>printed out 41 characters before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%.10000000x</a:t>
            </a:r>
            <a:r>
              <a:rPr lang="en-GB" sz="1800" dirty="0"/>
              <a:t>,</a:t>
            </a:r>
            <a:r>
              <a:rPr lang="en-GB" sz="1800" dirty="0" smtClean="0"/>
              <a:t> so,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10000000+41 = 10000041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0x9896a9) </a:t>
            </a:r>
            <a:r>
              <a:rPr lang="en-GB" sz="1800" dirty="0" smtClean="0"/>
              <a:t>will be stored in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GB" sz="1800" dirty="0" smtClean="0"/>
              <a:t>.</a:t>
            </a:r>
            <a:endParaRPr lang="en-GB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Outline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Format String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Access optional arguments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How 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>
                <a:solidFill>
                  <a:srgbClr val="000000"/>
                </a:solidFill>
              </a:rPr>
              <a:t>works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Format </a:t>
            </a:r>
            <a:r>
              <a:rPr lang="en-GB" dirty="0" smtClean="0">
                <a:solidFill>
                  <a:srgbClr val="000000"/>
                </a:solidFill>
              </a:rPr>
              <a:t>string </a:t>
            </a:r>
            <a:r>
              <a:rPr lang="en-GB" dirty="0">
                <a:solidFill>
                  <a:srgbClr val="000000"/>
                </a:solidFill>
              </a:rPr>
              <a:t>a</a:t>
            </a:r>
            <a:r>
              <a:rPr lang="en-GB" dirty="0" smtClean="0">
                <a:solidFill>
                  <a:srgbClr val="000000"/>
                </a:solidFill>
              </a:rPr>
              <a:t>ttack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How to exploit the vulnerability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Countermeasures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Attack 4 : </a:t>
            </a:r>
            <a:r>
              <a:rPr lang="en-GB" dirty="0" smtClean="0"/>
              <a:t>A Faster </a:t>
            </a:r>
            <a:r>
              <a:rPr lang="en-GB" dirty="0"/>
              <a:t>Approach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1001" y="1551569"/>
            <a:ext cx="7604034" cy="2644369"/>
            <a:chOff x="640541" y="1551569"/>
            <a:chExt cx="7604034" cy="2644369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541" y="1551569"/>
              <a:ext cx="3886537" cy="2644369"/>
            </a:xfrm>
            <a:prstGeom prst="rect">
              <a:avLst/>
            </a:prstGeom>
          </p:spPr>
        </p:pic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034" y="2303929"/>
              <a:ext cx="2781541" cy="1676545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4634329" y="3041533"/>
              <a:ext cx="721453" cy="100668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4634328" y="3437214"/>
              <a:ext cx="721453" cy="100668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4634327" y="3832895"/>
              <a:ext cx="721453" cy="100668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7701094" y="3596605"/>
              <a:ext cx="38589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945772" y="3979600"/>
              <a:ext cx="166381" cy="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189782" y="2987319"/>
              <a:ext cx="166381" cy="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156762" y="3388360"/>
              <a:ext cx="327358" cy="27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156762" y="3810000"/>
              <a:ext cx="427047" cy="28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Attack 4 : </a:t>
            </a:r>
            <a:r>
              <a:rPr lang="en-GB" dirty="0" smtClean="0"/>
              <a:t>A Faster </a:t>
            </a:r>
            <a:r>
              <a:rPr lang="en-GB" dirty="0"/>
              <a:t>Approach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rgbClr val="FF0000"/>
                </a:solidFill>
              </a:rPr>
              <a:t>Goal: change the value of </a:t>
            </a:r>
            <a:r>
              <a:rPr lang="en-GB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solidFill>
                  <a:srgbClr val="FF0000"/>
                </a:solidFill>
              </a:rPr>
              <a:t> to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0x66887799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dirty="0">
                <a:solidFill>
                  <a:srgbClr val="000000"/>
                </a:solidFill>
              </a:rPr>
              <a:t>Use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to modify the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</a:rPr>
              <a:t> variable two bytes at a time.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dirty="0">
                <a:solidFill>
                  <a:srgbClr val="000000"/>
                </a:solidFill>
              </a:rPr>
              <a:t>Break </a:t>
            </a:r>
            <a:r>
              <a:rPr lang="en-GB" dirty="0" smtClean="0">
                <a:solidFill>
                  <a:srgbClr val="000000"/>
                </a:solidFill>
              </a:rPr>
              <a:t>the memory of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solidFill>
                  <a:srgbClr val="000000"/>
                </a:solidFill>
              </a:rPr>
              <a:t> into </a:t>
            </a:r>
            <a:r>
              <a:rPr lang="en-GB" dirty="0">
                <a:solidFill>
                  <a:srgbClr val="000000"/>
                </a:solidFill>
              </a:rPr>
              <a:t>two parts, each with two bytes.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Most computers use the Little-Endian architecture</a:t>
            </a:r>
          </a:p>
          <a:p>
            <a:pPr marL="685800" lvl="1" indent="-22860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The 2 least significant bytes (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0x7799</a:t>
            </a:r>
            <a:r>
              <a:rPr lang="en-GB" dirty="0" smtClean="0">
                <a:solidFill>
                  <a:srgbClr val="000000"/>
                </a:solidFill>
              </a:rPr>
              <a:t>) are </a:t>
            </a:r>
            <a:r>
              <a:rPr lang="en-GB" dirty="0">
                <a:solidFill>
                  <a:srgbClr val="000000"/>
                </a:solidFill>
              </a:rPr>
              <a:t>stored at address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GB" dirty="0">
                <a:solidFill>
                  <a:srgbClr val="000000"/>
                </a:solidFill>
              </a:rPr>
              <a:t> </a:t>
            </a:r>
            <a:endParaRPr lang="en-GB" dirty="0" smtClean="0">
              <a:solidFill>
                <a:srgbClr val="000000"/>
              </a:solidFill>
            </a:endParaRPr>
          </a:p>
          <a:p>
            <a:pPr marL="685800" lvl="1" indent="-22860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The 2 significant bytes (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0x6688</a:t>
            </a:r>
            <a:r>
              <a:rPr lang="en-GB" dirty="0" smtClean="0">
                <a:solidFill>
                  <a:srgbClr val="000000"/>
                </a:solidFill>
              </a:rPr>
              <a:t>) are stored at 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0xbffff306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dirty="0">
                <a:solidFill>
                  <a:srgbClr val="000000"/>
                </a:solidFill>
              </a:rPr>
              <a:t>If the first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gets value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</a:rPr>
              <a:t>, and before the next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</a:t>
            </a:r>
            <a:r>
              <a:rPr lang="en-GB" dirty="0" smtClean="0">
                <a:solidFill>
                  <a:srgbClr val="000000"/>
                </a:solidFill>
              </a:rPr>
              <a:t> more characters </a:t>
            </a:r>
            <a:r>
              <a:rPr lang="en-GB" dirty="0">
                <a:solidFill>
                  <a:srgbClr val="000000"/>
                </a:solidFill>
              </a:rPr>
              <a:t>are printed, the second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will </a:t>
            </a:r>
            <a:r>
              <a:rPr lang="en-GB" dirty="0" smtClean="0">
                <a:solidFill>
                  <a:srgbClr val="000000"/>
                </a:solidFill>
              </a:rPr>
              <a:t>get value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x+t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Attack 4 : </a:t>
            </a:r>
            <a:r>
              <a:rPr lang="en-GB" dirty="0" smtClean="0"/>
              <a:t>A Faster </a:t>
            </a:r>
            <a:r>
              <a:rPr lang="en-GB" dirty="0"/>
              <a:t>Approach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Overwrite the bytes at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0xbffff306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with </a:t>
            </a:r>
            <a:r>
              <a:rPr lang="en-GB" dirty="0">
                <a:solidFill>
                  <a:srgbClr val="000000"/>
                </a:solidFill>
              </a:rPr>
              <a:t>0x6688.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Print some more characters so that when we reach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smtClean="0">
                <a:solidFill>
                  <a:srgbClr val="000000"/>
                </a:solidFill>
              </a:rPr>
              <a:t>the number </a:t>
            </a:r>
            <a:r>
              <a:rPr lang="en-GB" dirty="0">
                <a:solidFill>
                  <a:srgbClr val="000000"/>
                </a:solidFill>
              </a:rPr>
              <a:t>of characters will be increased to 0x7799.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2214125"/>
            <a:ext cx="80200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75" y="4153875"/>
            <a:ext cx="8095549" cy="5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2763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Attack 4 : Faster Approach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9075"/>
            <a:ext cx="7150001" cy="27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465000" y="3670160"/>
            <a:ext cx="82140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Address A : first part of address of </a:t>
            </a:r>
            <a:r>
              <a:rPr lang="en-GB" dirty="0" err="1"/>
              <a:t>var</a:t>
            </a:r>
            <a:r>
              <a:rPr lang="en-GB" dirty="0"/>
              <a:t> ( 4 chars )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Address B : second part of address of </a:t>
            </a:r>
            <a:r>
              <a:rPr lang="en-GB" dirty="0" err="1"/>
              <a:t>var</a:t>
            </a:r>
            <a:r>
              <a:rPr lang="en-GB" dirty="0"/>
              <a:t> ( 4 chars)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4 %.8x : To move </a:t>
            </a:r>
            <a:r>
              <a:rPr lang="en-GB" dirty="0" err="1"/>
              <a:t>va_list</a:t>
            </a:r>
            <a:r>
              <a:rPr lang="en-GB" dirty="0"/>
              <a:t> to reach Address 1 (Trial and error, 4x8=32)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@@@@ : 4 chars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5 _  : 5 chars</a:t>
            </a:r>
          </a:p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Total : 12+5+32 = 49 chars 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Attack 4 : Faster Approach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To print 0x6688 (26248), we need 26248 - 49 = 26199 characters as precision field of %x.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If we use %</a:t>
            </a:r>
            <a:r>
              <a:rPr lang="en-GB" dirty="0" err="1">
                <a:solidFill>
                  <a:srgbClr val="000000"/>
                </a:solidFill>
              </a:rPr>
              <a:t>hn</a:t>
            </a:r>
            <a:r>
              <a:rPr lang="en-GB" dirty="0">
                <a:solidFill>
                  <a:srgbClr val="000000"/>
                </a:solidFill>
              </a:rPr>
              <a:t> after first address, 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will point to the second address and same value will be stored.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Hence, we put @@@@ between two addresses so that we can insert one more %x and </a:t>
            </a:r>
            <a:r>
              <a:rPr lang="en-GB" dirty="0" smtClean="0">
                <a:solidFill>
                  <a:srgbClr val="000000"/>
                </a:solidFill>
              </a:rPr>
              <a:t>increase the number of printed characters to </a:t>
            </a:r>
            <a:r>
              <a:rPr lang="en-GB" dirty="0">
                <a:solidFill>
                  <a:srgbClr val="000000"/>
                </a:solidFill>
              </a:rPr>
              <a:t>0x7799.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 After first %</a:t>
            </a:r>
            <a:r>
              <a:rPr lang="en-GB" dirty="0" err="1">
                <a:solidFill>
                  <a:srgbClr val="000000"/>
                </a:solidFill>
              </a:rPr>
              <a:t>hn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pointer points to @@@@, the pointer will advance to the second address. Precision field is set to 4368 =30617 - 26248 -1 </a:t>
            </a:r>
            <a:r>
              <a:rPr lang="en-GB" dirty="0" smtClean="0">
                <a:solidFill>
                  <a:srgbClr val="000000"/>
                </a:solidFill>
              </a:rPr>
              <a:t>in order </a:t>
            </a:r>
            <a:r>
              <a:rPr lang="en-GB" dirty="0">
                <a:solidFill>
                  <a:srgbClr val="000000"/>
                </a:solidFill>
              </a:rPr>
              <a:t>to print 0x7799 (30617) when we reach second %</a:t>
            </a:r>
            <a:r>
              <a:rPr lang="en-GB" dirty="0" err="1">
                <a:solidFill>
                  <a:srgbClr val="000000"/>
                </a:solidFill>
              </a:rPr>
              <a:t>hn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Attack 5 : Inject Malicious Code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b="1" dirty="0">
                <a:solidFill>
                  <a:srgbClr val="000000"/>
                </a:solidFill>
              </a:rPr>
              <a:t>Goal :</a:t>
            </a:r>
            <a:r>
              <a:rPr lang="en-GB" dirty="0">
                <a:solidFill>
                  <a:srgbClr val="000000"/>
                </a:solidFill>
              </a:rPr>
              <a:t> To modify the return address of the vulnerable code and </a:t>
            </a:r>
            <a:r>
              <a:rPr lang="en-GB" dirty="0" smtClean="0">
                <a:solidFill>
                  <a:srgbClr val="000000"/>
                </a:solidFill>
              </a:rPr>
              <a:t>let it point </a:t>
            </a:r>
            <a:r>
              <a:rPr lang="en-GB" dirty="0">
                <a:solidFill>
                  <a:srgbClr val="000000"/>
                </a:solidFill>
              </a:rPr>
              <a:t>it to the malicious code </a:t>
            </a:r>
            <a:r>
              <a:rPr lang="en-GB" dirty="0" smtClean="0">
                <a:solidFill>
                  <a:srgbClr val="000000"/>
                </a:solidFill>
              </a:rPr>
              <a:t>(e.g., </a:t>
            </a:r>
            <a:r>
              <a:rPr lang="en-GB" dirty="0" err="1" smtClean="0">
                <a:solidFill>
                  <a:srgbClr val="000000"/>
                </a:solidFill>
              </a:rPr>
              <a:t>shellcode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to execute /bin/</a:t>
            </a:r>
            <a:r>
              <a:rPr lang="en-GB" dirty="0" err="1">
                <a:solidFill>
                  <a:srgbClr val="000000"/>
                </a:solidFill>
              </a:rPr>
              <a:t>sh</a:t>
            </a:r>
            <a:r>
              <a:rPr lang="en-GB" dirty="0">
                <a:solidFill>
                  <a:srgbClr val="000000"/>
                </a:solidFill>
              </a:rPr>
              <a:t>) .Get root access if vulnerable code is </a:t>
            </a:r>
            <a:r>
              <a:rPr lang="en-GB" dirty="0" smtClean="0">
                <a:solidFill>
                  <a:srgbClr val="000000"/>
                </a:solidFill>
              </a:rPr>
              <a:t>a SET-UID program.</a:t>
            </a:r>
            <a:endParaRPr lang="en-GB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b="1" dirty="0">
                <a:solidFill>
                  <a:srgbClr val="000000"/>
                </a:solidFill>
              </a:rPr>
              <a:t>Challenges :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Inject Malicious code in the stack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Find starting address (A) of the injected code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Find return address (B) of the vulnerable code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Write value A to 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Attack 5 : Inject Malicious Code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Using </a:t>
            </a:r>
            <a:r>
              <a:rPr lang="en-GB" dirty="0" err="1" smtClean="0">
                <a:solidFill>
                  <a:srgbClr val="000000"/>
                </a:solidFill>
              </a:rPr>
              <a:t>gdb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to get the </a:t>
            </a:r>
            <a:r>
              <a:rPr lang="en-GB" dirty="0">
                <a:solidFill>
                  <a:srgbClr val="000000"/>
                </a:solidFill>
              </a:rPr>
              <a:t>return address and start address </a:t>
            </a:r>
            <a:r>
              <a:rPr lang="en-GB" dirty="0" smtClean="0">
                <a:solidFill>
                  <a:srgbClr val="000000"/>
                </a:solidFill>
              </a:rPr>
              <a:t>of </a:t>
            </a:r>
            <a:r>
              <a:rPr lang="en-GB" dirty="0">
                <a:solidFill>
                  <a:srgbClr val="000000"/>
                </a:solidFill>
              </a:rPr>
              <a:t>the malicious </a:t>
            </a:r>
            <a:r>
              <a:rPr lang="en-GB" dirty="0" smtClean="0">
                <a:solidFill>
                  <a:srgbClr val="000000"/>
                </a:solidFill>
              </a:rPr>
              <a:t>code.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Assume that the </a:t>
            </a:r>
            <a:r>
              <a:rPr lang="en-GB" dirty="0">
                <a:solidFill>
                  <a:srgbClr val="000000"/>
                </a:solidFill>
              </a:rPr>
              <a:t>r</a:t>
            </a:r>
            <a:r>
              <a:rPr lang="en-GB" dirty="0" smtClean="0">
                <a:solidFill>
                  <a:srgbClr val="000000"/>
                </a:solidFill>
              </a:rPr>
              <a:t>eturn </a:t>
            </a:r>
            <a:r>
              <a:rPr lang="en-GB" dirty="0">
                <a:solidFill>
                  <a:srgbClr val="000000"/>
                </a:solidFill>
              </a:rPr>
              <a:t>address </a:t>
            </a:r>
            <a:r>
              <a:rPr lang="en-GB" dirty="0" smtClean="0">
                <a:solidFill>
                  <a:srgbClr val="000000"/>
                </a:solidFill>
              </a:rPr>
              <a:t>is </a:t>
            </a:r>
            <a:r>
              <a:rPr lang="en-GB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0xbffff38c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Assume that the start </a:t>
            </a:r>
            <a:r>
              <a:rPr lang="en-GB" dirty="0">
                <a:solidFill>
                  <a:srgbClr val="000000"/>
                </a:solidFill>
              </a:rPr>
              <a:t>address of the malicious </a:t>
            </a:r>
            <a:r>
              <a:rPr lang="en-GB" dirty="0" smtClean="0">
                <a:solidFill>
                  <a:srgbClr val="000000"/>
                </a:solidFill>
              </a:rPr>
              <a:t>code is </a:t>
            </a:r>
            <a:r>
              <a:rPr lang="en-GB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0xbfff358</a:t>
            </a:r>
          </a:p>
          <a:p>
            <a:pPr marL="114300"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b="1" dirty="0">
                <a:solidFill>
                  <a:srgbClr val="FF0000"/>
                </a:solidFill>
              </a:rPr>
              <a:t>Goal : </a:t>
            </a:r>
            <a:r>
              <a:rPr lang="en-GB" dirty="0">
                <a:solidFill>
                  <a:srgbClr val="FF0000"/>
                </a:solidFill>
              </a:rPr>
              <a:t>Write the value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0xbffff358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to </a:t>
            </a:r>
            <a:r>
              <a:rPr lang="en-GB" dirty="0">
                <a:solidFill>
                  <a:srgbClr val="FF0000"/>
                </a:solidFill>
              </a:rPr>
              <a:t>address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0xbffff38c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b="1" dirty="0">
                <a:solidFill>
                  <a:srgbClr val="000000"/>
                </a:solidFill>
              </a:rPr>
              <a:t>Steps :</a:t>
            </a:r>
          </a:p>
          <a:p>
            <a:pPr marL="457200" indent="-342900">
              <a:spcAft>
                <a:spcPts val="0"/>
              </a:spcAft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Break </a:t>
            </a:r>
            <a:r>
              <a:rPr lang="en-GB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0xbffff38c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into two contiguous 2-byte memory locations :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0xbffff38c</a:t>
            </a:r>
            <a:r>
              <a:rPr lang="en-GB" dirty="0">
                <a:solidFill>
                  <a:srgbClr val="000000"/>
                </a:solidFill>
              </a:rPr>
              <a:t> and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0xbffff38e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Store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</a:t>
            </a:r>
            <a:r>
              <a:rPr lang="en-GB" dirty="0">
                <a:solidFill>
                  <a:srgbClr val="000000"/>
                </a:solidFill>
              </a:rPr>
              <a:t> into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0xbffff38e</a:t>
            </a:r>
            <a:r>
              <a:rPr lang="en-GB" dirty="0">
                <a:solidFill>
                  <a:srgbClr val="000000"/>
                </a:solidFill>
              </a:rPr>
              <a:t> and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0xf358</a:t>
            </a:r>
            <a:r>
              <a:rPr lang="en-GB" dirty="0">
                <a:solidFill>
                  <a:srgbClr val="000000"/>
                </a:solidFill>
              </a:rPr>
              <a:t> into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0xbffff38c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Attack 5 : Inject Malicious Code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507225" y="1779056"/>
            <a:ext cx="4829700" cy="18078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Number of characters printed before first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= 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GB" dirty="0"/>
              <a:t>12 + (4x8) + 5 + 49102 = 49151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0xbfff</a:t>
            </a:r>
            <a:r>
              <a:rPr lang="en-GB" dirty="0"/>
              <a:t>).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After first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GB" dirty="0"/>
              <a:t>, 13144 + 1 =13145 are printed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49151 + 13145 = 62296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0xbffff358</a:t>
            </a:r>
            <a:r>
              <a:rPr lang="en-GB" dirty="0"/>
              <a:t>) is printed 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0xbffff38c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355" y="1476371"/>
            <a:ext cx="3549945" cy="24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Countermeasures: Developer</a:t>
            </a:r>
            <a:endParaRPr lang="en-GB" dirty="0"/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9730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Avoid </a:t>
            </a:r>
            <a:r>
              <a:rPr lang="en-GB" dirty="0">
                <a:solidFill>
                  <a:srgbClr val="000000"/>
                </a:solidFill>
              </a:rPr>
              <a:t>using </a:t>
            </a:r>
            <a:r>
              <a:rPr lang="en-GB" dirty="0" smtClean="0">
                <a:solidFill>
                  <a:srgbClr val="000000"/>
                </a:solidFill>
              </a:rPr>
              <a:t>untrusted user </a:t>
            </a:r>
            <a:r>
              <a:rPr lang="en-GB" dirty="0">
                <a:solidFill>
                  <a:srgbClr val="000000"/>
                </a:solidFill>
              </a:rPr>
              <a:t>inputs for </a:t>
            </a:r>
            <a:r>
              <a:rPr lang="en-GB" dirty="0" smtClean="0">
                <a:solidFill>
                  <a:srgbClr val="000000"/>
                </a:solidFill>
              </a:rPr>
              <a:t>format </a:t>
            </a:r>
            <a:r>
              <a:rPr lang="en-GB" dirty="0">
                <a:solidFill>
                  <a:srgbClr val="000000"/>
                </a:solidFill>
              </a:rPr>
              <a:t>strings </a:t>
            </a:r>
            <a:r>
              <a:rPr lang="en-GB" dirty="0" smtClean="0">
                <a:solidFill>
                  <a:srgbClr val="000000"/>
                </a:solidFill>
              </a:rPr>
              <a:t>in functions like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vprintf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vfscanf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60" y="2184530"/>
            <a:ext cx="8670474" cy="205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Countermeasures: Compiler</a:t>
            </a:r>
            <a:endParaRPr lang="en-GB" dirty="0"/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43" y="1975250"/>
            <a:ext cx="557505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50" y="2547950"/>
            <a:ext cx="5575050" cy="154572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381050" y="1143345"/>
            <a:ext cx="8520600" cy="5940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2000" dirty="0" smtClean="0"/>
              <a:t>Compilers can detect potential format string vulnerabilities</a:t>
            </a:r>
            <a:endParaRPr lang="en-GB" sz="2000" dirty="0"/>
          </a:p>
        </p:txBody>
      </p:sp>
      <p:sp>
        <p:nvSpPr>
          <p:cNvPr id="280" name="Shape 280"/>
          <p:cNvSpPr txBox="1"/>
          <p:nvPr/>
        </p:nvSpPr>
        <p:spPr>
          <a:xfrm>
            <a:off x="6033350" y="1899541"/>
            <a:ext cx="2868300" cy="21941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Use two compilers to compile the </a:t>
            </a:r>
            <a:r>
              <a:rPr lang="en-GB" sz="1800" dirty="0" smtClean="0"/>
              <a:t>program: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sz="1800" dirty="0"/>
              <a:t> and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en-GB" sz="1800" dirty="0"/>
              <a:t>. 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We can see that there is a mismatch in the </a:t>
            </a:r>
            <a:r>
              <a:rPr lang="en-GB" sz="1800" dirty="0" smtClean="0"/>
              <a:t>format string.</a:t>
            </a:r>
            <a:endParaRPr lang="en-GB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Format String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2167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printf() </a:t>
            </a:r>
            <a:r>
              <a:rPr lang="en-GB" dirty="0">
                <a:solidFill>
                  <a:srgbClr val="000000"/>
                </a:solidFill>
              </a:rPr>
              <a:t>- To print out a string according to a format.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*format, …);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The argument list of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printf() </a:t>
            </a:r>
            <a:r>
              <a:rPr lang="en-GB" dirty="0">
                <a:solidFill>
                  <a:srgbClr val="000000"/>
                </a:solidFill>
              </a:rPr>
              <a:t>consists of 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One concrete argument format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Zero or more optional arguments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Hence, compilers don’t complain if less arguments are passed to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printf() </a:t>
            </a:r>
            <a:r>
              <a:rPr lang="en-GB" dirty="0">
                <a:solidFill>
                  <a:srgbClr val="000000"/>
                </a:solidFill>
              </a:rPr>
              <a:t>during invocation.</a:t>
            </a:r>
          </a:p>
          <a:p>
            <a:pPr marL="0" lvl="0" indent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Countermeasures: Compiler</a:t>
            </a:r>
            <a:endParaRPr lang="en-GB" dirty="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20" y="1132970"/>
            <a:ext cx="6424380" cy="219758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311700" y="3608870"/>
            <a:ext cx="7770170" cy="963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With default settings, </a:t>
            </a:r>
            <a:r>
              <a:rPr lang="en-GB" dirty="0" smtClean="0"/>
              <a:t>both compilers </a:t>
            </a:r>
            <a:r>
              <a:rPr lang="en-GB" dirty="0"/>
              <a:t>gave warning for the first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printf()</a:t>
            </a:r>
            <a:r>
              <a:rPr lang="en-GB" dirty="0" smtClean="0"/>
              <a:t>.</a:t>
            </a:r>
            <a:endParaRPr lang="en-GB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No warning was given out for the second one.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Countermeasures: Compiler</a:t>
            </a:r>
            <a:endParaRPr lang="en-GB" dirty="0"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94" y="1083550"/>
            <a:ext cx="6636186" cy="2398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215590" y="3550919"/>
            <a:ext cx="8349290" cy="1462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On giving an option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wformat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en-GB" dirty="0" smtClean="0"/>
              <a:t>, both compilers give </a:t>
            </a:r>
            <a:r>
              <a:rPr lang="en-GB" dirty="0"/>
              <a:t>warnings for both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 smtClean="0"/>
              <a:t> statements </a:t>
            </a:r>
            <a:r>
              <a:rPr lang="en-GB" dirty="0"/>
              <a:t>stating that </a:t>
            </a:r>
            <a:r>
              <a:rPr lang="en-GB" dirty="0" smtClean="0"/>
              <a:t>the format string is </a:t>
            </a:r>
            <a:r>
              <a:rPr lang="en-GB" dirty="0"/>
              <a:t>not a string literal.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These warnings just act as reminders to the developers that there is a potential problem but nevertheless compile the programs.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0901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Countermeaseures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8554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b="1" dirty="0">
                <a:solidFill>
                  <a:srgbClr val="000000"/>
                </a:solidFill>
              </a:rPr>
              <a:t>Address </a:t>
            </a:r>
            <a:r>
              <a:rPr lang="en-GB" b="1" dirty="0" smtClean="0">
                <a:solidFill>
                  <a:srgbClr val="000000"/>
                </a:solidFill>
              </a:rPr>
              <a:t>randomization</a:t>
            </a:r>
            <a:r>
              <a:rPr lang="en-GB" dirty="0" smtClean="0">
                <a:solidFill>
                  <a:srgbClr val="000000"/>
                </a:solidFill>
              </a:rPr>
              <a:t>: </a:t>
            </a:r>
            <a:r>
              <a:rPr lang="en-GB" dirty="0">
                <a:solidFill>
                  <a:srgbClr val="000000"/>
                </a:solidFill>
              </a:rPr>
              <a:t>Makes it difficult for the attackers to guess the address of the address of the target memory ( return address, address of the malicious code</a:t>
            </a:r>
            <a:r>
              <a:rPr lang="en-GB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/>
            <a:r>
              <a:rPr lang="en-GB" b="1" dirty="0" smtClean="0">
                <a:solidFill>
                  <a:srgbClr val="000000"/>
                </a:solidFill>
              </a:rPr>
              <a:t>Non-executable Stack/Heap</a:t>
            </a:r>
            <a:r>
              <a:rPr lang="en-GB" dirty="0" smtClean="0">
                <a:solidFill>
                  <a:srgbClr val="000000"/>
                </a:solidFill>
              </a:rPr>
              <a:t>: This will not work. Attackers can use the return-to-</a:t>
            </a:r>
            <a:r>
              <a:rPr lang="en-GB" dirty="0" err="1" smtClean="0">
                <a:solidFill>
                  <a:srgbClr val="000000"/>
                </a:solidFill>
              </a:rPr>
              <a:t>libc</a:t>
            </a:r>
            <a:r>
              <a:rPr lang="en-GB" dirty="0" smtClean="0">
                <a:solidFill>
                  <a:srgbClr val="000000"/>
                </a:solidFill>
              </a:rPr>
              <a:t> technique to defeat the countermeasure.</a:t>
            </a:r>
          </a:p>
          <a:p>
            <a:pPr marL="285750" indent="-285750"/>
            <a:r>
              <a:rPr lang="en-GB" b="1" dirty="0" err="1" smtClean="0">
                <a:solidFill>
                  <a:srgbClr val="000000"/>
                </a:solidFill>
              </a:rPr>
              <a:t>StackGuard</a:t>
            </a:r>
            <a:r>
              <a:rPr lang="en-GB" dirty="0" smtClean="0">
                <a:solidFill>
                  <a:srgbClr val="000000"/>
                </a:solidFill>
              </a:rPr>
              <a:t>: This will not work. Unlike buffer overflow, using format string vulnerabilities, we can ensure that only the target memory is modified; no other memory is affected.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fontAlgn="ctr"/>
            <a:r>
              <a:rPr lang="en-US" dirty="0" smtClean="0"/>
              <a:t>How </a:t>
            </a:r>
            <a:r>
              <a:rPr lang="en-US" dirty="0"/>
              <a:t>format string </a:t>
            </a:r>
            <a:r>
              <a:rPr lang="en-US" dirty="0" smtClean="0"/>
              <a:t>works</a:t>
            </a:r>
            <a:endParaRPr lang="en-US" dirty="0"/>
          </a:p>
          <a:p>
            <a:pPr marL="228600" indent="-228600" fontAlgn="ctr"/>
            <a:r>
              <a:rPr lang="en-US" dirty="0" smtClean="0"/>
              <a:t>Format </a:t>
            </a:r>
            <a:r>
              <a:rPr lang="en-US" dirty="0"/>
              <a:t>string </a:t>
            </a:r>
            <a:r>
              <a:rPr lang="en-US" dirty="0" smtClean="0"/>
              <a:t>vulnerability</a:t>
            </a:r>
            <a:endParaRPr lang="en-US" sz="1400" dirty="0"/>
          </a:p>
          <a:p>
            <a:pPr marL="228600" indent="-228600" fontAlgn="ctr"/>
            <a:r>
              <a:rPr lang="en-US" dirty="0" smtClean="0"/>
              <a:t>Exploiting </a:t>
            </a:r>
            <a:r>
              <a:rPr lang="en-US" dirty="0"/>
              <a:t>the </a:t>
            </a:r>
            <a:r>
              <a:rPr lang="en-US" dirty="0" smtClean="0"/>
              <a:t>vulnerability</a:t>
            </a:r>
          </a:p>
          <a:p>
            <a:pPr marL="228600" indent="-228600" fontAlgn="ctr"/>
            <a:r>
              <a:rPr lang="en-US" dirty="0" smtClean="0"/>
              <a:t>Injecting malicious code by exploiting the vulnerability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3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Access </a:t>
            </a:r>
            <a:r>
              <a:rPr lang="en-GB" dirty="0" smtClean="0"/>
              <a:t>Optional </a:t>
            </a:r>
            <a:r>
              <a:rPr lang="en-GB" dirty="0"/>
              <a:t>A</a:t>
            </a:r>
            <a:r>
              <a:rPr lang="en-GB" dirty="0" smtClean="0"/>
              <a:t>rguments</a:t>
            </a:r>
            <a:endParaRPr lang="en-GB" dirty="0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751425" cy="39895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5320200" y="1017725"/>
            <a:ext cx="3512100" cy="383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myprint</a:t>
            </a:r>
            <a:r>
              <a:rPr lang="en-GB" sz="1800" dirty="0">
                <a:solidFill>
                  <a:schemeClr val="dk1"/>
                </a:solidFill>
              </a:rPr>
              <a:t>() shows how printf() actually works.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Consider </a:t>
            </a:r>
            <a:r>
              <a:rPr lang="en-GB" sz="1800" dirty="0" err="1">
                <a:solidFill>
                  <a:schemeClr val="dk1"/>
                </a:solidFill>
              </a:rPr>
              <a:t>myprintf</a:t>
            </a:r>
            <a:r>
              <a:rPr lang="en-GB" sz="1800" dirty="0">
                <a:solidFill>
                  <a:schemeClr val="dk1"/>
                </a:solidFill>
              </a:rPr>
              <a:t>() is invoked in line 7.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v</a:t>
            </a:r>
            <a:r>
              <a:rPr lang="en-GB" sz="1800" dirty="0" err="1" smtClean="0">
                <a:solidFill>
                  <a:schemeClr val="dk1"/>
                </a:solidFill>
              </a:rPr>
              <a:t>a_list</a:t>
            </a:r>
            <a:r>
              <a:rPr lang="en-GB" sz="1800" dirty="0" smtClean="0">
                <a:solidFill>
                  <a:schemeClr val="dk1"/>
                </a:solidFill>
              </a:rPr>
              <a:t> </a:t>
            </a:r>
            <a:r>
              <a:rPr lang="en-GB" sz="1800" dirty="0">
                <a:solidFill>
                  <a:schemeClr val="dk1"/>
                </a:solidFill>
              </a:rPr>
              <a:t>pointer (line 1) accesses the optional arguments.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va_start</a:t>
            </a:r>
            <a:r>
              <a:rPr lang="en-GB" sz="1800" dirty="0">
                <a:solidFill>
                  <a:schemeClr val="dk1"/>
                </a:solidFill>
              </a:rPr>
              <a:t>() macro (line 2) calculates the initial position of </a:t>
            </a:r>
            <a:r>
              <a:rPr lang="en-GB" sz="1800" dirty="0" err="1">
                <a:solidFill>
                  <a:schemeClr val="dk1"/>
                </a:solidFill>
              </a:rPr>
              <a:t>va_list</a:t>
            </a:r>
            <a:r>
              <a:rPr lang="en-GB" sz="1800" dirty="0">
                <a:solidFill>
                  <a:schemeClr val="dk1"/>
                </a:solidFill>
              </a:rPr>
              <a:t> based on the second argument </a:t>
            </a:r>
            <a:r>
              <a:rPr lang="en-GB" sz="1800" dirty="0" err="1">
                <a:solidFill>
                  <a:schemeClr val="dk1"/>
                </a:solidFill>
              </a:rPr>
              <a:t>Narg</a:t>
            </a:r>
            <a:r>
              <a:rPr lang="en-GB" sz="1800" dirty="0">
                <a:solidFill>
                  <a:schemeClr val="dk1"/>
                </a:solidFill>
              </a:rPr>
              <a:t> (last argument before the optional arguments begin)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Access </a:t>
            </a:r>
            <a:r>
              <a:rPr lang="en-GB" dirty="0" smtClean="0"/>
              <a:t>Optional </a:t>
            </a:r>
            <a:r>
              <a:rPr lang="en-GB" dirty="0"/>
              <a:t>A</a:t>
            </a:r>
            <a:r>
              <a:rPr lang="en-GB" dirty="0" smtClean="0"/>
              <a:t>rguments</a:t>
            </a:r>
            <a:endParaRPr lang="en-GB" dirty="0"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9775"/>
            <a:ext cx="4337792" cy="305701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838100" y="1017725"/>
            <a:ext cx="3994200" cy="37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 sz="1800" dirty="0" err="1"/>
              <a:t>va_start</a:t>
            </a:r>
            <a:r>
              <a:rPr lang="en-GB" sz="1800" dirty="0"/>
              <a:t>() macro gets the start address of </a:t>
            </a:r>
            <a:r>
              <a:rPr lang="en-GB" sz="1800" dirty="0" err="1"/>
              <a:t>Narg</a:t>
            </a:r>
            <a:r>
              <a:rPr lang="en-GB" sz="1800" dirty="0"/>
              <a:t>, finds the size based on the data type and sets the value for </a:t>
            </a:r>
            <a:r>
              <a:rPr lang="en-GB" sz="1800" dirty="0" err="1"/>
              <a:t>va_list</a:t>
            </a:r>
            <a:r>
              <a:rPr lang="en-GB" sz="1800" dirty="0"/>
              <a:t> pointer.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 sz="1800" dirty="0" err="1"/>
              <a:t>v</a:t>
            </a:r>
            <a:r>
              <a:rPr lang="en-GB" sz="1800" dirty="0" err="1" smtClean="0"/>
              <a:t>a_list</a:t>
            </a:r>
            <a:r>
              <a:rPr lang="en-GB" sz="1800" dirty="0" smtClean="0"/>
              <a:t> </a:t>
            </a:r>
            <a:r>
              <a:rPr lang="en-GB" sz="1800" dirty="0"/>
              <a:t>pointer advances using </a:t>
            </a:r>
            <a:r>
              <a:rPr lang="en-GB" sz="1800" dirty="0" err="1"/>
              <a:t>va_arg</a:t>
            </a:r>
            <a:r>
              <a:rPr lang="en-GB" sz="1800" dirty="0"/>
              <a:t>() macro.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 sz="1800" dirty="0" err="1"/>
              <a:t>va_arg</a:t>
            </a:r>
            <a:r>
              <a:rPr lang="en-GB" sz="1800" dirty="0"/>
              <a:t>(</a:t>
            </a:r>
            <a:r>
              <a:rPr lang="en-GB" sz="1800" dirty="0" err="1"/>
              <a:t>ap</a:t>
            </a:r>
            <a:r>
              <a:rPr lang="en-GB" sz="1800" dirty="0"/>
              <a:t>, </a:t>
            </a:r>
            <a:r>
              <a:rPr lang="en-GB" sz="1800" dirty="0" err="1"/>
              <a:t>int</a:t>
            </a:r>
            <a:r>
              <a:rPr lang="en-GB" sz="1800" dirty="0"/>
              <a:t>) : Moves the </a:t>
            </a:r>
            <a:r>
              <a:rPr lang="en-GB" sz="1800" dirty="0" err="1"/>
              <a:t>ap</a:t>
            </a:r>
            <a:r>
              <a:rPr lang="en-GB" sz="1800" dirty="0"/>
              <a:t> pointer (</a:t>
            </a:r>
            <a:r>
              <a:rPr lang="en-GB" sz="1800" dirty="0" err="1"/>
              <a:t>va_list</a:t>
            </a:r>
            <a:r>
              <a:rPr lang="en-GB" sz="1800" dirty="0"/>
              <a:t>) up by 4 bytes.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When all the optional arguments are accessed, </a:t>
            </a:r>
            <a:r>
              <a:rPr lang="en-GB" sz="1800" dirty="0" err="1"/>
              <a:t>va_end</a:t>
            </a:r>
            <a:r>
              <a:rPr lang="en-GB" sz="1800" dirty="0"/>
              <a:t>() is called.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How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printf() </a:t>
            </a:r>
            <a:r>
              <a:rPr lang="en-GB" dirty="0" smtClean="0"/>
              <a:t>Access </a:t>
            </a:r>
            <a:r>
              <a:rPr lang="en-GB" dirty="0"/>
              <a:t>O</a:t>
            </a:r>
            <a:r>
              <a:rPr lang="en-GB" dirty="0" smtClean="0"/>
              <a:t>ptional </a:t>
            </a:r>
            <a:r>
              <a:rPr lang="en-GB" dirty="0"/>
              <a:t>A</a:t>
            </a:r>
            <a:r>
              <a:rPr lang="en-GB" dirty="0" smtClean="0"/>
              <a:t>rguments</a:t>
            </a:r>
            <a:endParaRPr lang="en-GB" dirty="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50" y="1138349"/>
            <a:ext cx="5684413" cy="1463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462148" y="2722099"/>
            <a:ext cx="8449200" cy="195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Here,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printf() </a:t>
            </a:r>
            <a:r>
              <a:rPr lang="en-GB" sz="1800" dirty="0"/>
              <a:t>has three optional arguments. Elements starting with “%” are called format specifiers.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/>
              <a:t>scans the format string and prints out each character until “%” is encountered.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/>
              <a:t>calls </a:t>
            </a:r>
            <a:r>
              <a:rPr lang="en-GB" sz="1800" b="1" dirty="0" err="1"/>
              <a:t>va_arg</a:t>
            </a:r>
            <a:r>
              <a:rPr lang="en-GB" sz="1800" b="1" dirty="0"/>
              <a:t>()</a:t>
            </a:r>
            <a:r>
              <a:rPr lang="en-GB" sz="1800" dirty="0"/>
              <a:t>, which returns the optional argument pointed by</a:t>
            </a:r>
            <a:r>
              <a:rPr lang="en-GB" sz="1800" b="1" dirty="0"/>
              <a:t> </a:t>
            </a:r>
            <a:r>
              <a:rPr lang="en-GB" sz="1800" b="1" dirty="0" err="1"/>
              <a:t>va_list</a:t>
            </a:r>
            <a:r>
              <a:rPr lang="en-GB" sz="1800" dirty="0"/>
              <a:t> and advances it to the next argument.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How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printf() </a:t>
            </a:r>
            <a:r>
              <a:rPr lang="en-GB" dirty="0" smtClean="0"/>
              <a:t>Access </a:t>
            </a:r>
            <a:r>
              <a:rPr lang="en-GB" dirty="0"/>
              <a:t>O</a:t>
            </a:r>
            <a:r>
              <a:rPr lang="en-GB" dirty="0" smtClean="0"/>
              <a:t>ptional </a:t>
            </a:r>
            <a:r>
              <a:rPr lang="en-GB" dirty="0"/>
              <a:t>A</a:t>
            </a:r>
            <a:r>
              <a:rPr lang="en-GB" dirty="0" smtClean="0"/>
              <a:t>rguments</a:t>
            </a:r>
            <a:endParaRPr lang="en-GB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0475" y="1152475"/>
            <a:ext cx="42618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When printf() is invoked, the arguments are pushed onto the stack in reverse order.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When it scans and prints the format string, printf() replaces %d with the value from the first optional argument and prints out the value.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 err="1">
                <a:solidFill>
                  <a:srgbClr val="000000"/>
                </a:solidFill>
              </a:rPr>
              <a:t>v</a:t>
            </a:r>
            <a:r>
              <a:rPr lang="en-GB" dirty="0" err="1" smtClean="0">
                <a:solidFill>
                  <a:srgbClr val="000000"/>
                </a:solidFill>
              </a:rPr>
              <a:t>a_list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is then moved to the position 2.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63350" cy="29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Missing </a:t>
            </a:r>
            <a:r>
              <a:rPr lang="en-GB" dirty="0" smtClean="0"/>
              <a:t>Optional </a:t>
            </a:r>
            <a:r>
              <a:rPr lang="en-GB" dirty="0"/>
              <a:t>A</a:t>
            </a:r>
            <a:r>
              <a:rPr lang="en-GB" dirty="0" smtClean="0"/>
              <a:t>rguments</a:t>
            </a:r>
            <a:endParaRPr lang="en-GB"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2865025"/>
            <a:ext cx="4258800" cy="20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err="1">
                <a:solidFill>
                  <a:srgbClr val="000000"/>
                </a:solidFill>
              </a:rPr>
              <a:t>va_arg</a:t>
            </a:r>
            <a:r>
              <a:rPr lang="en-GB" dirty="0">
                <a:solidFill>
                  <a:srgbClr val="000000"/>
                </a:solidFill>
              </a:rPr>
              <a:t>() macro doesn’t understand if it reached the end of </a:t>
            </a:r>
            <a:r>
              <a:rPr lang="en-GB" dirty="0" smtClean="0">
                <a:solidFill>
                  <a:srgbClr val="000000"/>
                </a:solidFill>
              </a:rPr>
              <a:t>the optional argument list.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It continues fetching data from the stack and advancing 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pointer.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0" y="1213550"/>
            <a:ext cx="4176100" cy="13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050" y="1166442"/>
            <a:ext cx="4090250" cy="339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Format String Vulnerability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213103" y="3058220"/>
            <a:ext cx="3363818" cy="94023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</a:rPr>
              <a:t>What </a:t>
            </a:r>
            <a:r>
              <a:rPr lang="en-GB" dirty="0">
                <a:solidFill>
                  <a:srgbClr val="FF0000"/>
                </a:solidFill>
              </a:rPr>
              <a:t>will happen if </a:t>
            </a:r>
            <a:r>
              <a:rPr lang="en-GB" b="1" dirty="0" err="1">
                <a:solidFill>
                  <a:srgbClr val="FF0000"/>
                </a:solidFill>
              </a:rPr>
              <a:t>user_input</a:t>
            </a:r>
            <a:r>
              <a:rPr lang="en-GB" dirty="0">
                <a:solidFill>
                  <a:srgbClr val="FF0000"/>
                </a:solidFill>
              </a:rPr>
              <a:t> contains format specifiers?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24" y="1439723"/>
            <a:ext cx="2582350" cy="3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019" y="2341806"/>
            <a:ext cx="4108276" cy="5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957724" y="1682318"/>
            <a:ext cx="3874576" cy="13189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>
                <a:solidFill>
                  <a:srgbClr val="000000"/>
                </a:solidFill>
              </a:rPr>
              <a:t>In these three examples, user’s input (</a:t>
            </a:r>
            <a:r>
              <a:rPr lang="en-GB" dirty="0" err="1" smtClean="0">
                <a:solidFill>
                  <a:srgbClr val="000000"/>
                </a:solidFill>
              </a:rPr>
              <a:t>user_input</a:t>
            </a:r>
            <a:r>
              <a:rPr lang="en-GB" dirty="0" smtClean="0">
                <a:solidFill>
                  <a:srgbClr val="000000"/>
                </a:solidFill>
              </a:rPr>
              <a:t>) becomes part of a format string.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>
                <a:solidFill>
                  <a:srgbClr val="000000"/>
                </a:solidFill>
              </a:rPr>
              <a:t> 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020" y="3275086"/>
            <a:ext cx="4108276" cy="5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1965</Words>
  <Application>Microsoft Office PowerPoint</Application>
  <PresentationFormat>On-screen Show (16:9)</PresentationFormat>
  <Paragraphs>172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Courier New</vt:lpstr>
      <vt:lpstr>Simple Light</vt:lpstr>
      <vt:lpstr>Format String Vulnerability</vt:lpstr>
      <vt:lpstr>Outline</vt:lpstr>
      <vt:lpstr>Format String</vt:lpstr>
      <vt:lpstr>Access Optional Arguments</vt:lpstr>
      <vt:lpstr>Access Optional Arguments</vt:lpstr>
      <vt:lpstr>How printf() Access Optional Arguments</vt:lpstr>
      <vt:lpstr>How printf() Access Optional Arguments</vt:lpstr>
      <vt:lpstr>Missing Optional Arguments</vt:lpstr>
      <vt:lpstr>Format String Vulnerability</vt:lpstr>
      <vt:lpstr>Vulnerable Code</vt:lpstr>
      <vt:lpstr>Vulnerable Program’s Stack</vt:lpstr>
      <vt:lpstr>What Can We Achieve?</vt:lpstr>
      <vt:lpstr>Attack 1 : Crash Program</vt:lpstr>
      <vt:lpstr>Attack 2 : Print Out Data on the Stack</vt:lpstr>
      <vt:lpstr>Attack 3 : Change Program’s Data in the Memory</vt:lpstr>
      <vt:lpstr>Attack 3 : Change Program’s Data in the Memory</vt:lpstr>
      <vt:lpstr>Attack 3 : Change Program’s Data in the Memory</vt:lpstr>
      <vt:lpstr>Attack 3 : Change Program’s Data in the Memory</vt:lpstr>
      <vt:lpstr>Attack 4 : Change Program’s Data to a Specific Value</vt:lpstr>
      <vt:lpstr>Attack 4 : A Faster Approach</vt:lpstr>
      <vt:lpstr>Attack 4 : A Faster Approach</vt:lpstr>
      <vt:lpstr>Attack 4 : A Faster Approach</vt:lpstr>
      <vt:lpstr>Attack 4 : Faster Approach</vt:lpstr>
      <vt:lpstr>Attack 4 : Faster Approach</vt:lpstr>
      <vt:lpstr>Attack 5 : Inject Malicious Code</vt:lpstr>
      <vt:lpstr>Attack 5 : Inject Malicious Code</vt:lpstr>
      <vt:lpstr>Attack 5 : Inject Malicious Code</vt:lpstr>
      <vt:lpstr>Countermeasures: Developer</vt:lpstr>
      <vt:lpstr>Countermeasures: Compiler</vt:lpstr>
      <vt:lpstr>Countermeasures: Compiler</vt:lpstr>
      <vt:lpstr>Countermeasures: Compiler</vt:lpstr>
      <vt:lpstr>Countermeaseures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 String Vulnerability</dc:title>
  <cp:lastModifiedBy>kevin.w.du@gmail.com</cp:lastModifiedBy>
  <cp:revision>16</cp:revision>
  <dcterms:modified xsi:type="dcterms:W3CDTF">2019-07-13T19:28:04Z</dcterms:modified>
</cp:coreProperties>
</file>