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4" r:id="rId21"/>
    <p:sldId id="275" r:id="rId22"/>
    <p:sldId id="276" r:id="rId23"/>
    <p:sldId id="277" r:id="rId24"/>
    <p:sldId id="278" r:id="rId25"/>
    <p:sldId id="279" r:id="rId26"/>
    <p:sldId id="283"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231" autoAdjust="0"/>
  </p:normalViewPr>
  <p:slideViewPr>
    <p:cSldViewPr snapToGrid="0">
      <p:cViewPr>
        <p:scale>
          <a:sx n="125" d="100"/>
          <a:sy n="125" d="100"/>
        </p:scale>
        <p:origin x="11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5671598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79950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756470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80330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797534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286833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776151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07356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92357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2388259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834865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80951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21833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1129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29206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918970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805549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29794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7695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715352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231730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3690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826334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72919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788069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B9FE1E-33B0-4576-B83C-AF06E2893BAE}"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304050940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B9FE1E-33B0-4576-B83C-AF06E2893BAE}"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5834915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B9FE1E-33B0-4576-B83C-AF06E2893BAE}"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22043524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extLst>
      <p:ext uri="{BB962C8B-B14F-4D97-AF65-F5344CB8AC3E}">
        <p14:creationId xmlns:p14="http://schemas.microsoft.com/office/powerpoint/2010/main" val="81719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B9FE1E-33B0-4576-B83C-AF06E2893BAE}"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404813825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9FE1E-33B0-4576-B83C-AF06E2893BAE}"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36822867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B9FE1E-33B0-4576-B83C-AF06E2893BAE}"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136622950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B9FE1E-33B0-4576-B83C-AF06E2893BAE}" type="datetimeFigureOut">
              <a:rPr lang="en-US" smtClean="0"/>
              <a:t>7/12/2019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113828957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B9FE1E-33B0-4576-B83C-AF06E2893BAE}" type="datetimeFigureOut">
              <a:rPr lang="en-US" smtClean="0"/>
              <a:t>7/12/2019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386138924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9FE1E-33B0-4576-B83C-AF06E2893BAE}" type="datetimeFigureOut">
              <a:rPr lang="en-US" smtClean="0"/>
              <a:t>7/12/2019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91314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B9FE1E-33B0-4576-B83C-AF06E2893BAE}"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26893231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B9FE1E-33B0-4576-B83C-AF06E2893BAE}"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35741032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DB9FE1E-33B0-4576-B83C-AF06E2893BAE}" type="datetimeFigureOut">
              <a:rPr lang="en-US" smtClean="0"/>
              <a:t>7/12/2019</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160034847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hyperlink" Target="http://www.csrflabattacker.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3.tmp"/></Relationships>
</file>

<file path=ppt/slides/_rels/slide1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hyperlink" Target="http://www.csrflabelgg.com/action/profile/edi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www.csrflabelgg.com"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hyperlink" Target="http://www.csrflabattacker.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www.bank32.com"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www.bank32.com/transfer.php?to=3220&amp;amount=50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wrap="square" lIns="91425" tIns="91425" rIns="91425" bIns="91425" anchor="b" anchorCtr="0">
            <a:noAutofit/>
          </a:bodyPr>
          <a:lstStyle/>
          <a:p>
            <a:pPr marL="0" lvl="0" indent="0">
              <a:spcBef>
                <a:spcPts val="0"/>
              </a:spcBef>
              <a:buNone/>
            </a:pPr>
            <a:r>
              <a:rPr lang="en-GB" dirty="0"/>
              <a:t>Cross Site Request </a:t>
            </a:r>
            <a:r>
              <a:rPr lang="en-GB" dirty="0" smtClean="0"/>
              <a:t>Forgery</a:t>
            </a:r>
            <a:br>
              <a:rPr lang="en-GB" dirty="0" smtClean="0"/>
            </a:br>
            <a:r>
              <a:rPr lang="en-GB" dirty="0" smtClean="0"/>
              <a:t>(CSRF)</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Attack on Elgg’s Add-Friend Service</a:t>
            </a:r>
          </a:p>
        </p:txBody>
      </p:sp>
      <p:sp>
        <p:nvSpPr>
          <p:cNvPr id="117" name="Shape 117"/>
          <p:cNvSpPr txBox="1">
            <a:spLocks noGrp="1"/>
          </p:cNvSpPr>
          <p:nvPr>
            <p:ph type="body" idx="1"/>
          </p:nvPr>
        </p:nvSpPr>
        <p:spPr>
          <a:xfrm>
            <a:off x="311700" y="1152474"/>
            <a:ext cx="8520600" cy="2853837"/>
          </a:xfrm>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Goal :</a:t>
            </a:r>
            <a:r>
              <a:rPr lang="en-GB" dirty="0">
                <a:solidFill>
                  <a:srgbClr val="000000"/>
                </a:solidFill>
              </a:rPr>
              <a:t> Add </a:t>
            </a:r>
            <a:r>
              <a:rPr lang="en-GB" dirty="0" smtClean="0">
                <a:solidFill>
                  <a:srgbClr val="000000"/>
                </a:solidFill>
              </a:rPr>
              <a:t>yourself </a:t>
            </a:r>
            <a:r>
              <a:rPr lang="en-GB" dirty="0">
                <a:solidFill>
                  <a:srgbClr val="000000"/>
                </a:solidFill>
              </a:rPr>
              <a:t>to the victim’s friend list without his/her consent.</a:t>
            </a:r>
          </a:p>
          <a:p>
            <a:pPr marL="0" lvl="0" indent="0">
              <a:spcBef>
                <a:spcPts val="0"/>
              </a:spcBef>
              <a:buNone/>
            </a:pPr>
            <a:endParaRPr lang="en-GB" u="sng" dirty="0" smtClean="0">
              <a:solidFill>
                <a:srgbClr val="000000"/>
              </a:solidFill>
            </a:endParaRPr>
          </a:p>
          <a:p>
            <a:pPr marL="0" lvl="0" indent="0">
              <a:spcBef>
                <a:spcPts val="0"/>
              </a:spcBef>
              <a:buNone/>
            </a:pPr>
            <a:r>
              <a:rPr lang="en-GB" u="sng" dirty="0" smtClean="0">
                <a:solidFill>
                  <a:srgbClr val="000000"/>
                </a:solidFill>
              </a:rPr>
              <a:t>Investigation </a:t>
            </a:r>
            <a:r>
              <a:rPr lang="en-GB" u="sng" dirty="0">
                <a:solidFill>
                  <a:srgbClr val="000000"/>
                </a:solidFill>
              </a:rPr>
              <a:t>taken by the attacker Samy</a:t>
            </a:r>
            <a:r>
              <a:rPr lang="en-GB" u="sng" dirty="0" smtClean="0">
                <a:solidFill>
                  <a:srgbClr val="000000"/>
                </a:solidFill>
              </a:rPr>
              <a:t>:</a:t>
            </a:r>
          </a:p>
          <a:p>
            <a:pPr marL="0" lvl="0" indent="0">
              <a:spcBef>
                <a:spcPts val="0"/>
              </a:spcBef>
              <a:buNone/>
            </a:pPr>
            <a:endParaRPr lang="en-GB" sz="1000" u="sng" dirty="0">
              <a:solidFill>
                <a:srgbClr val="000000"/>
              </a:solidFill>
            </a:endParaRPr>
          </a:p>
          <a:p>
            <a:pPr marL="457200" lvl="0" indent="-342900">
              <a:spcBef>
                <a:spcPts val="0"/>
              </a:spcBef>
              <a:spcAft>
                <a:spcPts val="1200"/>
              </a:spcAft>
              <a:buClr>
                <a:srgbClr val="000000"/>
              </a:buClr>
              <a:buSzPts val="1800"/>
              <a:buChar char="●"/>
            </a:pPr>
            <a:r>
              <a:rPr lang="en-GB" dirty="0">
                <a:solidFill>
                  <a:srgbClr val="000000"/>
                </a:solidFill>
              </a:rPr>
              <a:t>Creates an </a:t>
            </a:r>
            <a:r>
              <a:rPr lang="en-GB" dirty="0" err="1">
                <a:solidFill>
                  <a:srgbClr val="000000"/>
                </a:solidFill>
              </a:rPr>
              <a:t>Elgg</a:t>
            </a:r>
            <a:r>
              <a:rPr lang="en-GB" dirty="0">
                <a:solidFill>
                  <a:srgbClr val="000000"/>
                </a:solidFill>
              </a:rPr>
              <a:t> account using Charlie as the name.</a:t>
            </a:r>
          </a:p>
          <a:p>
            <a:pPr marL="457200" lvl="0" indent="-342900">
              <a:spcBef>
                <a:spcPts val="0"/>
              </a:spcBef>
              <a:spcAft>
                <a:spcPts val="1200"/>
              </a:spcAft>
              <a:buClr>
                <a:srgbClr val="000000"/>
              </a:buClr>
              <a:buSzPts val="1800"/>
              <a:buChar char="●"/>
            </a:pPr>
            <a:r>
              <a:rPr lang="en-GB" dirty="0">
                <a:solidFill>
                  <a:srgbClr val="000000"/>
                </a:solidFill>
              </a:rPr>
              <a:t>In Charlie’s account, he clicks add-friend button to add himself to Charlie’s friend list. Using </a:t>
            </a:r>
            <a:r>
              <a:rPr lang="en-GB" dirty="0" err="1">
                <a:solidFill>
                  <a:srgbClr val="000000"/>
                </a:solidFill>
              </a:rPr>
              <a:t>FireFox</a:t>
            </a:r>
            <a:r>
              <a:rPr lang="en-GB" dirty="0">
                <a:solidFill>
                  <a:srgbClr val="000000"/>
                </a:solidFill>
              </a:rPr>
              <a:t> LiveHTTPHeaders extension to capture the add-friend HTTP request.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Captured HTTP Header</a:t>
            </a:r>
            <a:endParaRPr lang="en-GB" dirty="0"/>
          </a:p>
        </p:txBody>
      </p:sp>
      <p:pic>
        <p:nvPicPr>
          <p:cNvPr id="123" name="Shape 123"/>
          <p:cNvPicPr preferRelativeResize="0"/>
          <p:nvPr/>
        </p:nvPicPr>
        <p:blipFill>
          <a:blip r:embed="rId3">
            <a:alphaModFix/>
          </a:blip>
          <a:stretch>
            <a:fillRect/>
          </a:stretch>
        </p:blipFill>
        <p:spPr>
          <a:xfrm>
            <a:off x="152400" y="1170125"/>
            <a:ext cx="6280374" cy="1649725"/>
          </a:xfrm>
          <a:prstGeom prst="rect">
            <a:avLst/>
          </a:prstGeom>
          <a:noFill/>
          <a:ln>
            <a:noFill/>
          </a:ln>
        </p:spPr>
      </p:pic>
      <p:pic>
        <p:nvPicPr>
          <p:cNvPr id="124" name="Shape 124"/>
          <p:cNvPicPr preferRelativeResize="0"/>
          <p:nvPr/>
        </p:nvPicPr>
        <p:blipFill>
          <a:blip r:embed="rId4">
            <a:alphaModFix/>
          </a:blip>
          <a:stretch>
            <a:fillRect/>
          </a:stretch>
        </p:blipFill>
        <p:spPr>
          <a:xfrm>
            <a:off x="152400" y="2819850"/>
            <a:ext cx="6280365" cy="736625"/>
          </a:xfrm>
          <a:prstGeom prst="rect">
            <a:avLst/>
          </a:prstGeom>
          <a:noFill/>
          <a:ln>
            <a:noFill/>
          </a:ln>
        </p:spPr>
      </p:pic>
      <p:sp>
        <p:nvSpPr>
          <p:cNvPr id="125" name="Shape 125"/>
          <p:cNvSpPr txBox="1"/>
          <p:nvPr/>
        </p:nvSpPr>
        <p:spPr>
          <a:xfrm>
            <a:off x="6541325" y="1017725"/>
            <a:ext cx="2415600" cy="363783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smtClean="0"/>
              <a:t> </a:t>
            </a:r>
            <a:r>
              <a:rPr lang="en-GB" sz="1800" u="sng" dirty="0"/>
              <a:t>:</a:t>
            </a:r>
            <a:r>
              <a:rPr lang="en-GB" sz="1800" dirty="0"/>
              <a:t> URL of </a:t>
            </a:r>
            <a:r>
              <a:rPr lang="en-GB" sz="1800" dirty="0" err="1"/>
              <a:t>Elgg’s</a:t>
            </a:r>
            <a:r>
              <a:rPr lang="en-GB" sz="1800" dirty="0"/>
              <a:t> add-friend request. </a:t>
            </a:r>
            <a:r>
              <a:rPr lang="en-GB" sz="1800" dirty="0" err="1"/>
              <a:t>UserID</a:t>
            </a:r>
            <a:r>
              <a:rPr lang="en-GB" sz="1800" dirty="0"/>
              <a:t> of the user to be added to the friend list is used. Here, </a:t>
            </a:r>
            <a:r>
              <a:rPr lang="en-GB" sz="1800" dirty="0" err="1"/>
              <a:t>Samy’s</a:t>
            </a:r>
            <a:r>
              <a:rPr lang="en-GB" sz="1800" dirty="0"/>
              <a:t> </a:t>
            </a:r>
            <a:r>
              <a:rPr lang="en-GB" sz="1800" dirty="0" err="1"/>
              <a:t>UserID</a:t>
            </a:r>
            <a:r>
              <a:rPr lang="en-GB" sz="1800" dirty="0"/>
              <a:t> (GUID) is 42.</a:t>
            </a:r>
          </a:p>
          <a:p>
            <a:pPr marL="0" lvl="0" indent="0">
              <a:spcBef>
                <a:spcPts val="0"/>
              </a:spcBef>
              <a:buNone/>
            </a:pPr>
            <a:endParaRPr sz="1800" dirty="0"/>
          </a:p>
          <a:p>
            <a:pPr marL="0" lvl="0" indent="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smtClean="0"/>
              <a:t> </a:t>
            </a:r>
            <a:r>
              <a:rPr lang="en-GB" sz="1800" u="sng" dirty="0"/>
              <a:t>:</a:t>
            </a:r>
            <a:r>
              <a:rPr lang="en-GB" sz="1800" dirty="0"/>
              <a:t> </a:t>
            </a:r>
            <a:r>
              <a:rPr lang="en-GB" sz="1800" dirty="0" err="1"/>
              <a:t>Elgg’s</a:t>
            </a:r>
            <a:r>
              <a:rPr lang="en-GB" sz="1800" dirty="0"/>
              <a:t> countermeasure against CSRF attacks which are disabled</a:t>
            </a:r>
            <a:r>
              <a:rPr lang="en-GB" sz="1800" dirty="0" smtClean="0"/>
              <a:t>.</a:t>
            </a:r>
            <a:endParaRPr lang="en-GB" sz="1800" dirty="0"/>
          </a:p>
        </p:txBody>
      </p:sp>
      <p:sp>
        <p:nvSpPr>
          <p:cNvPr id="126" name="Shape 126"/>
          <p:cNvSpPr txBox="1"/>
          <p:nvPr/>
        </p:nvSpPr>
        <p:spPr>
          <a:xfrm>
            <a:off x="152332" y="3845505"/>
            <a:ext cx="6280500" cy="810050"/>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sz="1800" u="sng" dirty="0">
                <a:solidFill>
                  <a:schemeClr val="dk1"/>
                </a:solidFill>
              </a:rPr>
              <a:t>Line </a:t>
            </a:r>
            <a:r>
              <a:rPr lang="en-GB" sz="1800" u="sng" dirty="0" smtClean="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smtClean="0">
                <a:solidFill>
                  <a:schemeClr val="dk1"/>
                </a:solidFill>
              </a:rPr>
              <a:t> </a:t>
            </a:r>
            <a:r>
              <a:rPr lang="en-GB" sz="1800" u="sng" dirty="0">
                <a:solidFill>
                  <a:schemeClr val="dk1"/>
                </a:solidFill>
              </a:rPr>
              <a:t>:</a:t>
            </a:r>
            <a:r>
              <a:rPr lang="en-GB" sz="1800" dirty="0">
                <a:solidFill>
                  <a:schemeClr val="dk1"/>
                </a:solidFill>
              </a:rPr>
              <a:t> Session cookie which is unique for each user. It is automatically sent by browsers.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p:spPr>
        <p:txBody>
          <a:bodyPr wrap="square" lIns="91425" tIns="91425" rIns="91425" bIns="91425" anchor="t" anchorCtr="0">
            <a:noAutofit/>
          </a:bodyPr>
          <a:lstStyle/>
          <a:p>
            <a:pPr lvl="0" indent="-69850">
              <a:buClr>
                <a:schemeClr val="dk1"/>
              </a:buClr>
              <a:buSzPts val="1100"/>
            </a:pPr>
            <a:r>
              <a:rPr lang="en-GB" dirty="0">
                <a:solidFill>
                  <a:srgbClr val="000000"/>
                </a:solidFill>
              </a:rPr>
              <a:t>Create the malicious web page</a:t>
            </a:r>
            <a:endParaRPr lang="en-GB" dirty="0"/>
          </a:p>
        </p:txBody>
      </p:sp>
      <p:pic>
        <p:nvPicPr>
          <p:cNvPr id="133" name="Shape 133"/>
          <p:cNvPicPr preferRelativeResize="0"/>
          <p:nvPr/>
        </p:nvPicPr>
        <p:blipFill>
          <a:blip r:embed="rId3">
            <a:alphaModFix/>
          </a:blip>
          <a:stretch>
            <a:fillRect/>
          </a:stretch>
        </p:blipFill>
        <p:spPr>
          <a:xfrm>
            <a:off x="311699" y="1297019"/>
            <a:ext cx="6205337" cy="1508174"/>
          </a:xfrm>
          <a:prstGeom prst="rect">
            <a:avLst/>
          </a:prstGeom>
          <a:noFill/>
          <a:ln>
            <a:noFill/>
          </a:ln>
        </p:spPr>
      </p:pic>
      <p:sp>
        <p:nvSpPr>
          <p:cNvPr id="134" name="Shape 134"/>
          <p:cNvSpPr txBox="1"/>
          <p:nvPr/>
        </p:nvSpPr>
        <p:spPr>
          <a:xfrm>
            <a:off x="311699" y="2920919"/>
            <a:ext cx="5927700" cy="2088894"/>
          </a:xfrm>
          <a:prstGeom prst="rect">
            <a:avLst/>
          </a:prstGeom>
          <a:noFill/>
          <a:ln>
            <a:noFill/>
          </a:ln>
        </p:spPr>
        <p:txBody>
          <a:bodyPr wrap="square" lIns="91425" tIns="91425" rIns="91425" bIns="91425" anchor="t" anchorCtr="0">
            <a:noAutofit/>
          </a:bodyPr>
          <a:lstStyle/>
          <a:p>
            <a:pPr marL="342900" lvl="0" indent="-342900">
              <a:spcBef>
                <a:spcPts val="0"/>
              </a:spcBef>
              <a:buAutoNum type="arabicPeriod" startAt="2"/>
            </a:pPr>
            <a:r>
              <a:rPr lang="en-GB" sz="1800" dirty="0" smtClean="0"/>
              <a:t>The </a:t>
            </a:r>
            <a:r>
              <a:rPr lang="en-GB" sz="1800" dirty="0"/>
              <a:t>attacker use add-friend URL along with friend    parameter. The size of the image is very small so that the victim is not suspicious</a:t>
            </a:r>
            <a:r>
              <a:rPr lang="en-GB" sz="1800" dirty="0" smtClean="0"/>
              <a:t>.</a:t>
            </a:r>
          </a:p>
          <a:p>
            <a:pPr lvl="0">
              <a:spcBef>
                <a:spcPts val="0"/>
              </a:spcBef>
            </a:pPr>
            <a:endParaRPr lang="en-GB" sz="1800" dirty="0"/>
          </a:p>
          <a:p>
            <a:pPr marL="0" lvl="0" indent="0">
              <a:spcBef>
                <a:spcPts val="0"/>
              </a:spcBef>
              <a:buNone/>
            </a:pPr>
            <a:r>
              <a:rPr lang="en-GB" sz="1800" dirty="0" smtClean="0"/>
              <a:t>3.  The </a:t>
            </a:r>
            <a:r>
              <a:rPr lang="en-GB" sz="1800" dirty="0"/>
              <a:t>crafted web page is placed in the malicious website </a:t>
            </a:r>
            <a:r>
              <a:rPr lang="en-GB" sz="1800" u="sng" dirty="0">
                <a:solidFill>
                  <a:schemeClr val="hlink"/>
                </a:solidFill>
                <a:hlinkClick r:id="rId4"/>
              </a:rPr>
              <a:t>www.csrflabattacker.com</a:t>
            </a:r>
            <a:r>
              <a:rPr lang="en-GB" sz="1800" dirty="0"/>
              <a:t> (inside </a:t>
            </a:r>
            <a:r>
              <a:rPr lang="en-GB" sz="1800" dirty="0" smtClean="0"/>
              <a:t>the </a:t>
            </a:r>
            <a:r>
              <a:rPr lang="en-GB" sz="1800" dirty="0" smtClean="0">
                <a:latin typeface="Courier New" panose="02070309020205020404" pitchFamily="49" charset="0"/>
                <a:cs typeface="Courier New" panose="02070309020205020404" pitchFamily="49" charset="0"/>
              </a:rPr>
              <a:t>/</a:t>
            </a:r>
            <a:r>
              <a:rPr lang="en-GB" sz="1800" dirty="0" err="1" smtClean="0">
                <a:latin typeface="Courier New" panose="02070309020205020404" pitchFamily="49" charset="0"/>
                <a:cs typeface="Courier New" panose="02070309020205020404" pitchFamily="49" charset="0"/>
              </a:rPr>
              <a:t>var</a:t>
            </a:r>
            <a:r>
              <a:rPr lang="en-GB" sz="1800" dirty="0" smtClean="0">
                <a:latin typeface="Courier New" panose="02070309020205020404" pitchFamily="49" charset="0"/>
                <a:cs typeface="Courier New" panose="02070309020205020404" pitchFamily="49" charset="0"/>
              </a:rPr>
              <a:t>/www/CSRF/Attacker </a:t>
            </a:r>
            <a:r>
              <a:rPr lang="en-GB" sz="1800" dirty="0"/>
              <a:t>folder).</a:t>
            </a:r>
          </a:p>
        </p:txBody>
      </p:sp>
      <p:sp>
        <p:nvSpPr>
          <p:cNvPr id="135" name="Shape 135"/>
          <p:cNvSpPr txBox="1"/>
          <p:nvPr/>
        </p:nvSpPr>
        <p:spPr>
          <a:xfrm>
            <a:off x="6436328" y="1181293"/>
            <a:ext cx="2491800" cy="3247800"/>
          </a:xfrm>
          <a:prstGeom prst="rect">
            <a:avLst/>
          </a:prstGeom>
          <a:noFill/>
          <a:ln>
            <a:noFill/>
          </a:ln>
        </p:spPr>
        <p:txBody>
          <a:bodyPr wrap="square" lIns="91425" tIns="91425" rIns="91425" bIns="91425" anchor="t" anchorCtr="0">
            <a:noAutofit/>
          </a:bodyPr>
          <a:lstStyle/>
          <a:p>
            <a:pPr marL="457200" lvl="0" indent="-342900">
              <a:spcBef>
                <a:spcPts val="0"/>
              </a:spcBef>
              <a:buClr>
                <a:schemeClr val="dk1"/>
              </a:buClr>
              <a:buSzPts val="1800"/>
              <a:buAutoNum type="arabicPeriod"/>
            </a:pPr>
            <a:r>
              <a:rPr lang="en-GB" sz="1800" dirty="0" smtClean="0">
                <a:solidFill>
                  <a:schemeClr val="dk1"/>
                </a:solidFill>
              </a:rPr>
              <a:t>The </a:t>
            </a:r>
            <a:r>
              <a:rPr lang="en-GB" sz="1800" dirty="0" err="1">
                <a:solidFill>
                  <a:schemeClr val="dk1"/>
                </a:solidFill>
              </a:rPr>
              <a:t>i</a:t>
            </a:r>
            <a:r>
              <a:rPr lang="en-GB" sz="1800" dirty="0" err="1" smtClean="0">
                <a:solidFill>
                  <a:schemeClr val="dk1"/>
                </a:solidFill>
              </a:rPr>
              <a:t>mg</a:t>
            </a:r>
            <a:r>
              <a:rPr lang="en-GB" sz="1800" dirty="0" smtClean="0">
                <a:solidFill>
                  <a:schemeClr val="dk1"/>
                </a:solidFill>
              </a:rPr>
              <a:t> </a:t>
            </a:r>
            <a:r>
              <a:rPr lang="en-GB" sz="1800" dirty="0">
                <a:solidFill>
                  <a:schemeClr val="dk1"/>
                </a:solidFill>
              </a:rPr>
              <a:t>tag will trigger an HTTP GET request</a:t>
            </a:r>
            <a:r>
              <a:rPr lang="en-GB" sz="1800" dirty="0" smtClean="0">
                <a:solidFill>
                  <a:schemeClr val="dk1"/>
                </a:solidFill>
              </a:rPr>
              <a:t>. When </a:t>
            </a:r>
            <a:r>
              <a:rPr lang="en-GB" sz="1800" dirty="0">
                <a:solidFill>
                  <a:schemeClr val="dk1"/>
                </a:solidFill>
              </a:rPr>
              <a:t>browsers render a web page and sees an </a:t>
            </a:r>
            <a:r>
              <a:rPr lang="en-GB" sz="1800" dirty="0" err="1">
                <a:solidFill>
                  <a:schemeClr val="dk1"/>
                </a:solidFill>
              </a:rPr>
              <a:t>img</a:t>
            </a:r>
            <a:r>
              <a:rPr lang="en-GB" sz="1800" dirty="0">
                <a:solidFill>
                  <a:schemeClr val="dk1"/>
                </a:solidFill>
              </a:rPr>
              <a:t> tag, it sends an HTTP GET request to the URL specified in </a:t>
            </a:r>
            <a:r>
              <a:rPr lang="en-GB" sz="1800" dirty="0" smtClean="0">
                <a:solidFill>
                  <a:schemeClr val="dk1"/>
                </a:solidFill>
              </a:rPr>
              <a:t>the </a:t>
            </a:r>
            <a:r>
              <a:rPr lang="en-GB" sz="1800" dirty="0" err="1" smtClean="0">
                <a:solidFill>
                  <a:schemeClr val="dk1"/>
                </a:solidFill>
              </a:rPr>
              <a:t>src</a:t>
            </a:r>
            <a:r>
              <a:rPr lang="en-GB" sz="1800" dirty="0" smtClean="0">
                <a:solidFill>
                  <a:schemeClr val="dk1"/>
                </a:solidFill>
              </a:rPr>
              <a:t> </a:t>
            </a:r>
            <a:r>
              <a:rPr lang="en-GB" sz="1800" dirty="0">
                <a:solidFill>
                  <a:schemeClr val="dk1"/>
                </a:solidFill>
              </a:rPr>
              <a:t>attribute.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Attract Victim to Visit Your Malicious Page</a:t>
            </a:r>
            <a:endParaRPr lang="en-GB" dirty="0"/>
          </a:p>
        </p:txBody>
      </p:sp>
      <p:sp>
        <p:nvSpPr>
          <p:cNvPr id="141" name="Shape 141"/>
          <p:cNvSpPr txBox="1">
            <a:spLocks noGrp="1"/>
          </p:cNvSpPr>
          <p:nvPr>
            <p:ph type="body" idx="1"/>
          </p:nvPr>
        </p:nvSpPr>
        <p:spPr>
          <a:prstGeom prst="rect">
            <a:avLst/>
          </a:prstGeom>
        </p:spPr>
        <p:txBody>
          <a:bodyPr wrap="square" lIns="91425" tIns="91425" rIns="91425" bIns="91425" anchor="t" anchorCtr="0">
            <a:noAutofit/>
          </a:bodyPr>
          <a:lstStyle/>
          <a:p>
            <a:pPr marL="287338" indent="-287338">
              <a:spcAft>
                <a:spcPts val="1200"/>
              </a:spcAft>
            </a:pPr>
            <a:r>
              <a:rPr lang="en-GB" dirty="0" smtClean="0">
                <a:solidFill>
                  <a:srgbClr val="000000"/>
                </a:solidFill>
              </a:rPr>
              <a:t>Samy </a:t>
            </a:r>
            <a:r>
              <a:rPr lang="en-GB" dirty="0">
                <a:solidFill>
                  <a:srgbClr val="000000"/>
                </a:solidFill>
              </a:rPr>
              <a:t>can send a private message to Alice with the link to the malicious web page.</a:t>
            </a:r>
          </a:p>
          <a:p>
            <a:pPr marL="287338" indent="-287338">
              <a:spcAft>
                <a:spcPts val="1200"/>
              </a:spcAft>
            </a:pPr>
            <a:r>
              <a:rPr lang="en-GB" dirty="0" smtClean="0">
                <a:solidFill>
                  <a:srgbClr val="000000"/>
                </a:solidFill>
              </a:rPr>
              <a:t>If </a:t>
            </a:r>
            <a:r>
              <a:rPr lang="en-GB" dirty="0">
                <a:solidFill>
                  <a:srgbClr val="000000"/>
                </a:solidFill>
              </a:rPr>
              <a:t>Alice clicks the link, </a:t>
            </a:r>
            <a:r>
              <a:rPr lang="en-GB" dirty="0" err="1">
                <a:solidFill>
                  <a:srgbClr val="000000"/>
                </a:solidFill>
              </a:rPr>
              <a:t>Samy’s</a:t>
            </a:r>
            <a:r>
              <a:rPr lang="en-GB" dirty="0">
                <a:solidFill>
                  <a:srgbClr val="000000"/>
                </a:solidFill>
              </a:rPr>
              <a:t> malicious web page will be loaded into Alice’s browser and a forged add-friend request will be sent to the </a:t>
            </a:r>
            <a:r>
              <a:rPr lang="en-GB" dirty="0" err="1">
                <a:solidFill>
                  <a:srgbClr val="000000"/>
                </a:solidFill>
              </a:rPr>
              <a:t>Elgg</a:t>
            </a:r>
            <a:r>
              <a:rPr lang="en-GB" dirty="0">
                <a:solidFill>
                  <a:srgbClr val="000000"/>
                </a:solidFill>
              </a:rPr>
              <a:t> server.</a:t>
            </a:r>
          </a:p>
          <a:p>
            <a:pPr marL="287338" indent="-287338">
              <a:spcAft>
                <a:spcPts val="1200"/>
              </a:spcAft>
            </a:pPr>
            <a:r>
              <a:rPr lang="en-GB" dirty="0" smtClean="0">
                <a:solidFill>
                  <a:srgbClr val="000000"/>
                </a:solidFill>
              </a:rPr>
              <a:t>On </a:t>
            </a:r>
            <a:r>
              <a:rPr lang="en-GB" dirty="0">
                <a:solidFill>
                  <a:srgbClr val="000000"/>
                </a:solidFill>
              </a:rPr>
              <a:t>success, Samy will be added to Alice’s friend list.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CSRF Attacks on HTTP POST Services</a:t>
            </a:r>
          </a:p>
        </p:txBody>
      </p:sp>
      <p:sp>
        <p:nvSpPr>
          <p:cNvPr id="147" name="Shape 147"/>
          <p:cNvSpPr txBox="1">
            <a:spLocks noGrp="1"/>
          </p:cNvSpPr>
          <p:nvPr>
            <p:ph type="body" idx="1"/>
          </p:nvPr>
        </p:nvSpPr>
        <p:spPr>
          <a:xfrm>
            <a:off x="311700" y="1152475"/>
            <a:ext cx="8520600" cy="509100"/>
          </a:xfrm>
          <a:prstGeom prst="rect">
            <a:avLst/>
          </a:prstGeom>
        </p:spPr>
        <p:txBody>
          <a:bodyPr wrap="square" lIns="91425" tIns="91425" rIns="91425" bIns="91425" anchor="t" anchorCtr="0">
            <a:noAutofit/>
          </a:bodyPr>
          <a:lstStyle/>
          <a:p>
            <a:pPr marL="0" lvl="0" indent="0">
              <a:spcBef>
                <a:spcPts val="0"/>
              </a:spcBef>
              <a:buNone/>
            </a:pPr>
            <a:r>
              <a:rPr lang="en-GB" b="1">
                <a:solidFill>
                  <a:srgbClr val="000000"/>
                </a:solidFill>
              </a:rPr>
              <a:t>Constructing a POST Request Using JavaScript</a:t>
            </a:r>
          </a:p>
        </p:txBody>
      </p:sp>
      <p:pic>
        <p:nvPicPr>
          <p:cNvPr id="148" name="Shape 148"/>
          <p:cNvPicPr preferRelativeResize="0"/>
          <p:nvPr/>
        </p:nvPicPr>
        <p:blipFill>
          <a:blip r:embed="rId3">
            <a:alphaModFix/>
          </a:blip>
          <a:stretch>
            <a:fillRect/>
          </a:stretch>
        </p:blipFill>
        <p:spPr>
          <a:xfrm>
            <a:off x="416825" y="1796325"/>
            <a:ext cx="8005800" cy="1144850"/>
          </a:xfrm>
          <a:prstGeom prst="rect">
            <a:avLst/>
          </a:prstGeom>
          <a:noFill/>
          <a:ln>
            <a:noFill/>
          </a:ln>
        </p:spPr>
      </p:pic>
      <p:sp>
        <p:nvSpPr>
          <p:cNvPr id="149" name="Shape 149"/>
          <p:cNvSpPr txBox="1"/>
          <p:nvPr/>
        </p:nvSpPr>
        <p:spPr>
          <a:xfrm>
            <a:off x="383450" y="3063175"/>
            <a:ext cx="8118600" cy="20097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800" dirty="0"/>
              <a:t>POST requests can be generated using HTML forms. The above form has two text fields and a </a:t>
            </a:r>
            <a:r>
              <a:rPr lang="en-GB" sz="1800" dirty="0" smtClean="0">
                <a:latin typeface="Courier New" panose="02070309020205020404" pitchFamily="49" charset="0"/>
                <a:cs typeface="Courier New" panose="02070309020205020404" pitchFamily="49" charset="0"/>
              </a:rPr>
              <a:t>Submit</a:t>
            </a:r>
            <a:r>
              <a:rPr lang="en-GB" sz="1800" dirty="0" smtClean="0"/>
              <a:t> </a:t>
            </a:r>
            <a:r>
              <a:rPr lang="en-GB" sz="1800" dirty="0"/>
              <a:t>button.</a:t>
            </a:r>
          </a:p>
          <a:p>
            <a:pPr marL="457200" lvl="0" indent="-342900">
              <a:buSzPts val="1800"/>
              <a:buChar char="●"/>
            </a:pPr>
            <a:r>
              <a:rPr lang="en-GB" sz="1800" dirty="0"/>
              <a:t>When the user clicks on the </a:t>
            </a:r>
            <a:r>
              <a:rPr lang="en-GB" sz="1800" dirty="0" smtClean="0">
                <a:latin typeface="Courier New" panose="02070309020205020404" pitchFamily="49" charset="0"/>
                <a:cs typeface="Courier New" panose="02070309020205020404" pitchFamily="49" charset="0"/>
              </a:rPr>
              <a:t>Submit</a:t>
            </a:r>
            <a:r>
              <a:rPr lang="en-GB" sz="1800" dirty="0" smtClean="0">
                <a:latin typeface="Arial" panose="020B0604020202020204" pitchFamily="34" charset="0"/>
                <a:cs typeface="Arial" panose="020B0604020202020204" pitchFamily="34" charset="0"/>
              </a:rPr>
              <a:t> </a:t>
            </a:r>
            <a:r>
              <a:rPr lang="en-GB" sz="1800" dirty="0" smtClean="0"/>
              <a:t>button</a:t>
            </a:r>
            <a:r>
              <a:rPr lang="en-GB" sz="1800" dirty="0"/>
              <a:t>, POST request will be sent out to the URL </a:t>
            </a:r>
            <a:r>
              <a:rPr lang="en-GB" sz="1800" dirty="0" smtClean="0"/>
              <a:t>specified in </a:t>
            </a:r>
            <a:r>
              <a:rPr lang="en-GB" sz="1800" dirty="0"/>
              <a:t>the action field with </a:t>
            </a:r>
            <a:r>
              <a:rPr lang="en-GB" sz="1800" i="1" dirty="0" smtClean="0">
                <a:latin typeface="Courier New" panose="02070309020205020404" pitchFamily="49" charset="0"/>
                <a:cs typeface="Courier New" panose="02070309020205020404" pitchFamily="49" charset="0"/>
              </a:rPr>
              <a:t>to</a:t>
            </a:r>
            <a:r>
              <a:rPr lang="en-GB" sz="1800" dirty="0" smtClean="0">
                <a:latin typeface="Arial" panose="020B0604020202020204" pitchFamily="34" charset="0"/>
                <a:cs typeface="Arial" panose="020B0604020202020204" pitchFamily="34" charset="0"/>
              </a:rPr>
              <a:t> </a:t>
            </a:r>
            <a:r>
              <a:rPr lang="en-GB" sz="1800" dirty="0"/>
              <a:t>and </a:t>
            </a:r>
            <a:r>
              <a:rPr lang="en-GB" sz="1800" i="1" dirty="0" smtClean="0">
                <a:latin typeface="Courier New" panose="02070309020205020404" pitchFamily="49" charset="0"/>
                <a:cs typeface="Courier New" panose="02070309020205020404" pitchFamily="49" charset="0"/>
              </a:rPr>
              <a:t>amount</a:t>
            </a:r>
            <a:r>
              <a:rPr lang="en-GB" sz="1800" dirty="0" smtClean="0"/>
              <a:t> </a:t>
            </a:r>
            <a:r>
              <a:rPr lang="en-GB" sz="1800" dirty="0"/>
              <a:t>fields included in the body.</a:t>
            </a:r>
          </a:p>
          <a:p>
            <a:pPr marL="457200" lvl="0" indent="-342900">
              <a:spcBef>
                <a:spcPts val="0"/>
              </a:spcBef>
              <a:buSzPts val="1800"/>
              <a:buChar char="●"/>
            </a:pPr>
            <a:r>
              <a:rPr lang="en-GB" sz="1800" dirty="0"/>
              <a:t>Attacker’s job is to </a:t>
            </a:r>
            <a:r>
              <a:rPr lang="en-GB" sz="1800" dirty="0" smtClean="0"/>
              <a:t>click on the button without the help from the user.</a:t>
            </a:r>
            <a:endParaRPr lang="en-GB"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CSRF Attacks on HTTP POST Services</a:t>
            </a:r>
          </a:p>
        </p:txBody>
      </p:sp>
      <p:pic>
        <p:nvPicPr>
          <p:cNvPr id="155" name="Shape 155"/>
          <p:cNvPicPr preferRelativeResize="0"/>
          <p:nvPr/>
        </p:nvPicPr>
        <p:blipFill>
          <a:blip r:embed="rId3">
            <a:alphaModFix/>
          </a:blip>
          <a:stretch>
            <a:fillRect/>
          </a:stretch>
        </p:blipFill>
        <p:spPr>
          <a:xfrm>
            <a:off x="311700" y="1126925"/>
            <a:ext cx="5583075" cy="2927425"/>
          </a:xfrm>
          <a:prstGeom prst="rect">
            <a:avLst/>
          </a:prstGeom>
          <a:noFill/>
          <a:ln>
            <a:noFill/>
          </a:ln>
        </p:spPr>
      </p:pic>
      <p:sp>
        <p:nvSpPr>
          <p:cNvPr id="156" name="Shape 156"/>
          <p:cNvSpPr txBox="1"/>
          <p:nvPr/>
        </p:nvSpPr>
        <p:spPr>
          <a:xfrm>
            <a:off x="6085224" y="1032672"/>
            <a:ext cx="2920500" cy="39201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smtClean="0"/>
              <a:t>: </a:t>
            </a:r>
            <a:r>
              <a:rPr lang="en-GB" sz="1800" dirty="0"/>
              <a:t>Creates a form </a:t>
            </a:r>
            <a:r>
              <a:rPr lang="en-GB" sz="1800" dirty="0" smtClean="0"/>
              <a:t>dynamically; request </a:t>
            </a:r>
            <a:r>
              <a:rPr lang="en-GB" sz="1800" dirty="0"/>
              <a:t>type is set to “POST”</a:t>
            </a:r>
          </a:p>
          <a:p>
            <a:pPr marL="0" lvl="0" indent="0">
              <a:spcBef>
                <a:spcPts val="0"/>
              </a:spcBef>
              <a:buNone/>
            </a:pPr>
            <a:endParaRPr sz="1800" dirty="0"/>
          </a:p>
          <a:p>
            <a:pPr marL="0" lvl="0" indent="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smtClean="0"/>
              <a:t>:</a:t>
            </a:r>
            <a:r>
              <a:rPr lang="en-GB" sz="1800" dirty="0" smtClean="0"/>
              <a:t> </a:t>
            </a:r>
            <a:r>
              <a:rPr lang="en-GB" sz="1800" dirty="0"/>
              <a:t>The fields in the form are “hidden</a:t>
            </a:r>
            <a:r>
              <a:rPr lang="en-GB" sz="1800" dirty="0" smtClean="0"/>
              <a:t>”. Hence</a:t>
            </a:r>
            <a:r>
              <a:rPr lang="en-GB" sz="1800" dirty="0"/>
              <a:t>, after the form is constructed, it is added to the current web page.</a:t>
            </a:r>
          </a:p>
          <a:p>
            <a:pPr marL="0" lvl="0" indent="0">
              <a:spcBef>
                <a:spcPts val="0"/>
              </a:spcBef>
              <a:buNone/>
            </a:pPr>
            <a:endParaRPr sz="1800" dirty="0"/>
          </a:p>
          <a:p>
            <a:pPr marL="0" lvl="0" indent="-69850">
              <a:spcBef>
                <a:spcPts val="0"/>
              </a:spcBef>
              <a:buClr>
                <a:schemeClr val="dk1"/>
              </a:buClr>
              <a:buSzPts val="1100"/>
              <a:buFont typeface="Arial"/>
              <a:buNone/>
            </a:pPr>
            <a:r>
              <a:rPr lang="en-GB" sz="1800" u="sng" dirty="0">
                <a:solidFill>
                  <a:schemeClr val="dk1"/>
                </a:solidFill>
              </a:rPr>
              <a:t>Line </a:t>
            </a:r>
            <a:r>
              <a:rPr lang="en-GB" sz="1800" u="sng" dirty="0" smtClean="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smtClean="0">
                <a:solidFill>
                  <a:schemeClr val="dk1"/>
                </a:solidFill>
              </a:rPr>
              <a:t>:</a:t>
            </a:r>
            <a:r>
              <a:rPr lang="en-GB" sz="1800" dirty="0" smtClean="0">
                <a:solidFill>
                  <a:schemeClr val="dk1"/>
                </a:solidFill>
              </a:rPr>
              <a:t> </a:t>
            </a:r>
            <a:r>
              <a:rPr lang="en-GB" sz="1800" dirty="0">
                <a:solidFill>
                  <a:schemeClr val="dk1"/>
                </a:solidFill>
              </a:rPr>
              <a:t>Submits the </a:t>
            </a:r>
            <a:r>
              <a:rPr lang="en-GB" sz="1800" dirty="0" smtClean="0">
                <a:solidFill>
                  <a:schemeClr val="dk1"/>
                </a:solidFill>
              </a:rPr>
              <a:t>form automatically.</a:t>
            </a:r>
            <a:endParaRPr lang="en-GB" sz="1800" dirty="0">
              <a:solidFill>
                <a:schemeClr val="dk1"/>
              </a:solidFill>
            </a:endParaRPr>
          </a:p>
          <a:p>
            <a:pPr marL="0" lvl="0" indent="0">
              <a:spcBef>
                <a:spcPts val="0"/>
              </a:spcBef>
              <a:buNone/>
            </a:pPr>
            <a:endParaRPr sz="1800" dirty="0"/>
          </a:p>
          <a:p>
            <a:pPr marL="0" lvl="0" indent="0">
              <a:spcBef>
                <a:spcPts val="0"/>
              </a:spcBef>
              <a:buNone/>
            </a:pPr>
            <a:endParaRPr sz="1800" dirty="0"/>
          </a:p>
        </p:txBody>
      </p:sp>
      <p:sp>
        <p:nvSpPr>
          <p:cNvPr id="157" name="Shape 157"/>
          <p:cNvSpPr txBox="1"/>
          <p:nvPr/>
        </p:nvSpPr>
        <p:spPr>
          <a:xfrm>
            <a:off x="315725" y="4178825"/>
            <a:ext cx="5583000" cy="762900"/>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sz="1800" u="sng" dirty="0">
                <a:solidFill>
                  <a:schemeClr val="dk1"/>
                </a:solidFill>
              </a:rPr>
              <a:t>Line </a:t>
            </a:r>
            <a:r>
              <a:rPr lang="en-GB" sz="1800" u="sng" dirty="0" smtClean="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④</a:t>
            </a:r>
            <a:r>
              <a:rPr lang="en-GB" sz="1800" u="sng" dirty="0" smtClean="0">
                <a:solidFill>
                  <a:schemeClr val="dk1"/>
                </a:solidFill>
              </a:rPr>
              <a:t>: </a:t>
            </a:r>
            <a:r>
              <a:rPr lang="en-GB" sz="1800" dirty="0">
                <a:solidFill>
                  <a:schemeClr val="dk1"/>
                </a:solidFill>
              </a:rPr>
              <a:t>The </a:t>
            </a:r>
            <a:r>
              <a:rPr lang="en-GB" sz="1800" dirty="0" smtClean="0">
                <a:solidFill>
                  <a:schemeClr val="dk1"/>
                </a:solidFill>
              </a:rPr>
              <a:t>JavaScript </a:t>
            </a:r>
            <a:r>
              <a:rPr lang="en-GB" sz="1800" dirty="0">
                <a:solidFill>
                  <a:schemeClr val="dk1"/>
                </a:solidFill>
              </a:rPr>
              <a:t>function “</a:t>
            </a:r>
            <a:r>
              <a:rPr lang="en-GB" sz="1800" dirty="0" err="1">
                <a:solidFill>
                  <a:schemeClr val="dk1"/>
                </a:solidFill>
              </a:rPr>
              <a:t>forge_post</a:t>
            </a:r>
            <a:r>
              <a:rPr lang="en-GB" sz="1800" dirty="0">
                <a:solidFill>
                  <a:schemeClr val="dk1"/>
                </a:solidFill>
              </a:rPr>
              <a:t>()” will be invoked automatically once the page is loaded.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Attack on Elgg’s Edit-Profile Service</a:t>
            </a:r>
          </a:p>
        </p:txBody>
      </p:sp>
      <p:sp>
        <p:nvSpPr>
          <p:cNvPr id="163" name="Shape 163"/>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Goal : </a:t>
            </a:r>
            <a:r>
              <a:rPr lang="en-GB" u="sng" dirty="0" smtClean="0">
                <a:solidFill>
                  <a:srgbClr val="000000"/>
                </a:solidFill>
              </a:rPr>
              <a:t> </a:t>
            </a:r>
            <a:r>
              <a:rPr lang="en-GB" dirty="0">
                <a:solidFill>
                  <a:srgbClr val="000000"/>
                </a:solidFill>
              </a:rPr>
              <a:t> </a:t>
            </a:r>
            <a:r>
              <a:rPr lang="en-GB" dirty="0" smtClean="0">
                <a:solidFill>
                  <a:srgbClr val="000000"/>
                </a:solidFill>
              </a:rPr>
              <a:t>Putting </a:t>
            </a:r>
            <a:r>
              <a:rPr lang="en-GB" dirty="0">
                <a:solidFill>
                  <a:srgbClr val="000000"/>
                </a:solidFill>
              </a:rPr>
              <a:t>a statement “SAMY is MY HERO” </a:t>
            </a:r>
            <a:r>
              <a:rPr lang="en-GB" dirty="0" smtClean="0">
                <a:solidFill>
                  <a:srgbClr val="000000"/>
                </a:solidFill>
              </a:rPr>
              <a:t>in the victim’s profile without the consent from the victim.</a:t>
            </a:r>
            <a:endParaRPr lang="en-GB" dirty="0">
              <a:solidFill>
                <a:srgbClr val="000000"/>
              </a:solidFill>
            </a:endParaRPr>
          </a:p>
          <a:p>
            <a:pPr marL="0" lvl="0" indent="0">
              <a:spcBef>
                <a:spcPts val="0"/>
              </a:spcBef>
              <a:buNone/>
            </a:pPr>
            <a:endParaRPr lang="en-GB" u="sng" dirty="0" smtClean="0">
              <a:solidFill>
                <a:srgbClr val="000000"/>
              </a:solidFill>
            </a:endParaRPr>
          </a:p>
          <a:p>
            <a:pPr marL="0" lvl="0" indent="0">
              <a:spcBef>
                <a:spcPts val="0"/>
              </a:spcBef>
              <a:buNone/>
            </a:pPr>
            <a:r>
              <a:rPr lang="en-GB" u="sng" dirty="0" smtClean="0">
                <a:solidFill>
                  <a:srgbClr val="000000"/>
                </a:solidFill>
              </a:rPr>
              <a:t>Investigation by the attacker Samy</a:t>
            </a:r>
          </a:p>
          <a:p>
            <a:pPr marL="0" lvl="0" indent="0">
              <a:spcBef>
                <a:spcPts val="0"/>
              </a:spcBef>
              <a:buNone/>
            </a:pPr>
            <a:endParaRPr lang="en-GB" u="sng" dirty="0">
              <a:solidFill>
                <a:srgbClr val="000000"/>
              </a:solidFill>
            </a:endParaRPr>
          </a:p>
          <a:p>
            <a:pPr marL="457200" lvl="0" indent="-342900" rtl="0">
              <a:spcBef>
                <a:spcPts val="0"/>
              </a:spcBef>
              <a:buClr>
                <a:srgbClr val="000000"/>
              </a:buClr>
              <a:buSzPts val="1800"/>
              <a:buChar char="●"/>
            </a:pPr>
            <a:r>
              <a:rPr lang="en-GB" dirty="0">
                <a:solidFill>
                  <a:srgbClr val="000000"/>
                </a:solidFill>
              </a:rPr>
              <a:t>Samy captured an edit-profile request using LiveHTTPHeader extension</a:t>
            </a:r>
            <a:r>
              <a:rPr lang="en-GB" dirty="0" smtClean="0">
                <a:solidFill>
                  <a:srgbClr val="000000"/>
                </a:solidFill>
              </a:rPr>
              <a:t>.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Attack on Elgg’s Edit-Profile Service</a:t>
            </a:r>
          </a:p>
        </p:txBody>
      </p:sp>
      <p:pic>
        <p:nvPicPr>
          <p:cNvPr id="169" name="Shape 169"/>
          <p:cNvPicPr preferRelativeResize="0"/>
          <p:nvPr/>
        </p:nvPicPr>
        <p:blipFill>
          <a:blip r:embed="rId3">
            <a:alphaModFix/>
          </a:blip>
          <a:stretch>
            <a:fillRect/>
          </a:stretch>
        </p:blipFill>
        <p:spPr>
          <a:xfrm>
            <a:off x="152400" y="1170125"/>
            <a:ext cx="6471601" cy="2074050"/>
          </a:xfrm>
          <a:prstGeom prst="rect">
            <a:avLst/>
          </a:prstGeom>
          <a:noFill/>
          <a:ln>
            <a:noFill/>
          </a:ln>
        </p:spPr>
      </p:pic>
      <p:sp>
        <p:nvSpPr>
          <p:cNvPr id="170" name="Shape 170"/>
          <p:cNvSpPr txBox="1"/>
          <p:nvPr/>
        </p:nvSpPr>
        <p:spPr>
          <a:xfrm>
            <a:off x="6777175" y="1093375"/>
            <a:ext cx="2271900" cy="39822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smtClean="0"/>
              <a:t> </a:t>
            </a:r>
            <a:r>
              <a:rPr lang="en-GB" sz="1800" u="sng" dirty="0"/>
              <a:t>:</a:t>
            </a:r>
            <a:r>
              <a:rPr lang="en-GB" sz="1800" dirty="0"/>
              <a:t> URL of the edit-profile service.</a:t>
            </a:r>
          </a:p>
          <a:p>
            <a:pPr marL="0" lvl="0" indent="0">
              <a:spcBef>
                <a:spcPts val="0"/>
              </a:spcBef>
              <a:buNone/>
            </a:pPr>
            <a:endParaRPr sz="1800" dirty="0"/>
          </a:p>
          <a:p>
            <a:pPr marL="0" lvl="0" indent="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smtClean="0"/>
              <a:t>: </a:t>
            </a:r>
            <a:r>
              <a:rPr lang="en-GB" sz="1800" dirty="0">
                <a:solidFill>
                  <a:schemeClr val="dk1"/>
                </a:solidFill>
              </a:rPr>
              <a:t>Session </a:t>
            </a:r>
            <a:r>
              <a:rPr lang="en-GB" sz="1800" dirty="0" smtClean="0">
                <a:solidFill>
                  <a:schemeClr val="dk1"/>
                </a:solidFill>
              </a:rPr>
              <a:t>cookie (unique </a:t>
            </a:r>
            <a:r>
              <a:rPr lang="en-GB" sz="1800" dirty="0">
                <a:solidFill>
                  <a:schemeClr val="dk1"/>
                </a:solidFill>
              </a:rPr>
              <a:t>for each </a:t>
            </a:r>
            <a:r>
              <a:rPr lang="en-GB" sz="1800" dirty="0" smtClean="0">
                <a:solidFill>
                  <a:schemeClr val="dk1"/>
                </a:solidFill>
              </a:rPr>
              <a:t>user). </a:t>
            </a:r>
            <a:r>
              <a:rPr lang="en-GB" sz="1800" dirty="0">
                <a:solidFill>
                  <a:schemeClr val="dk1"/>
                </a:solidFill>
              </a:rPr>
              <a:t>It is automatically set by browsers.</a:t>
            </a:r>
          </a:p>
          <a:p>
            <a:pPr marL="0" lvl="0" indent="0">
              <a:spcBef>
                <a:spcPts val="0"/>
              </a:spcBef>
              <a:buNone/>
            </a:pPr>
            <a:endParaRPr sz="1800" dirty="0"/>
          </a:p>
          <a:p>
            <a:pPr marL="0" lvl="0" indent="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smtClean="0"/>
              <a:t>:</a:t>
            </a:r>
            <a:r>
              <a:rPr lang="en-GB" sz="1800" dirty="0" smtClean="0"/>
              <a:t> </a:t>
            </a:r>
            <a:r>
              <a:rPr lang="en-GB" sz="1800" dirty="0"/>
              <a:t>CSRF </a:t>
            </a:r>
            <a:r>
              <a:rPr lang="en-GB" sz="1800" dirty="0" smtClean="0"/>
              <a:t>countermeasures, </a:t>
            </a:r>
            <a:r>
              <a:rPr lang="en-GB" sz="1800" dirty="0"/>
              <a:t>which are disabled   </a:t>
            </a:r>
          </a:p>
        </p:txBody>
      </p:sp>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212" y="3244175"/>
            <a:ext cx="6435865" cy="149451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Attack on Elgg’s Edit-Profile Service</a:t>
            </a:r>
          </a:p>
        </p:txBody>
      </p:sp>
      <p:sp>
        <p:nvSpPr>
          <p:cNvPr id="177" name="Shape 177"/>
          <p:cNvSpPr txBox="1">
            <a:spLocks noGrp="1"/>
          </p:cNvSpPr>
          <p:nvPr>
            <p:ph type="body" idx="1"/>
          </p:nvPr>
        </p:nvSpPr>
        <p:spPr>
          <a:xfrm>
            <a:off x="311700" y="2813465"/>
            <a:ext cx="8520600" cy="2076250"/>
          </a:xfrm>
          <a:prstGeom prst="rect">
            <a:avLst/>
          </a:prstGeom>
        </p:spPr>
        <p:txBody>
          <a:bodyPr wrap="square" lIns="91425" tIns="91425" rIns="91425" bIns="91425" anchor="t" anchorCtr="0">
            <a:noAutofit/>
          </a:bodyPr>
          <a:lstStyle/>
          <a:p>
            <a:pPr marL="0" lvl="0" indent="0">
              <a:spcBef>
                <a:spcPts val="0"/>
              </a:spcBef>
              <a:spcAft>
                <a:spcPts val="600"/>
              </a:spcAft>
              <a:buNone/>
            </a:pPr>
            <a:r>
              <a:rPr lang="en-GB" u="sng" dirty="0">
                <a:solidFill>
                  <a:srgbClr val="000000"/>
                </a:solidFill>
              </a:rPr>
              <a:t>Line </a:t>
            </a:r>
            <a:r>
              <a:rPr lang="en-GB" u="sng"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④</a:t>
            </a:r>
            <a:r>
              <a:rPr lang="en-GB" u="sng" dirty="0" smtClean="0">
                <a:solidFill>
                  <a:srgbClr val="000000"/>
                </a:solidFill>
              </a:rPr>
              <a:t>:</a:t>
            </a:r>
            <a:r>
              <a:rPr lang="en-GB" dirty="0" smtClean="0">
                <a:solidFill>
                  <a:srgbClr val="000000"/>
                </a:solidFill>
              </a:rPr>
              <a:t> </a:t>
            </a:r>
            <a:r>
              <a:rPr lang="en-GB" dirty="0">
                <a:solidFill>
                  <a:srgbClr val="000000"/>
                </a:solidFill>
              </a:rPr>
              <a:t>Description field </a:t>
            </a:r>
            <a:r>
              <a:rPr lang="en-GB" dirty="0" smtClean="0">
                <a:solidFill>
                  <a:srgbClr val="000000"/>
                </a:solidFill>
              </a:rPr>
              <a:t>with text </a:t>
            </a:r>
            <a:r>
              <a:rPr lang="en-GB" dirty="0">
                <a:solidFill>
                  <a:srgbClr val="000000"/>
                </a:solidFill>
              </a:rPr>
              <a:t>“SAMY is MY HERO</a:t>
            </a:r>
            <a:r>
              <a:rPr lang="en-GB" dirty="0" smtClean="0">
                <a:solidFill>
                  <a:srgbClr val="000000"/>
                </a:solidFill>
              </a:rPr>
              <a:t>”</a:t>
            </a:r>
            <a:endParaRPr lang="en-GB" dirty="0">
              <a:solidFill>
                <a:srgbClr val="000000"/>
              </a:solidFill>
            </a:endParaRPr>
          </a:p>
          <a:p>
            <a:pPr marL="0" lvl="0" indent="0">
              <a:spcBef>
                <a:spcPts val="0"/>
              </a:spcBef>
              <a:spcAft>
                <a:spcPts val="600"/>
              </a:spcAft>
              <a:buNone/>
            </a:pPr>
            <a:r>
              <a:rPr lang="en-GB" u="sng" dirty="0">
                <a:solidFill>
                  <a:srgbClr val="000000"/>
                </a:solidFill>
              </a:rPr>
              <a:t>Line </a:t>
            </a:r>
            <a:r>
              <a:rPr lang="en-GB" u="sng"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⑤</a:t>
            </a:r>
            <a:r>
              <a:rPr lang="en-GB" u="sng" dirty="0" smtClean="0">
                <a:solidFill>
                  <a:srgbClr val="000000"/>
                </a:solidFill>
              </a:rPr>
              <a:t>:</a:t>
            </a:r>
            <a:r>
              <a:rPr lang="en-GB" dirty="0" smtClean="0">
                <a:solidFill>
                  <a:srgbClr val="000000"/>
                </a:solidFill>
              </a:rPr>
              <a:t> </a:t>
            </a:r>
            <a:r>
              <a:rPr lang="en-GB" dirty="0">
                <a:solidFill>
                  <a:srgbClr val="000000"/>
                </a:solidFill>
              </a:rPr>
              <a:t>Access level of each field : 2 </a:t>
            </a:r>
            <a:r>
              <a:rPr lang="en-GB" dirty="0" smtClean="0">
                <a:solidFill>
                  <a:srgbClr val="000000"/>
                </a:solidFill>
              </a:rPr>
              <a:t>means viewable by everyone</a:t>
            </a:r>
            <a:endParaRPr lang="en-GB" dirty="0">
              <a:solidFill>
                <a:srgbClr val="000000"/>
              </a:solidFill>
            </a:endParaRPr>
          </a:p>
          <a:p>
            <a:pPr marL="0" lvl="0" indent="0">
              <a:spcBef>
                <a:spcPts val="0"/>
              </a:spcBef>
              <a:spcAft>
                <a:spcPts val="600"/>
              </a:spcAft>
              <a:buNone/>
            </a:pPr>
            <a:r>
              <a:rPr lang="en-GB" u="sng" dirty="0">
                <a:solidFill>
                  <a:srgbClr val="000000"/>
                </a:solidFill>
              </a:rPr>
              <a:t>Line </a:t>
            </a:r>
            <a:r>
              <a:rPr lang="en-GB" u="sng"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⑥</a:t>
            </a:r>
            <a:r>
              <a:rPr lang="en-GB" u="sng" dirty="0" smtClean="0">
                <a:solidFill>
                  <a:srgbClr val="000000"/>
                </a:solidFill>
              </a:rPr>
              <a:t>: </a:t>
            </a:r>
            <a:r>
              <a:rPr lang="en-GB" dirty="0">
                <a:solidFill>
                  <a:srgbClr val="000000"/>
                </a:solidFill>
              </a:rPr>
              <a:t>User Id (GUID) of the victim. This can be obtained by visiting victim’s profile page </a:t>
            </a:r>
            <a:r>
              <a:rPr lang="en-GB" dirty="0" smtClean="0">
                <a:solidFill>
                  <a:srgbClr val="000000"/>
                </a:solidFill>
              </a:rPr>
              <a:t>source, looking for the following:</a:t>
            </a:r>
          </a:p>
          <a:p>
            <a:pPr marL="0" lvl="0" indent="0">
              <a:spcBef>
                <a:spcPts val="0"/>
              </a:spcBef>
              <a:spcAft>
                <a:spcPts val="600"/>
              </a:spcAft>
              <a:buNone/>
            </a:pPr>
            <a:r>
              <a:rPr lang="en-GB" sz="2000" dirty="0">
                <a:solidFill>
                  <a:srgbClr val="000000"/>
                </a:solidFill>
              </a:rPr>
              <a:t> </a:t>
            </a:r>
            <a:r>
              <a:rPr lang="en-GB" sz="2000" dirty="0" smtClean="0">
                <a:solidFill>
                  <a:srgbClr val="000000"/>
                </a:solidFill>
              </a:rPr>
              <a:t>     </a:t>
            </a:r>
            <a:r>
              <a:rPr lang="en-GB" sz="2000" dirty="0" err="1" smtClean="0">
                <a:solidFill>
                  <a:srgbClr val="000000"/>
                </a:solidFill>
                <a:latin typeface="Courier New" panose="02070309020205020404" pitchFamily="49" charset="0"/>
                <a:cs typeface="Courier New" panose="02070309020205020404" pitchFamily="49" charset="0"/>
              </a:rPr>
              <a:t>Elgg.page_owner</a:t>
            </a:r>
            <a:r>
              <a:rPr lang="en-GB" sz="2000" dirty="0" smtClean="0">
                <a:solidFill>
                  <a:srgbClr val="000000"/>
                </a:solidFill>
                <a:latin typeface="Courier New" panose="02070309020205020404" pitchFamily="49" charset="0"/>
                <a:cs typeface="Courier New" panose="02070309020205020404" pitchFamily="49" charset="0"/>
              </a:rPr>
              <a:t>={“</a:t>
            </a:r>
            <a:r>
              <a:rPr lang="en-GB" sz="2000" dirty="0">
                <a:solidFill>
                  <a:srgbClr val="000000"/>
                </a:solidFill>
                <a:latin typeface="Courier New" panose="02070309020205020404" pitchFamily="49" charset="0"/>
                <a:cs typeface="Courier New" panose="02070309020205020404" pitchFamily="49" charset="0"/>
              </a:rPr>
              <a:t>guid”:39,”type”:”user</a:t>
            </a:r>
            <a:r>
              <a:rPr lang="en-GB" sz="2000" dirty="0" smtClean="0">
                <a:solidFill>
                  <a:srgbClr val="000000"/>
                </a:solidFill>
                <a:latin typeface="Courier New" panose="02070309020205020404" pitchFamily="49" charset="0"/>
                <a:cs typeface="Courier New" panose="02070309020205020404" pitchFamily="49" charset="0"/>
              </a:rPr>
              <a:t>”,...}</a:t>
            </a:r>
            <a:endParaRPr lang="en-GB" sz="2000" dirty="0">
              <a:solidFill>
                <a:srgbClr val="000000"/>
              </a:solidFill>
              <a:latin typeface="Courier New" panose="02070309020205020404" pitchFamily="49" charset="0"/>
              <a:cs typeface="Courier New" panose="02070309020205020404" pitchFamily="49" charset="0"/>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168338"/>
            <a:ext cx="6435865" cy="149451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prstGeom prst="rect">
            <a:avLst/>
          </a:prstGeom>
        </p:spPr>
        <p:txBody>
          <a:bodyPr wrap="square" lIns="91425" tIns="91425" rIns="91425" bIns="91425" anchor="t" anchorCtr="0">
            <a:noAutofit/>
          </a:bodyPr>
          <a:lstStyle/>
          <a:p>
            <a:pPr marL="114300" lvl="0">
              <a:buClr>
                <a:srgbClr val="000000"/>
              </a:buClr>
              <a:buSzPts val="1800"/>
            </a:pPr>
            <a:r>
              <a:rPr lang="en-GB" dirty="0">
                <a:solidFill>
                  <a:srgbClr val="000000"/>
                </a:solidFill>
              </a:rPr>
              <a:t>Craft the </a:t>
            </a:r>
            <a:r>
              <a:rPr lang="en-GB" dirty="0" smtClean="0">
                <a:solidFill>
                  <a:srgbClr val="000000"/>
                </a:solidFill>
              </a:rPr>
              <a:t>Malicious Web Page</a:t>
            </a:r>
            <a:endParaRPr lang="en-GB" dirty="0">
              <a:solidFill>
                <a:srgbClr val="000000"/>
              </a:solidFill>
            </a:endParaRPr>
          </a:p>
        </p:txBody>
      </p:sp>
      <p:pic>
        <p:nvPicPr>
          <p:cNvPr id="184" name="Shape 184"/>
          <p:cNvPicPr preferRelativeResize="0"/>
          <p:nvPr/>
        </p:nvPicPr>
        <p:blipFill>
          <a:blip r:embed="rId3">
            <a:alphaModFix/>
          </a:blip>
          <a:stretch>
            <a:fillRect/>
          </a:stretch>
        </p:blipFill>
        <p:spPr>
          <a:xfrm>
            <a:off x="381959" y="1131205"/>
            <a:ext cx="4628961" cy="3655447"/>
          </a:xfrm>
          <a:prstGeom prst="rect">
            <a:avLst/>
          </a:prstGeom>
          <a:noFill/>
          <a:ln>
            <a:noFill/>
          </a:ln>
        </p:spPr>
      </p:pic>
      <p:sp>
        <p:nvSpPr>
          <p:cNvPr id="185" name="Shape 185"/>
          <p:cNvSpPr txBox="1"/>
          <p:nvPr/>
        </p:nvSpPr>
        <p:spPr>
          <a:xfrm>
            <a:off x="4926900" y="1131205"/>
            <a:ext cx="3905400" cy="38799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The JavaScript function creates a hidden form with the description entry as our text.</a:t>
            </a:r>
          </a:p>
          <a:p>
            <a:pPr marL="0" lvl="0" indent="0">
              <a:spcBef>
                <a:spcPts val="0"/>
              </a:spcBef>
              <a:buNone/>
            </a:pPr>
            <a:endParaRPr sz="1800" dirty="0"/>
          </a:p>
          <a:p>
            <a:pPr marL="457200" lvl="0" indent="-342900">
              <a:spcBef>
                <a:spcPts val="0"/>
              </a:spcBef>
              <a:buSzPts val="1800"/>
              <a:buChar char="●"/>
            </a:pPr>
            <a:r>
              <a:rPr lang="en-GB" sz="1800" dirty="0"/>
              <a:t>When the victim visits this page, the form will be automatically submitted (POST request) from the victim’s browser to the edit-profile service at “</a:t>
            </a:r>
            <a:r>
              <a:rPr lang="en-GB" sz="1800" u="sng" dirty="0">
                <a:solidFill>
                  <a:schemeClr val="hlink"/>
                </a:solidFill>
                <a:hlinkClick r:id="rId4"/>
              </a:rPr>
              <a:t>http://www.csrflabelgg.com/action/profile/edit</a:t>
            </a:r>
            <a:r>
              <a:rPr lang="en-GB" sz="1800" dirty="0"/>
              <a:t>” causing the message to be added to the victim’s profile.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a:solidFill>
                  <a:srgbClr val="000000"/>
                </a:solidFill>
              </a:rPr>
              <a:t>Cross-Site Requests and Its Problems</a:t>
            </a:r>
          </a:p>
          <a:p>
            <a:pPr marL="457200" lvl="0" indent="-342900">
              <a:spcBef>
                <a:spcPts val="0"/>
              </a:spcBef>
              <a:spcAft>
                <a:spcPts val="0"/>
              </a:spcAft>
              <a:buClr>
                <a:srgbClr val="000000"/>
              </a:buClr>
              <a:buSzPts val="1800"/>
              <a:buChar char="●"/>
            </a:pPr>
            <a:r>
              <a:rPr lang="en-GB">
                <a:solidFill>
                  <a:srgbClr val="000000"/>
                </a:solidFill>
              </a:rPr>
              <a:t>Cross-Site Request Forgery Attack</a:t>
            </a:r>
          </a:p>
          <a:p>
            <a:pPr marL="457200" lvl="0" indent="-342900">
              <a:spcBef>
                <a:spcPts val="0"/>
              </a:spcBef>
              <a:spcAft>
                <a:spcPts val="0"/>
              </a:spcAft>
              <a:buClr>
                <a:srgbClr val="000000"/>
              </a:buClr>
              <a:buSzPts val="1800"/>
              <a:buChar char="●"/>
            </a:pPr>
            <a:r>
              <a:rPr lang="en-GB">
                <a:solidFill>
                  <a:srgbClr val="000000"/>
                </a:solidFill>
              </a:rPr>
              <a:t>CSRF Attacks on HTTP GET</a:t>
            </a:r>
          </a:p>
          <a:p>
            <a:pPr marL="457200" lvl="0" indent="-342900">
              <a:spcBef>
                <a:spcPts val="0"/>
              </a:spcBef>
              <a:spcAft>
                <a:spcPts val="0"/>
              </a:spcAft>
              <a:buClr>
                <a:srgbClr val="000000"/>
              </a:buClr>
              <a:buSzPts val="1800"/>
              <a:buChar char="●"/>
            </a:pPr>
            <a:r>
              <a:rPr lang="en-GB">
                <a:solidFill>
                  <a:srgbClr val="000000"/>
                </a:solidFill>
              </a:rPr>
              <a:t>CSRF Attacks on HTTP POST</a:t>
            </a:r>
          </a:p>
          <a:p>
            <a:pPr marL="457200" lvl="0" indent="-342900">
              <a:spcBef>
                <a:spcPts val="0"/>
              </a:spcBef>
              <a:buClr>
                <a:srgbClr val="000000"/>
              </a:buClr>
              <a:buSzPts val="1800"/>
              <a:buChar char="●"/>
            </a:pPr>
            <a:r>
              <a:rPr lang="en-GB">
                <a:solidFill>
                  <a:srgbClr val="000000"/>
                </a:solidFill>
              </a:rPr>
              <a:t>Countermeasures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Fundamental Causes of CSRF</a:t>
            </a:r>
            <a:endParaRPr lang="en-US" dirty="0"/>
          </a:p>
        </p:txBody>
      </p:sp>
      <p:sp>
        <p:nvSpPr>
          <p:cNvPr id="3" name="Text Placeholder 2"/>
          <p:cNvSpPr>
            <a:spLocks noGrp="1"/>
          </p:cNvSpPr>
          <p:nvPr>
            <p:ph type="body" idx="1"/>
          </p:nvPr>
        </p:nvSpPr>
        <p:spPr/>
        <p:txBody>
          <a:bodyPr/>
          <a:lstStyle/>
          <a:p>
            <a:pPr marL="231775" indent="-231775"/>
            <a:r>
              <a:rPr lang="en-US" dirty="0" smtClean="0"/>
              <a:t>The server cannot distinguish whether a request is cross-site or same-site</a:t>
            </a:r>
          </a:p>
          <a:p>
            <a:pPr marL="574675" lvl="1" indent="-231775"/>
            <a:r>
              <a:rPr lang="en-US" dirty="0" smtClean="0"/>
              <a:t>Same-site request: coming from the server’s own page. </a:t>
            </a:r>
            <a:r>
              <a:rPr lang="en-US" dirty="0" smtClean="0">
                <a:solidFill>
                  <a:srgbClr val="00B050"/>
                </a:solidFill>
              </a:rPr>
              <a:t>Trusted</a:t>
            </a:r>
            <a:r>
              <a:rPr lang="en-US" dirty="0" smtClean="0"/>
              <a:t>.</a:t>
            </a:r>
          </a:p>
          <a:p>
            <a:pPr marL="574675" lvl="1" indent="-231775"/>
            <a:r>
              <a:rPr lang="en-US" dirty="0" smtClean="0"/>
              <a:t>Cross-site request: coming from other site’s pages. </a:t>
            </a:r>
            <a:r>
              <a:rPr lang="en-US" dirty="0" smtClean="0">
                <a:solidFill>
                  <a:srgbClr val="C00000"/>
                </a:solidFill>
              </a:rPr>
              <a:t>Not Trusted</a:t>
            </a:r>
            <a:r>
              <a:rPr lang="en-US" dirty="0" smtClean="0"/>
              <a:t>.</a:t>
            </a:r>
          </a:p>
          <a:p>
            <a:pPr marL="574675" lvl="1" indent="-231775"/>
            <a:r>
              <a:rPr lang="en-US" dirty="0" smtClean="0"/>
              <a:t>We cannot treat these two types of requests the same.</a:t>
            </a:r>
          </a:p>
          <a:p>
            <a:pPr marL="231775" indent="-231775"/>
            <a:r>
              <a:rPr lang="en-US" dirty="0" smtClean="0"/>
              <a:t>Does the browser know the difference?</a:t>
            </a:r>
          </a:p>
          <a:p>
            <a:pPr marL="574675" lvl="1" indent="-231775"/>
            <a:r>
              <a:rPr lang="en-US" dirty="0" smtClean="0"/>
              <a:t>Of course. The browser knows from which page a request is generated.</a:t>
            </a:r>
          </a:p>
          <a:p>
            <a:pPr marL="574675" lvl="1" indent="-231775"/>
            <a:r>
              <a:rPr lang="en-US" dirty="0" smtClean="0"/>
              <a:t>Can browser help?</a:t>
            </a:r>
          </a:p>
          <a:p>
            <a:pPr marL="231775" indent="-231775"/>
            <a:r>
              <a:rPr lang="en-US" dirty="0" smtClean="0"/>
              <a:t>How to help server?</a:t>
            </a:r>
          </a:p>
          <a:p>
            <a:pPr marL="574675" lvl="1" indent="-231775"/>
            <a:r>
              <a:rPr lang="en-US" dirty="0" err="1" smtClean="0"/>
              <a:t>Referer</a:t>
            </a:r>
            <a:r>
              <a:rPr lang="en-US" dirty="0" smtClean="0"/>
              <a:t> header  (browser’s help)</a:t>
            </a:r>
          </a:p>
          <a:p>
            <a:pPr marL="574675" lvl="1" indent="-231775"/>
            <a:r>
              <a:rPr lang="en-US" dirty="0" smtClean="0"/>
              <a:t>Same-site cookie (browser’s help)</a:t>
            </a:r>
          </a:p>
          <a:p>
            <a:pPr marL="574675" lvl="1" indent="-231775"/>
            <a:r>
              <a:rPr lang="en-US" dirty="0" smtClean="0"/>
              <a:t>Secret token (the server helps itself to defend against CSRF)</a:t>
            </a:r>
          </a:p>
        </p:txBody>
      </p:sp>
    </p:spTree>
    <p:extLst>
      <p:ext uri="{BB962C8B-B14F-4D97-AF65-F5344CB8AC3E}">
        <p14:creationId xmlns:p14="http://schemas.microsoft.com/office/powerpoint/2010/main" val="3466522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smtClean="0"/>
              <a:t>Countermeasures: </a:t>
            </a:r>
            <a:r>
              <a:rPr lang="en-GB" dirty="0" err="1" smtClean="0"/>
              <a:t>Referer</a:t>
            </a:r>
            <a:r>
              <a:rPr lang="en-GB" dirty="0" smtClean="0"/>
              <a:t> Header</a:t>
            </a:r>
            <a:endParaRPr lang="en-GB" dirty="0"/>
          </a:p>
        </p:txBody>
      </p:sp>
      <p:sp>
        <p:nvSpPr>
          <p:cNvPr id="191" name="Shape 191"/>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smtClean="0">
                <a:solidFill>
                  <a:srgbClr val="000000"/>
                </a:solidFill>
              </a:rPr>
              <a:t>HTTP </a:t>
            </a:r>
            <a:r>
              <a:rPr lang="en-GB" dirty="0">
                <a:solidFill>
                  <a:srgbClr val="000000"/>
                </a:solidFill>
              </a:rPr>
              <a:t>header field identifying the address of the web page from where the request is generated.</a:t>
            </a:r>
          </a:p>
          <a:p>
            <a:pPr marL="457200" lvl="0" indent="-342900">
              <a:spcBef>
                <a:spcPts val="0"/>
              </a:spcBef>
              <a:spcAft>
                <a:spcPts val="600"/>
              </a:spcAft>
              <a:buClr>
                <a:srgbClr val="000000"/>
              </a:buClr>
              <a:buSzPts val="1800"/>
              <a:buChar char="●"/>
            </a:pPr>
            <a:r>
              <a:rPr lang="en-GB" dirty="0">
                <a:solidFill>
                  <a:srgbClr val="000000"/>
                </a:solidFill>
              </a:rPr>
              <a:t>A server can check whether the request is originated from its own pages or not.</a:t>
            </a:r>
          </a:p>
          <a:p>
            <a:pPr marL="457200" lvl="0" indent="-342900">
              <a:spcBef>
                <a:spcPts val="0"/>
              </a:spcBef>
              <a:spcAft>
                <a:spcPts val="600"/>
              </a:spcAft>
              <a:buClr>
                <a:srgbClr val="000000"/>
              </a:buClr>
              <a:buSzPts val="1800"/>
              <a:buChar char="●"/>
            </a:pPr>
            <a:r>
              <a:rPr lang="en-GB" dirty="0">
                <a:solidFill>
                  <a:srgbClr val="000000"/>
                </a:solidFill>
              </a:rPr>
              <a:t>This field reveals part of browsing history causing privacy concern and hence, this field is mostly removed from the header</a:t>
            </a:r>
            <a:r>
              <a:rPr lang="en-GB" dirty="0" smtClean="0">
                <a:solidFill>
                  <a:srgbClr val="000000"/>
                </a:solidFill>
              </a:rPr>
              <a:t>.</a:t>
            </a:r>
          </a:p>
          <a:p>
            <a:pPr marL="457200" lvl="0" indent="-342900">
              <a:spcBef>
                <a:spcPts val="0"/>
              </a:spcBef>
              <a:spcAft>
                <a:spcPts val="600"/>
              </a:spcAft>
              <a:buClr>
                <a:srgbClr val="000000"/>
              </a:buClr>
              <a:buSzPts val="1800"/>
              <a:buChar char="●"/>
            </a:pPr>
            <a:r>
              <a:rPr lang="en-GB" dirty="0" smtClean="0">
                <a:solidFill>
                  <a:srgbClr val="000000"/>
                </a:solidFill>
              </a:rPr>
              <a:t>The server cannot use this unreliable source.</a:t>
            </a:r>
            <a:endParaRPr lang="en-GB" dirty="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prstGeom prst="rect">
            <a:avLst/>
          </a:prstGeom>
        </p:spPr>
        <p:txBody>
          <a:bodyPr wrap="square" lIns="91425" tIns="91425" rIns="91425" bIns="91425" anchor="t" anchorCtr="0">
            <a:noAutofit/>
          </a:bodyPr>
          <a:lstStyle/>
          <a:p>
            <a:pPr lvl="0" indent="-69850">
              <a:buClr>
                <a:schemeClr val="dk1"/>
              </a:buClr>
              <a:buSzPts val="1100"/>
            </a:pPr>
            <a:r>
              <a:rPr lang="en-GB" dirty="0"/>
              <a:t>Countermeasures: Same-Site </a:t>
            </a:r>
            <a:r>
              <a:rPr lang="en-GB" dirty="0" smtClean="0"/>
              <a:t>Cookies</a:t>
            </a:r>
            <a:endParaRPr lang="en-GB" dirty="0"/>
          </a:p>
        </p:txBody>
      </p:sp>
      <p:sp>
        <p:nvSpPr>
          <p:cNvPr id="197" name="Shape 197"/>
          <p:cNvSpPr txBox="1">
            <a:spLocks noGrp="1"/>
          </p:cNvSpPr>
          <p:nvPr>
            <p:ph type="body" idx="1"/>
          </p:nvPr>
        </p:nvSpPr>
        <p:spPr>
          <a:xfrm>
            <a:off x="311700" y="1152475"/>
            <a:ext cx="8520600" cy="3897300"/>
          </a:xfrm>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smtClean="0">
                <a:solidFill>
                  <a:srgbClr val="000000"/>
                </a:solidFill>
              </a:rPr>
              <a:t>A </a:t>
            </a:r>
            <a:r>
              <a:rPr lang="en-GB" dirty="0">
                <a:solidFill>
                  <a:srgbClr val="000000"/>
                </a:solidFill>
              </a:rPr>
              <a:t>special type of cookie in browsers like Chrome and </a:t>
            </a:r>
            <a:r>
              <a:rPr lang="en-GB" dirty="0" smtClean="0">
                <a:solidFill>
                  <a:srgbClr val="000000"/>
                </a:solidFill>
              </a:rPr>
              <a:t>Opera, </a:t>
            </a:r>
            <a:r>
              <a:rPr lang="en-GB" dirty="0">
                <a:solidFill>
                  <a:srgbClr val="000000"/>
                </a:solidFill>
              </a:rPr>
              <a:t>which </a:t>
            </a:r>
            <a:r>
              <a:rPr lang="en-GB" dirty="0" smtClean="0">
                <a:solidFill>
                  <a:srgbClr val="000000"/>
                </a:solidFill>
              </a:rPr>
              <a:t>provide </a:t>
            </a:r>
            <a:r>
              <a:rPr lang="en-GB" dirty="0">
                <a:solidFill>
                  <a:srgbClr val="000000"/>
                </a:solidFill>
              </a:rPr>
              <a:t>a special attribute to cookies called </a:t>
            </a:r>
            <a:r>
              <a:rPr lang="en-GB" dirty="0" err="1">
                <a:solidFill>
                  <a:srgbClr val="000000"/>
                </a:solidFill>
                <a:latin typeface="Courier New" panose="02070309020205020404" pitchFamily="49" charset="0"/>
                <a:cs typeface="Courier New" panose="02070309020205020404" pitchFamily="49" charset="0"/>
              </a:rPr>
              <a:t>SameSite</a:t>
            </a:r>
            <a:r>
              <a:rPr lang="en-GB" i="1" dirty="0">
                <a:solidFill>
                  <a:srgbClr val="000000"/>
                </a:solidFill>
              </a:rPr>
              <a:t>.</a:t>
            </a:r>
          </a:p>
          <a:p>
            <a:pPr marL="457200" lvl="0" indent="-342900">
              <a:spcBef>
                <a:spcPts val="0"/>
              </a:spcBef>
              <a:spcAft>
                <a:spcPts val="600"/>
              </a:spcAft>
              <a:buClr>
                <a:srgbClr val="000000"/>
              </a:buClr>
              <a:buSzPts val="1800"/>
              <a:buChar char="●"/>
            </a:pPr>
            <a:r>
              <a:rPr lang="en-GB" dirty="0">
                <a:solidFill>
                  <a:srgbClr val="000000"/>
                </a:solidFill>
              </a:rPr>
              <a:t>This attribute is set by the servers and it tells the browsers whether a cookie should be attached to a cross-site request or not.</a:t>
            </a:r>
          </a:p>
          <a:p>
            <a:pPr marL="457200" lvl="0" indent="-342900">
              <a:spcBef>
                <a:spcPts val="0"/>
              </a:spcBef>
              <a:spcAft>
                <a:spcPts val="600"/>
              </a:spcAft>
              <a:buClr>
                <a:srgbClr val="000000"/>
              </a:buClr>
              <a:buSzPts val="1800"/>
              <a:buChar char="●"/>
            </a:pPr>
            <a:r>
              <a:rPr lang="en-GB" dirty="0">
                <a:solidFill>
                  <a:srgbClr val="000000"/>
                </a:solidFill>
              </a:rPr>
              <a:t>Cookies with this attribute are always sent along with same-site requests, but whether they are sent along with cross-site depends on the value of this attribute.</a:t>
            </a:r>
          </a:p>
          <a:p>
            <a:pPr marL="457200" lvl="0" indent="-342900" rtl="0">
              <a:lnSpc>
                <a:spcPct val="100000"/>
              </a:lnSpc>
              <a:spcBef>
                <a:spcPts val="0"/>
              </a:spcBef>
              <a:spcAft>
                <a:spcPts val="600"/>
              </a:spcAft>
              <a:buClr>
                <a:srgbClr val="000000"/>
              </a:buClr>
              <a:buSzPts val="1800"/>
              <a:buChar char="●"/>
            </a:pPr>
            <a:r>
              <a:rPr lang="en-GB" dirty="0" smtClean="0">
                <a:solidFill>
                  <a:srgbClr val="000000"/>
                </a:solidFill>
              </a:rPr>
              <a:t>Values</a:t>
            </a:r>
          </a:p>
          <a:p>
            <a:pPr marL="800100" lvl="1" indent="-342900">
              <a:lnSpc>
                <a:spcPct val="100000"/>
              </a:lnSpc>
              <a:spcAft>
                <a:spcPts val="600"/>
              </a:spcAft>
              <a:buClr>
                <a:srgbClr val="000000"/>
              </a:buClr>
              <a:buSzPts val="1800"/>
              <a:buChar char="●"/>
            </a:pPr>
            <a:r>
              <a:rPr lang="en-GB" dirty="0" smtClean="0">
                <a:solidFill>
                  <a:srgbClr val="000000"/>
                </a:solidFill>
              </a:rPr>
              <a:t>Strict </a:t>
            </a:r>
            <a:r>
              <a:rPr lang="en-GB" dirty="0">
                <a:solidFill>
                  <a:srgbClr val="000000"/>
                </a:solidFill>
              </a:rPr>
              <a:t>(Not sent along with cross-site </a:t>
            </a:r>
            <a:r>
              <a:rPr lang="en-GB" dirty="0" smtClean="0">
                <a:solidFill>
                  <a:srgbClr val="000000"/>
                </a:solidFill>
              </a:rPr>
              <a:t>requests)</a:t>
            </a:r>
          </a:p>
          <a:p>
            <a:pPr marL="800100" lvl="1" indent="-342900">
              <a:lnSpc>
                <a:spcPct val="100000"/>
              </a:lnSpc>
              <a:spcAft>
                <a:spcPts val="600"/>
              </a:spcAft>
              <a:buClr>
                <a:srgbClr val="000000"/>
              </a:buClr>
              <a:buSzPts val="1800"/>
              <a:buChar char="●"/>
            </a:pPr>
            <a:r>
              <a:rPr lang="en-GB" dirty="0" smtClean="0">
                <a:solidFill>
                  <a:srgbClr val="000000"/>
                </a:solidFill>
              </a:rPr>
              <a:t>Lax </a:t>
            </a:r>
            <a:r>
              <a:rPr lang="en-GB" dirty="0">
                <a:solidFill>
                  <a:srgbClr val="000000"/>
                </a:solidFill>
              </a:rPr>
              <a:t>(Sent with cross-site requests)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Countermeasures: Secret Token</a:t>
            </a:r>
            <a:endParaRPr lang="en-GB" dirty="0"/>
          </a:p>
          <a:p>
            <a:pPr marL="0" lvl="0" indent="0">
              <a:spcBef>
                <a:spcPts val="0"/>
              </a:spcBef>
              <a:buNone/>
            </a:pPr>
            <a:endParaRPr dirty="0"/>
          </a:p>
        </p:txBody>
      </p:sp>
      <p:sp>
        <p:nvSpPr>
          <p:cNvPr id="203" name="Shape 203"/>
          <p:cNvSpPr txBox="1">
            <a:spLocks noGrp="1"/>
          </p:cNvSpPr>
          <p:nvPr>
            <p:ph type="body" idx="1"/>
          </p:nvPr>
        </p:nvSpPr>
        <p:spPr>
          <a:xfrm>
            <a:off x="311700" y="1152475"/>
            <a:ext cx="8520600" cy="3897300"/>
          </a:xfrm>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smtClean="0">
                <a:solidFill>
                  <a:srgbClr val="000000"/>
                </a:solidFill>
              </a:rPr>
              <a:t>The server embeds </a:t>
            </a:r>
            <a:r>
              <a:rPr lang="en-GB" dirty="0">
                <a:solidFill>
                  <a:srgbClr val="000000"/>
                </a:solidFill>
              </a:rPr>
              <a:t>a random secret value inside each web page. </a:t>
            </a:r>
            <a:endParaRPr lang="en-GB" dirty="0" smtClean="0">
              <a:solidFill>
                <a:srgbClr val="000000"/>
              </a:solidFill>
            </a:endParaRPr>
          </a:p>
          <a:p>
            <a:pPr marL="457200" lvl="0" indent="-342900">
              <a:spcBef>
                <a:spcPts val="0"/>
              </a:spcBef>
              <a:spcAft>
                <a:spcPts val="600"/>
              </a:spcAft>
              <a:buClr>
                <a:srgbClr val="000000"/>
              </a:buClr>
              <a:buSzPts val="1800"/>
              <a:buChar char="●"/>
            </a:pPr>
            <a:r>
              <a:rPr lang="en-GB" dirty="0" smtClean="0">
                <a:solidFill>
                  <a:srgbClr val="000000"/>
                </a:solidFill>
              </a:rPr>
              <a:t>When </a:t>
            </a:r>
            <a:r>
              <a:rPr lang="en-GB" dirty="0">
                <a:solidFill>
                  <a:srgbClr val="000000"/>
                </a:solidFill>
              </a:rPr>
              <a:t>a request is initiated from this page, the secret value is included with the request. </a:t>
            </a:r>
            <a:endParaRPr lang="en-GB" dirty="0" smtClean="0">
              <a:solidFill>
                <a:srgbClr val="000000"/>
              </a:solidFill>
            </a:endParaRPr>
          </a:p>
          <a:p>
            <a:pPr marL="457200" lvl="0" indent="-342900">
              <a:spcBef>
                <a:spcPts val="0"/>
              </a:spcBef>
              <a:spcAft>
                <a:spcPts val="600"/>
              </a:spcAft>
              <a:buClr>
                <a:srgbClr val="000000"/>
              </a:buClr>
              <a:buSzPts val="1800"/>
              <a:buChar char="●"/>
            </a:pPr>
            <a:r>
              <a:rPr lang="en-GB" dirty="0" smtClean="0">
                <a:solidFill>
                  <a:srgbClr val="000000"/>
                </a:solidFill>
              </a:rPr>
              <a:t>The server checks this value to see whether a request is cross-site or not.</a:t>
            </a:r>
          </a:p>
          <a:p>
            <a:pPr marL="457200" lvl="0" indent="-342900">
              <a:spcAft>
                <a:spcPts val="600"/>
              </a:spcAft>
              <a:buClr>
                <a:srgbClr val="000000"/>
              </a:buClr>
            </a:pPr>
            <a:r>
              <a:rPr lang="en-GB" dirty="0">
                <a:solidFill>
                  <a:srgbClr val="000000"/>
                </a:solidFill>
              </a:rPr>
              <a:t>Pages from a different origin will not be able to access the secret value</a:t>
            </a:r>
            <a:r>
              <a:rPr lang="en-GB" dirty="0" smtClean="0">
                <a:solidFill>
                  <a:srgbClr val="000000"/>
                </a:solidFill>
              </a:rPr>
              <a:t>. This is guaranteed by browsers (the same origin policy)</a:t>
            </a:r>
          </a:p>
          <a:p>
            <a:pPr marL="457200" lvl="0" indent="-342900">
              <a:spcAft>
                <a:spcPts val="600"/>
              </a:spcAft>
              <a:buClr>
                <a:srgbClr val="000000"/>
              </a:buClr>
            </a:pPr>
            <a:r>
              <a:rPr lang="en-GB" dirty="0" smtClean="0">
                <a:solidFill>
                  <a:srgbClr val="000000"/>
                </a:solidFill>
              </a:rPr>
              <a:t>The secret is randomly generated and is different for different users. So, there is no way for attackers to guess or find out this secret.</a:t>
            </a:r>
          </a:p>
          <a:p>
            <a:pPr marL="457200" lvl="0" indent="-342900">
              <a:spcBef>
                <a:spcPts val="0"/>
              </a:spcBef>
              <a:spcAft>
                <a:spcPts val="600"/>
              </a:spcAft>
              <a:buClr>
                <a:srgbClr val="000000"/>
              </a:buClr>
              <a:buSzPts val="1800"/>
              <a:buChar char="●"/>
            </a:pPr>
            <a:endParaRPr lang="en-GB" dirty="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Elgg’s Countermeasure</a:t>
            </a:r>
          </a:p>
        </p:txBody>
      </p:sp>
      <p:sp>
        <p:nvSpPr>
          <p:cNvPr id="209" name="Shape 209"/>
          <p:cNvSpPr txBox="1">
            <a:spLocks noGrp="1"/>
          </p:cNvSpPr>
          <p:nvPr>
            <p:ph type="body" idx="1"/>
          </p:nvPr>
        </p:nvSpPr>
        <p:spPr>
          <a:xfrm>
            <a:off x="311700" y="1152475"/>
            <a:ext cx="8520600" cy="12426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Uses secret-token approach : _</a:t>
            </a:r>
            <a:r>
              <a:rPr lang="en-GB" dirty="0" err="1">
                <a:solidFill>
                  <a:srgbClr val="000000"/>
                </a:solidFill>
              </a:rPr>
              <a:t>elgg_tc</a:t>
            </a:r>
            <a:r>
              <a:rPr lang="en-GB" dirty="0">
                <a:solidFill>
                  <a:srgbClr val="000000"/>
                </a:solidFill>
              </a:rPr>
              <a:t> and _</a:t>
            </a:r>
            <a:r>
              <a:rPr lang="en-GB" dirty="0" err="1">
                <a:solidFill>
                  <a:srgbClr val="000000"/>
                </a:solidFill>
              </a:rPr>
              <a:t>elgg_token</a:t>
            </a:r>
            <a:r>
              <a:rPr lang="en-GB" dirty="0">
                <a:solidFill>
                  <a:srgbClr val="000000"/>
                </a:solidFill>
              </a:rPr>
              <a:t>.</a:t>
            </a:r>
          </a:p>
          <a:p>
            <a:pPr marL="457200" lvl="0" indent="-342900">
              <a:spcBef>
                <a:spcPts val="0"/>
              </a:spcBef>
              <a:buClr>
                <a:srgbClr val="000000"/>
              </a:buClr>
              <a:buSzPts val="1800"/>
              <a:buChar char="●"/>
            </a:pPr>
            <a:r>
              <a:rPr lang="en-GB" dirty="0">
                <a:solidFill>
                  <a:srgbClr val="000000"/>
                </a:solidFill>
              </a:rPr>
              <a:t>The values are stored inside two JavaScript variables and also in all the forms where user action is required.</a:t>
            </a:r>
          </a:p>
          <a:p>
            <a:pPr marL="0" lvl="0" indent="0">
              <a:spcBef>
                <a:spcPts val="0"/>
              </a:spcBef>
              <a:buNone/>
            </a:pPr>
            <a:endParaRPr dirty="0"/>
          </a:p>
        </p:txBody>
      </p:sp>
      <p:pic>
        <p:nvPicPr>
          <p:cNvPr id="210" name="Shape 210"/>
          <p:cNvPicPr preferRelativeResize="0"/>
          <p:nvPr/>
        </p:nvPicPr>
        <p:blipFill>
          <a:blip r:embed="rId3">
            <a:alphaModFix/>
          </a:blip>
          <a:stretch>
            <a:fillRect/>
          </a:stretch>
        </p:blipFill>
        <p:spPr>
          <a:xfrm>
            <a:off x="439325" y="2338800"/>
            <a:ext cx="7537551" cy="465900"/>
          </a:xfrm>
          <a:prstGeom prst="rect">
            <a:avLst/>
          </a:prstGeom>
          <a:noFill/>
          <a:ln>
            <a:noFill/>
          </a:ln>
        </p:spPr>
      </p:pic>
      <p:sp>
        <p:nvSpPr>
          <p:cNvPr id="211" name="Shape 211"/>
          <p:cNvSpPr txBox="1"/>
          <p:nvPr/>
        </p:nvSpPr>
        <p:spPr>
          <a:xfrm>
            <a:off x="370125" y="3135450"/>
            <a:ext cx="8520600" cy="1552787"/>
          </a:xfrm>
          <a:prstGeom prst="rect">
            <a:avLst/>
          </a:prstGeom>
          <a:noFill/>
          <a:ln>
            <a:noFill/>
          </a:ln>
        </p:spPr>
        <p:txBody>
          <a:bodyPr wrap="square" lIns="91425" tIns="91425" rIns="91425" bIns="91425" anchor="t" anchorCtr="0">
            <a:noAutofit/>
          </a:bodyPr>
          <a:lstStyle/>
          <a:p>
            <a:pPr marL="457200" lvl="0" indent="-342900" rtl="0">
              <a:spcBef>
                <a:spcPts val="0"/>
              </a:spcBef>
              <a:spcAft>
                <a:spcPts val="0"/>
              </a:spcAft>
              <a:buSzPts val="1800"/>
              <a:buChar char="●"/>
            </a:pPr>
            <a:r>
              <a:rPr lang="en-GB" sz="1800" dirty="0"/>
              <a:t>The two hidden parameters are added to the form so that when the form is submitted via an HTTP request, these two values are included in the request.</a:t>
            </a:r>
          </a:p>
          <a:p>
            <a:pPr marL="457200" lvl="0" indent="-342900">
              <a:buSzPts val="1800"/>
              <a:buChar char="●"/>
            </a:pPr>
            <a:r>
              <a:rPr lang="en-GB" sz="1800" dirty="0"/>
              <a:t>These two hidden values are generated by the server </a:t>
            </a:r>
            <a:r>
              <a:rPr lang="en-GB" sz="1800" dirty="0" smtClean="0"/>
              <a:t>and </a:t>
            </a:r>
            <a:r>
              <a:rPr lang="en-GB" sz="1800" dirty="0"/>
              <a:t>added as a hidden field in each page.</a:t>
            </a:r>
          </a:p>
          <a:p>
            <a:pPr marL="0" lvl="0" indent="0">
              <a:spcBef>
                <a:spcPts val="0"/>
              </a:spcBef>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Elgg’s Countermeasure</a:t>
            </a:r>
          </a:p>
        </p:txBody>
      </p:sp>
      <p:pic>
        <p:nvPicPr>
          <p:cNvPr id="219" name="Shape 219"/>
          <p:cNvPicPr preferRelativeResize="0"/>
          <p:nvPr/>
        </p:nvPicPr>
        <p:blipFill>
          <a:blip r:embed="rId3">
            <a:alphaModFix/>
          </a:blip>
          <a:stretch>
            <a:fillRect/>
          </a:stretch>
        </p:blipFill>
        <p:spPr>
          <a:xfrm>
            <a:off x="421175" y="1846800"/>
            <a:ext cx="4018000" cy="572700"/>
          </a:xfrm>
          <a:prstGeom prst="rect">
            <a:avLst/>
          </a:prstGeom>
          <a:noFill/>
          <a:ln>
            <a:noFill/>
          </a:ln>
        </p:spPr>
      </p:pic>
      <p:sp>
        <p:nvSpPr>
          <p:cNvPr id="220" name="Shape 220"/>
          <p:cNvSpPr txBox="1"/>
          <p:nvPr/>
        </p:nvSpPr>
        <p:spPr>
          <a:xfrm>
            <a:off x="6364270" y="1634639"/>
            <a:ext cx="2310300" cy="8682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i="1" dirty="0"/>
              <a:t>JavaScript variables to access using JavaScript code.</a:t>
            </a:r>
          </a:p>
        </p:txBody>
      </p:sp>
      <p:sp>
        <p:nvSpPr>
          <p:cNvPr id="221" name="Shape 221"/>
          <p:cNvSpPr txBox="1"/>
          <p:nvPr/>
        </p:nvSpPr>
        <p:spPr>
          <a:xfrm>
            <a:off x="421175" y="2854635"/>
            <a:ext cx="8520600" cy="15570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err="1"/>
              <a:t>Elgg’s</a:t>
            </a:r>
            <a:r>
              <a:rPr lang="en-GB" sz="1800" dirty="0"/>
              <a:t> security token is a MD5 digest of four pieces of information : </a:t>
            </a:r>
          </a:p>
          <a:p>
            <a:pPr marL="457200" lvl="0" indent="-342900">
              <a:spcBef>
                <a:spcPts val="0"/>
              </a:spcBef>
              <a:spcAft>
                <a:spcPts val="0"/>
              </a:spcAft>
              <a:buSzPts val="1800"/>
              <a:buChar char="●"/>
            </a:pPr>
            <a:r>
              <a:rPr lang="en-GB" sz="1800" dirty="0"/>
              <a:t>Site secret value</a:t>
            </a:r>
          </a:p>
          <a:p>
            <a:pPr marL="457200" lvl="0" indent="-342900">
              <a:spcBef>
                <a:spcPts val="0"/>
              </a:spcBef>
              <a:spcAft>
                <a:spcPts val="0"/>
              </a:spcAft>
              <a:buSzPts val="1800"/>
              <a:buChar char="●"/>
            </a:pPr>
            <a:r>
              <a:rPr lang="en-GB" sz="1800" dirty="0"/>
              <a:t>Timestamp</a:t>
            </a:r>
          </a:p>
          <a:p>
            <a:pPr marL="457200" lvl="0" indent="-342900">
              <a:spcBef>
                <a:spcPts val="0"/>
              </a:spcBef>
              <a:spcAft>
                <a:spcPts val="0"/>
              </a:spcAft>
              <a:buSzPts val="1800"/>
              <a:buChar char="●"/>
            </a:pPr>
            <a:r>
              <a:rPr lang="en-GB" sz="1800" dirty="0"/>
              <a:t>User session ID </a:t>
            </a:r>
          </a:p>
          <a:p>
            <a:pPr marL="457200" lvl="0" indent="-342900">
              <a:spcBef>
                <a:spcPts val="0"/>
              </a:spcBef>
              <a:buSzPts val="1800"/>
              <a:buChar char="●"/>
            </a:pPr>
            <a:r>
              <a:rPr lang="en-GB" sz="1800" dirty="0" smtClean="0"/>
              <a:t>Randomly </a:t>
            </a:r>
            <a:r>
              <a:rPr lang="en-GB" sz="1800" dirty="0"/>
              <a:t>generated session string</a:t>
            </a:r>
          </a:p>
        </p:txBody>
      </p:sp>
      <p:cxnSp>
        <p:nvCxnSpPr>
          <p:cNvPr id="222" name="Shape 222"/>
          <p:cNvCxnSpPr/>
          <p:nvPr/>
        </p:nvCxnSpPr>
        <p:spPr>
          <a:xfrm rot="10800000" flipH="1">
            <a:off x="4321330" y="2068740"/>
            <a:ext cx="1837200" cy="12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a:t>
            </a:r>
            <a:endParaRPr lang="en-US" dirty="0"/>
          </a:p>
        </p:txBody>
      </p:sp>
      <p:sp>
        <p:nvSpPr>
          <p:cNvPr id="3" name="Text Placeholder 2"/>
          <p:cNvSpPr>
            <a:spLocks noGrp="1"/>
          </p:cNvSpPr>
          <p:nvPr>
            <p:ph type="body" idx="1"/>
          </p:nvPr>
        </p:nvSpPr>
        <p:spPr/>
        <p:txBody>
          <a:bodyPr/>
          <a:lstStyle/>
          <a:p>
            <a:pPr marL="231775" indent="-231775">
              <a:spcAft>
                <a:spcPts val="1200"/>
              </a:spcAft>
            </a:pPr>
            <a:r>
              <a:rPr lang="en-US" dirty="0" smtClean="0"/>
              <a:t>Cross-site requests </a:t>
            </a:r>
            <a:r>
              <a:rPr lang="en-US" dirty="0" err="1" smtClean="0"/>
              <a:t>v.s</a:t>
            </a:r>
            <a:r>
              <a:rPr lang="en-US" dirty="0" smtClean="0"/>
              <a:t>. same-site requests. </a:t>
            </a:r>
          </a:p>
          <a:p>
            <a:pPr marL="231775" indent="-231775">
              <a:spcAft>
                <a:spcPts val="1200"/>
              </a:spcAft>
            </a:pPr>
            <a:r>
              <a:rPr lang="en-US" dirty="0" smtClean="0"/>
              <a:t>Why cross-site requests should be treated differently.</a:t>
            </a:r>
          </a:p>
          <a:p>
            <a:pPr marL="231775" indent="-231775">
              <a:spcAft>
                <a:spcPts val="1200"/>
              </a:spcAft>
            </a:pPr>
            <a:r>
              <a:rPr lang="en-US" dirty="0" smtClean="0"/>
              <a:t>How to conduct CSRF attack</a:t>
            </a:r>
          </a:p>
          <a:p>
            <a:pPr marL="231775" indent="-231775">
              <a:spcAft>
                <a:spcPts val="1200"/>
              </a:spcAft>
            </a:pPr>
            <a:r>
              <a:rPr lang="en-US" dirty="0" smtClean="0"/>
              <a:t>The fundamental cause of the CSRF vulnerability</a:t>
            </a:r>
          </a:p>
          <a:p>
            <a:pPr marL="231775" indent="-231775">
              <a:spcAft>
                <a:spcPts val="1200"/>
              </a:spcAft>
            </a:pPr>
            <a:r>
              <a:rPr lang="en-US" dirty="0" smtClean="0"/>
              <a:t>How to defend against CSRF attack</a:t>
            </a:r>
            <a:endParaRPr lang="en-US" dirty="0"/>
          </a:p>
        </p:txBody>
      </p:sp>
    </p:spTree>
    <p:extLst>
      <p:ext uri="{BB962C8B-B14F-4D97-AF65-F5344CB8AC3E}">
        <p14:creationId xmlns:p14="http://schemas.microsoft.com/office/powerpoint/2010/main" val="94063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17525"/>
            <a:ext cx="8520600" cy="572700"/>
          </a:xfrm>
          <a:prstGeom prst="rect">
            <a:avLst/>
          </a:prstGeom>
        </p:spPr>
        <p:txBody>
          <a:bodyPr wrap="square" lIns="91425" tIns="91425" rIns="91425" bIns="91425" anchor="t" anchorCtr="0">
            <a:noAutofit/>
          </a:bodyPr>
          <a:lstStyle/>
          <a:p>
            <a:pPr marL="0" lvl="0" indent="0">
              <a:spcBef>
                <a:spcPts val="0"/>
              </a:spcBef>
              <a:buNone/>
            </a:pPr>
            <a:r>
              <a:rPr lang="en-GB"/>
              <a:t>Cross-Site Requests and Its Problems</a:t>
            </a:r>
          </a:p>
        </p:txBody>
      </p:sp>
      <p:pic>
        <p:nvPicPr>
          <p:cNvPr id="66" name="Shape 66"/>
          <p:cNvPicPr preferRelativeResize="0"/>
          <p:nvPr/>
        </p:nvPicPr>
        <p:blipFill>
          <a:blip r:embed="rId3">
            <a:alphaModFix/>
          </a:blip>
          <a:stretch>
            <a:fillRect/>
          </a:stretch>
        </p:blipFill>
        <p:spPr>
          <a:xfrm>
            <a:off x="152400" y="1170125"/>
            <a:ext cx="4514125" cy="3028551"/>
          </a:xfrm>
          <a:prstGeom prst="rect">
            <a:avLst/>
          </a:prstGeom>
          <a:noFill/>
          <a:ln>
            <a:noFill/>
          </a:ln>
        </p:spPr>
      </p:pic>
      <p:sp>
        <p:nvSpPr>
          <p:cNvPr id="67" name="Shape 67"/>
          <p:cNvSpPr txBox="1"/>
          <p:nvPr/>
        </p:nvSpPr>
        <p:spPr>
          <a:xfrm>
            <a:off x="4742400" y="990225"/>
            <a:ext cx="4089900" cy="39543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800" dirty="0"/>
              <a:t>When a page from a website sends an HTTP request back to the website, it is called same-site request.</a:t>
            </a:r>
          </a:p>
          <a:p>
            <a:pPr marL="457200" lvl="0" indent="-342900" rtl="0">
              <a:spcBef>
                <a:spcPts val="0"/>
              </a:spcBef>
              <a:buSzPts val="1800"/>
              <a:buChar char="●"/>
            </a:pPr>
            <a:r>
              <a:rPr lang="en-GB" sz="1800" dirty="0"/>
              <a:t>If a request is sent to a different website, it is called cross-site request because the where the page comes from and where the request goes are different.</a:t>
            </a:r>
          </a:p>
          <a:p>
            <a:pPr marL="0" lvl="0" indent="0" rtl="0">
              <a:spcBef>
                <a:spcPts val="0"/>
              </a:spcBef>
              <a:buNone/>
            </a:pPr>
            <a:endParaRPr sz="1800" dirty="0"/>
          </a:p>
          <a:p>
            <a:pPr marL="0" lvl="0" indent="0">
              <a:spcBef>
                <a:spcPts val="0"/>
              </a:spcBef>
              <a:buNone/>
            </a:pPr>
            <a:r>
              <a:rPr lang="en-GB" sz="1800" dirty="0" err="1"/>
              <a:t>Eg</a:t>
            </a:r>
            <a:r>
              <a:rPr lang="en-GB" sz="1800" dirty="0"/>
              <a:t> : A webpage (not Facebook) can include a Facebook link, so when users click on the link</a:t>
            </a:r>
            <a:r>
              <a:rPr lang="en-GB" sz="1800" dirty="0" smtClean="0"/>
              <a:t>, HTTP </a:t>
            </a:r>
            <a:r>
              <a:rPr lang="en-GB" sz="1800" dirty="0"/>
              <a:t>request is sent to Facebook.</a:t>
            </a:r>
          </a:p>
          <a:p>
            <a:pPr marL="0" lvl="0" indent="0">
              <a:spcBef>
                <a:spcPts val="0"/>
              </a:spcBef>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Cross-Site Requests and Its Problems</a:t>
            </a:r>
          </a:p>
          <a:p>
            <a:pPr marL="0" lvl="0" indent="0">
              <a:spcBef>
                <a:spcPts val="0"/>
              </a:spcBef>
              <a:buNone/>
            </a:pPr>
            <a:endParaRPr dirty="0"/>
          </a:p>
        </p:txBody>
      </p:sp>
      <p:sp>
        <p:nvSpPr>
          <p:cNvPr id="73" name="Shape 73"/>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When a request is sent to example.com from a page coming from example.com, the browser attaches all the cookies belonging to example.com.</a:t>
            </a:r>
          </a:p>
          <a:p>
            <a:pPr marL="457200" lvl="0" indent="-342900">
              <a:spcBef>
                <a:spcPts val="0"/>
              </a:spcBef>
              <a:spcAft>
                <a:spcPts val="0"/>
              </a:spcAft>
              <a:buClr>
                <a:srgbClr val="000000"/>
              </a:buClr>
              <a:buSzPts val="1800"/>
              <a:buChar char="●"/>
            </a:pPr>
            <a:r>
              <a:rPr lang="en-GB" dirty="0">
                <a:solidFill>
                  <a:srgbClr val="000000"/>
                </a:solidFill>
              </a:rPr>
              <a:t>Now, when a request is sent to example.com from another </a:t>
            </a:r>
            <a:r>
              <a:rPr lang="en-GB" dirty="0" smtClean="0">
                <a:solidFill>
                  <a:srgbClr val="000000"/>
                </a:solidFill>
              </a:rPr>
              <a:t>site (</a:t>
            </a:r>
            <a:r>
              <a:rPr lang="en-GB" dirty="0">
                <a:solidFill>
                  <a:srgbClr val="000000"/>
                </a:solidFill>
              </a:rPr>
              <a:t>different from example.com), the browser will attach the cookies too.</a:t>
            </a:r>
          </a:p>
          <a:p>
            <a:pPr marL="457200" lvl="0" indent="-342900">
              <a:spcBef>
                <a:spcPts val="0"/>
              </a:spcBef>
              <a:spcAft>
                <a:spcPts val="0"/>
              </a:spcAft>
              <a:buClr>
                <a:srgbClr val="000000"/>
              </a:buClr>
              <a:buSzPts val="1800"/>
              <a:buChar char="●"/>
            </a:pPr>
            <a:r>
              <a:rPr lang="en-GB" dirty="0" smtClean="0">
                <a:solidFill>
                  <a:srgbClr val="000000"/>
                </a:solidFill>
              </a:rPr>
              <a:t>Because of above </a:t>
            </a:r>
            <a:r>
              <a:rPr lang="en-GB" dirty="0">
                <a:solidFill>
                  <a:srgbClr val="000000"/>
                </a:solidFill>
              </a:rPr>
              <a:t>behaviour of the browsers, the server cannot distinguish between the same-site and cross-site </a:t>
            </a:r>
            <a:r>
              <a:rPr lang="en-GB" dirty="0" smtClean="0">
                <a:solidFill>
                  <a:srgbClr val="000000"/>
                </a:solidFill>
              </a:rPr>
              <a:t>requests</a:t>
            </a:r>
          </a:p>
          <a:p>
            <a:pPr marL="457200" lvl="0" indent="-342900">
              <a:spcBef>
                <a:spcPts val="0"/>
              </a:spcBef>
              <a:spcAft>
                <a:spcPts val="0"/>
              </a:spcAft>
              <a:buClr>
                <a:srgbClr val="000000"/>
              </a:buClr>
              <a:buSzPts val="1800"/>
              <a:buChar char="●"/>
            </a:pPr>
            <a:r>
              <a:rPr lang="en-GB" dirty="0">
                <a:solidFill>
                  <a:srgbClr val="000000"/>
                </a:solidFill>
              </a:rPr>
              <a:t>I</a:t>
            </a:r>
            <a:r>
              <a:rPr lang="en-GB" dirty="0" smtClean="0">
                <a:solidFill>
                  <a:srgbClr val="000000"/>
                </a:solidFill>
              </a:rPr>
              <a:t>t </a:t>
            </a:r>
            <a:r>
              <a:rPr lang="en-GB" dirty="0">
                <a:solidFill>
                  <a:srgbClr val="000000"/>
                </a:solidFill>
              </a:rPr>
              <a:t>is possible for </a:t>
            </a:r>
            <a:r>
              <a:rPr lang="en-GB" dirty="0" smtClean="0">
                <a:solidFill>
                  <a:srgbClr val="000000"/>
                </a:solidFill>
              </a:rPr>
              <a:t>third-party </a:t>
            </a:r>
            <a:r>
              <a:rPr lang="en-GB" dirty="0">
                <a:solidFill>
                  <a:srgbClr val="000000"/>
                </a:solidFill>
              </a:rPr>
              <a:t>websites to forge requests that are exactly the same as the same-site requests.</a:t>
            </a:r>
          </a:p>
          <a:p>
            <a:pPr marL="457200" lvl="0" indent="-342900">
              <a:spcBef>
                <a:spcPts val="0"/>
              </a:spcBef>
              <a:buClr>
                <a:srgbClr val="000000"/>
              </a:buClr>
              <a:buSzPts val="1800"/>
              <a:buChar char="●"/>
            </a:pPr>
            <a:r>
              <a:rPr lang="en-GB" dirty="0">
                <a:solidFill>
                  <a:srgbClr val="000000"/>
                </a:solidFill>
              </a:rPr>
              <a:t>This is called </a:t>
            </a:r>
            <a:r>
              <a:rPr lang="en-GB" b="1" dirty="0">
                <a:solidFill>
                  <a:srgbClr val="000000"/>
                </a:solidFill>
              </a:rPr>
              <a:t>Cross-Site Request </a:t>
            </a:r>
            <a:r>
              <a:rPr lang="en-GB" b="1" dirty="0" smtClean="0">
                <a:solidFill>
                  <a:srgbClr val="000000"/>
                </a:solidFill>
              </a:rPr>
              <a:t>Forgery </a:t>
            </a:r>
            <a:r>
              <a:rPr lang="en-GB" b="1" dirty="0">
                <a:solidFill>
                  <a:srgbClr val="000000"/>
                </a:solidFill>
              </a:rPr>
              <a:t>(CSRF</a:t>
            </a:r>
            <a:r>
              <a:rPr lang="en-GB" b="1" dirty="0" smtClean="0">
                <a:solidFill>
                  <a:srgbClr val="000000"/>
                </a:solidFill>
              </a:rPr>
              <a:t>).</a:t>
            </a:r>
            <a:endParaRPr lang="en-GB" b="1"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Cross-Site Request Forgery Attack</a:t>
            </a:r>
          </a:p>
        </p:txBody>
      </p:sp>
      <p:sp>
        <p:nvSpPr>
          <p:cNvPr id="79" name="Shape 79"/>
          <p:cNvSpPr txBox="1">
            <a:spLocks noGrp="1"/>
          </p:cNvSpPr>
          <p:nvPr>
            <p:ph type="body" idx="1"/>
          </p:nvPr>
        </p:nvSpPr>
        <p:spPr>
          <a:xfrm>
            <a:off x="311700" y="1152475"/>
            <a:ext cx="8520600" cy="3821400"/>
          </a:xfrm>
          <a:prstGeom prst="rect">
            <a:avLst/>
          </a:prstGeom>
        </p:spPr>
        <p:txBody>
          <a:bodyPr wrap="square" lIns="91425" tIns="91425" rIns="91425" bIns="91425" anchor="t" anchorCtr="0">
            <a:noAutofit/>
          </a:bodyPr>
          <a:lstStyle/>
          <a:p>
            <a:pPr marL="0" lvl="0" indent="0" rtl="0">
              <a:spcBef>
                <a:spcPts val="0"/>
              </a:spcBef>
              <a:buNone/>
            </a:pPr>
            <a:r>
              <a:rPr lang="en-GB" u="sng" dirty="0">
                <a:solidFill>
                  <a:srgbClr val="000000"/>
                </a:solidFill>
              </a:rPr>
              <a:t>Environment Setup:</a:t>
            </a:r>
          </a:p>
          <a:p>
            <a:pPr marL="457200" lvl="0" indent="-342900">
              <a:spcBef>
                <a:spcPts val="0"/>
              </a:spcBef>
              <a:spcAft>
                <a:spcPts val="0"/>
              </a:spcAft>
              <a:buClr>
                <a:srgbClr val="000000"/>
              </a:buClr>
              <a:buSzPts val="1800"/>
              <a:buChar char="●"/>
            </a:pPr>
            <a:r>
              <a:rPr lang="en-GB" dirty="0">
                <a:solidFill>
                  <a:srgbClr val="000000"/>
                </a:solidFill>
              </a:rPr>
              <a:t>Target website</a:t>
            </a:r>
          </a:p>
          <a:p>
            <a:pPr marL="457200" lvl="0" indent="-342900">
              <a:spcBef>
                <a:spcPts val="0"/>
              </a:spcBef>
              <a:spcAft>
                <a:spcPts val="0"/>
              </a:spcAft>
              <a:buClr>
                <a:srgbClr val="000000"/>
              </a:buClr>
              <a:buSzPts val="1800"/>
              <a:buChar char="●"/>
            </a:pPr>
            <a:r>
              <a:rPr lang="en-GB" dirty="0">
                <a:solidFill>
                  <a:srgbClr val="000000"/>
                </a:solidFill>
              </a:rPr>
              <a:t>Victim user who has an active session on the target website</a:t>
            </a:r>
          </a:p>
          <a:p>
            <a:pPr marL="457200" lvl="0" indent="-342900" rtl="0">
              <a:spcBef>
                <a:spcPts val="0"/>
              </a:spcBef>
              <a:buClr>
                <a:srgbClr val="000000"/>
              </a:buClr>
              <a:buSzPts val="1800"/>
              <a:buChar char="●"/>
            </a:pPr>
            <a:r>
              <a:rPr lang="en-GB" dirty="0">
                <a:solidFill>
                  <a:srgbClr val="000000"/>
                </a:solidFill>
              </a:rPr>
              <a:t>Malicious website controlled </a:t>
            </a:r>
          </a:p>
          <a:p>
            <a:pPr marL="0" lvl="0" indent="0" rtl="0">
              <a:spcBef>
                <a:spcPts val="0"/>
              </a:spcBef>
              <a:buNone/>
            </a:pPr>
            <a:endParaRPr lang="en-GB" u="sng" dirty="0" smtClean="0">
              <a:solidFill>
                <a:srgbClr val="000000"/>
              </a:solidFill>
            </a:endParaRPr>
          </a:p>
          <a:p>
            <a:pPr marL="0" lvl="0" indent="0" rtl="0">
              <a:spcBef>
                <a:spcPts val="0"/>
              </a:spcBef>
              <a:buNone/>
            </a:pPr>
            <a:r>
              <a:rPr lang="en-GB" u="sng" dirty="0" smtClean="0">
                <a:solidFill>
                  <a:srgbClr val="000000"/>
                </a:solidFill>
              </a:rPr>
              <a:t>Steps:</a:t>
            </a:r>
            <a:endParaRPr lang="en-GB" u="sng" dirty="0">
              <a:solidFill>
                <a:srgbClr val="000000"/>
              </a:solidFill>
            </a:endParaRPr>
          </a:p>
          <a:p>
            <a:pPr marL="457200" lvl="0" indent="-342900" rtl="0">
              <a:spcBef>
                <a:spcPts val="0"/>
              </a:spcBef>
              <a:spcAft>
                <a:spcPts val="0"/>
              </a:spcAft>
              <a:buClr>
                <a:srgbClr val="000000"/>
              </a:buClr>
              <a:buSzPts val="1800"/>
              <a:buChar char="●"/>
            </a:pPr>
            <a:r>
              <a:rPr lang="en-GB" dirty="0" smtClean="0">
                <a:solidFill>
                  <a:srgbClr val="000000"/>
                </a:solidFill>
              </a:rPr>
              <a:t>The </a:t>
            </a:r>
            <a:r>
              <a:rPr lang="en-GB" dirty="0">
                <a:solidFill>
                  <a:srgbClr val="000000"/>
                </a:solidFill>
              </a:rPr>
              <a:t>attacker crafts a webpage that can forge a cross-site request to be sent to the targeted website.</a:t>
            </a:r>
          </a:p>
          <a:p>
            <a:pPr marL="457200" lvl="0" indent="-342900" rtl="0">
              <a:spcBef>
                <a:spcPts val="0"/>
              </a:spcBef>
              <a:buClr>
                <a:srgbClr val="000000"/>
              </a:buClr>
              <a:buSzPts val="1800"/>
              <a:buChar char="●"/>
            </a:pPr>
            <a:r>
              <a:rPr lang="en-GB" dirty="0">
                <a:solidFill>
                  <a:srgbClr val="000000"/>
                </a:solidFill>
              </a:rPr>
              <a:t>The attacker needs to attract the victim user to visit the malicious website</a:t>
            </a:r>
            <a:r>
              <a:rPr lang="en-GB" dirty="0" smtClean="0">
                <a:solidFill>
                  <a:srgbClr val="000000"/>
                </a:solidFill>
              </a:rPr>
              <a:t>.</a:t>
            </a:r>
          </a:p>
          <a:p>
            <a:pPr marL="457200" indent="-342900">
              <a:buClr>
                <a:srgbClr val="000000"/>
              </a:buClr>
            </a:pPr>
            <a:r>
              <a:rPr lang="en-GB" dirty="0">
                <a:solidFill>
                  <a:srgbClr val="000000"/>
                </a:solidFill>
              </a:rPr>
              <a:t>The victim is logged into the targeted website</a:t>
            </a:r>
            <a:r>
              <a:rPr lang="en-GB" dirty="0" smtClean="0">
                <a:solidFill>
                  <a:srgbClr val="000000"/>
                </a:solidFill>
              </a:rPr>
              <a:t>.</a:t>
            </a:r>
            <a:endParaRPr lang="en-GB" dirty="0">
              <a:solidFill>
                <a:srgbClr val="000000"/>
              </a:solidFill>
            </a:endParaRPr>
          </a:p>
          <a:p>
            <a:pPr marL="0" lvl="0" indent="0" rtl="0">
              <a:spcBef>
                <a:spcPts val="0"/>
              </a:spcBef>
              <a:buNone/>
            </a:pPr>
            <a:endParaRPr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Environment Setup</a:t>
            </a:r>
          </a:p>
        </p:txBody>
      </p:sp>
      <p:sp>
        <p:nvSpPr>
          <p:cNvPr id="85" name="Shape 85"/>
          <p:cNvSpPr txBox="1">
            <a:spLocks noGrp="1"/>
          </p:cNvSpPr>
          <p:nvPr>
            <p:ph type="body" idx="1"/>
          </p:nvPr>
        </p:nvSpPr>
        <p:spPr>
          <a:xfrm>
            <a:off x="311700" y="1152475"/>
            <a:ext cx="8520600" cy="1738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err="1" smtClean="0">
                <a:solidFill>
                  <a:srgbClr val="000000"/>
                </a:solidFill>
              </a:rPr>
              <a:t>Elgg</a:t>
            </a:r>
            <a:r>
              <a:rPr lang="en-GB" dirty="0" smtClean="0">
                <a:solidFill>
                  <a:srgbClr val="000000"/>
                </a:solidFill>
              </a:rPr>
              <a:t>: open-source </a:t>
            </a:r>
            <a:r>
              <a:rPr lang="en-GB" dirty="0">
                <a:solidFill>
                  <a:srgbClr val="000000"/>
                </a:solidFill>
              </a:rPr>
              <a:t>web application for social </a:t>
            </a:r>
            <a:r>
              <a:rPr lang="en-GB" dirty="0" smtClean="0">
                <a:solidFill>
                  <a:srgbClr val="000000"/>
                </a:solidFill>
              </a:rPr>
              <a:t>networking</a:t>
            </a:r>
          </a:p>
          <a:p>
            <a:pPr marL="457200" lvl="0" indent="-342900">
              <a:spcBef>
                <a:spcPts val="0"/>
              </a:spcBef>
              <a:spcAft>
                <a:spcPts val="0"/>
              </a:spcAft>
              <a:buClr>
                <a:srgbClr val="000000"/>
              </a:buClr>
              <a:buSzPts val="1800"/>
              <a:buChar char="●"/>
            </a:pPr>
            <a:r>
              <a:rPr lang="en-GB" dirty="0">
                <a:solidFill>
                  <a:srgbClr val="000000"/>
                </a:solidFill>
              </a:rPr>
              <a:t>C</a:t>
            </a:r>
            <a:r>
              <a:rPr lang="en-GB" dirty="0" smtClean="0">
                <a:solidFill>
                  <a:srgbClr val="000000"/>
                </a:solidFill>
              </a:rPr>
              <a:t>ountermeasures </a:t>
            </a:r>
            <a:r>
              <a:rPr lang="en-GB" dirty="0">
                <a:solidFill>
                  <a:srgbClr val="000000"/>
                </a:solidFill>
              </a:rPr>
              <a:t>for </a:t>
            </a:r>
            <a:r>
              <a:rPr lang="en-GB" dirty="0" smtClean="0">
                <a:solidFill>
                  <a:srgbClr val="000000"/>
                </a:solidFill>
              </a:rPr>
              <a:t>CSRF is disabled by us in the VM</a:t>
            </a:r>
            <a:endParaRPr lang="en-GB" dirty="0">
              <a:solidFill>
                <a:srgbClr val="000000"/>
              </a:solidFill>
            </a:endParaRPr>
          </a:p>
          <a:p>
            <a:pPr marL="457200" lvl="0" indent="-342900">
              <a:spcBef>
                <a:spcPts val="0"/>
              </a:spcBef>
              <a:spcAft>
                <a:spcPts val="0"/>
              </a:spcAft>
              <a:buClr>
                <a:srgbClr val="000000"/>
              </a:buClr>
              <a:buSzPts val="1800"/>
              <a:buChar char="●"/>
            </a:pPr>
            <a:r>
              <a:rPr lang="en-GB" dirty="0" smtClean="0">
                <a:solidFill>
                  <a:srgbClr val="000000"/>
                </a:solidFill>
              </a:rPr>
              <a:t>Target website: </a:t>
            </a:r>
            <a:r>
              <a:rPr lang="en-GB" u="sng" dirty="0">
                <a:solidFill>
                  <a:srgbClr val="000000"/>
                </a:solidFill>
                <a:hlinkClick r:id="rId3"/>
              </a:rPr>
              <a:t>http://www.csrflabelgg.com</a:t>
            </a:r>
          </a:p>
          <a:p>
            <a:pPr marL="457200" lvl="0" indent="-342900">
              <a:spcBef>
                <a:spcPts val="0"/>
              </a:spcBef>
              <a:spcAft>
                <a:spcPts val="0"/>
              </a:spcAft>
              <a:buClr>
                <a:srgbClr val="000000"/>
              </a:buClr>
              <a:buSzPts val="1800"/>
              <a:buChar char="●"/>
            </a:pPr>
            <a:r>
              <a:rPr lang="en-GB" dirty="0" smtClean="0">
                <a:solidFill>
                  <a:srgbClr val="000000"/>
                </a:solidFill>
              </a:rPr>
              <a:t>Attacker’s website: </a:t>
            </a:r>
            <a:r>
              <a:rPr lang="en-GB" u="sng" dirty="0">
                <a:solidFill>
                  <a:srgbClr val="000000"/>
                </a:solidFill>
                <a:hlinkClick r:id="rId4"/>
              </a:rPr>
              <a:t>http://www.csrflabattacker.com</a:t>
            </a:r>
          </a:p>
          <a:p>
            <a:pPr marL="457200" lvl="0" indent="-342900">
              <a:spcBef>
                <a:spcPts val="0"/>
              </a:spcBef>
              <a:buClr>
                <a:srgbClr val="000000"/>
              </a:buClr>
              <a:buSzPts val="1800"/>
              <a:buChar char="●"/>
            </a:pPr>
            <a:r>
              <a:rPr lang="en-GB" dirty="0" smtClean="0">
                <a:solidFill>
                  <a:srgbClr val="000000"/>
                </a:solidFill>
              </a:rPr>
              <a:t>These websites are hosted on </a:t>
            </a:r>
            <a:r>
              <a:rPr lang="en-GB" dirty="0" err="1" smtClean="0">
                <a:solidFill>
                  <a:srgbClr val="000000"/>
                </a:solidFill>
              </a:rPr>
              <a:t>localhost</a:t>
            </a:r>
            <a:r>
              <a:rPr lang="en-GB" dirty="0" smtClean="0">
                <a:solidFill>
                  <a:srgbClr val="000000"/>
                </a:solidFill>
              </a:rPr>
              <a:t> via Apache’s Virtual Hosting</a:t>
            </a:r>
            <a:endParaRPr lang="en-GB" dirty="0">
              <a:solidFill>
                <a:srgbClr val="000000"/>
              </a:solidFill>
            </a:endParaRPr>
          </a:p>
        </p:txBody>
      </p:sp>
      <p:pic>
        <p:nvPicPr>
          <p:cNvPr id="86" name="Shape 86"/>
          <p:cNvPicPr preferRelativeResize="0"/>
          <p:nvPr/>
        </p:nvPicPr>
        <p:blipFill>
          <a:blip r:embed="rId5">
            <a:alphaModFix/>
          </a:blip>
          <a:stretch>
            <a:fillRect/>
          </a:stretch>
        </p:blipFill>
        <p:spPr>
          <a:xfrm>
            <a:off x="1013261" y="2809728"/>
            <a:ext cx="7185341" cy="197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CSRF Attacks on HTTP Get Services</a:t>
            </a:r>
          </a:p>
        </p:txBody>
      </p:sp>
      <p:sp>
        <p:nvSpPr>
          <p:cNvPr id="94" name="Shape 94"/>
          <p:cNvSpPr txBox="1"/>
          <p:nvPr/>
        </p:nvSpPr>
        <p:spPr>
          <a:xfrm>
            <a:off x="452421" y="1286862"/>
            <a:ext cx="8520600" cy="386100"/>
          </a:xfrm>
          <a:prstGeom prst="rect">
            <a:avLst/>
          </a:prstGeom>
          <a:noFill/>
          <a:ln>
            <a:noFill/>
          </a:ln>
        </p:spPr>
        <p:txBody>
          <a:bodyPr wrap="square" lIns="91425" tIns="91425" rIns="91425" bIns="91425" anchor="t" anchorCtr="0">
            <a:noAutofit/>
          </a:bodyPr>
          <a:lstStyle/>
          <a:p>
            <a:pPr marL="457200" lvl="0" indent="-317500">
              <a:spcBef>
                <a:spcPts val="0"/>
              </a:spcBef>
              <a:buSzPts val="1400"/>
              <a:buFont typeface="Wingdings" panose="05000000000000000000" pitchFamily="2" charset="2"/>
              <a:buChar char="q"/>
            </a:pPr>
            <a:r>
              <a:rPr lang="en-GB" sz="1800" dirty="0" smtClean="0"/>
              <a:t>HTTP GET requests: data (</a:t>
            </a:r>
            <a:r>
              <a:rPr lang="en-GB" sz="1800" dirty="0"/>
              <a:t>foo and bar</a:t>
            </a:r>
            <a:r>
              <a:rPr lang="en-GB" sz="1800" dirty="0" smtClean="0"/>
              <a:t>) are attached </a:t>
            </a:r>
            <a:r>
              <a:rPr lang="en-GB" sz="1800" dirty="0"/>
              <a:t>in the URL.</a:t>
            </a:r>
          </a:p>
        </p:txBody>
      </p:sp>
      <p:grpSp>
        <p:nvGrpSpPr>
          <p:cNvPr id="3" name="Group 2"/>
          <p:cNvGrpSpPr/>
          <p:nvPr/>
        </p:nvGrpSpPr>
        <p:grpSpPr>
          <a:xfrm>
            <a:off x="635431" y="1805647"/>
            <a:ext cx="7873138" cy="686707"/>
            <a:chOff x="525138" y="2128575"/>
            <a:chExt cx="7873138" cy="686707"/>
          </a:xfrm>
        </p:grpSpPr>
        <p:pic>
          <p:nvPicPr>
            <p:cNvPr id="95" name="Shape 95"/>
            <p:cNvPicPr preferRelativeResize="0"/>
            <p:nvPr/>
          </p:nvPicPr>
          <p:blipFill>
            <a:blip r:embed="rId3">
              <a:alphaModFix/>
            </a:blip>
            <a:stretch>
              <a:fillRect/>
            </a:stretch>
          </p:blipFill>
          <p:spPr>
            <a:xfrm>
              <a:off x="525138" y="2128575"/>
              <a:ext cx="7873126" cy="199625"/>
            </a:xfrm>
            <a:prstGeom prst="rect">
              <a:avLst/>
            </a:prstGeom>
            <a:noFill/>
            <a:ln>
              <a:noFill/>
            </a:ln>
          </p:spPr>
        </p:pic>
        <p:pic>
          <p:nvPicPr>
            <p:cNvPr id="96" name="Shape 96"/>
            <p:cNvPicPr preferRelativeResize="0"/>
            <p:nvPr/>
          </p:nvPicPr>
          <p:blipFill>
            <a:blip r:embed="rId4">
              <a:alphaModFix/>
            </a:blip>
            <a:stretch>
              <a:fillRect/>
            </a:stretch>
          </p:blipFill>
          <p:spPr>
            <a:xfrm>
              <a:off x="525150" y="2328200"/>
              <a:ext cx="7873126" cy="487082"/>
            </a:xfrm>
            <a:prstGeom prst="rect">
              <a:avLst/>
            </a:prstGeom>
            <a:noFill/>
            <a:ln>
              <a:noFill/>
            </a:ln>
          </p:spPr>
        </p:pic>
      </p:grpSp>
      <p:sp>
        <p:nvSpPr>
          <p:cNvPr id="97" name="Shape 97"/>
          <p:cNvSpPr txBox="1"/>
          <p:nvPr/>
        </p:nvSpPr>
        <p:spPr>
          <a:xfrm>
            <a:off x="452421" y="2625039"/>
            <a:ext cx="8520600" cy="665728"/>
          </a:xfrm>
          <a:prstGeom prst="rect">
            <a:avLst/>
          </a:prstGeom>
          <a:noFill/>
          <a:ln>
            <a:noFill/>
          </a:ln>
        </p:spPr>
        <p:txBody>
          <a:bodyPr wrap="square" lIns="91425" tIns="91425" rIns="91425" bIns="91425" anchor="t" anchorCtr="0">
            <a:noAutofit/>
          </a:bodyPr>
          <a:lstStyle/>
          <a:p>
            <a:pPr marL="457200" lvl="0" indent="-317500" rtl="0">
              <a:spcBef>
                <a:spcPts val="0"/>
              </a:spcBef>
              <a:buSzPts val="1400"/>
              <a:buFont typeface="Wingdings" panose="05000000000000000000" pitchFamily="2" charset="2"/>
              <a:buChar char="q"/>
            </a:pPr>
            <a:r>
              <a:rPr lang="en-GB" sz="1800" dirty="0" smtClean="0"/>
              <a:t>HTTP POST requests: data </a:t>
            </a:r>
            <a:r>
              <a:rPr lang="en-GB" sz="1800" dirty="0"/>
              <a:t>(foo and bar) </a:t>
            </a:r>
            <a:r>
              <a:rPr lang="en-GB" sz="1800" dirty="0" smtClean="0"/>
              <a:t>are placed inside </a:t>
            </a:r>
            <a:r>
              <a:rPr lang="en-GB" sz="1800" dirty="0"/>
              <a:t>the data field of the HTTP request.</a:t>
            </a:r>
          </a:p>
        </p:txBody>
      </p:sp>
      <p:pic>
        <p:nvPicPr>
          <p:cNvPr id="98" name="Shape 98"/>
          <p:cNvPicPr preferRelativeResize="0"/>
          <p:nvPr/>
        </p:nvPicPr>
        <p:blipFill>
          <a:blip r:embed="rId5">
            <a:alphaModFix/>
          </a:blip>
          <a:stretch>
            <a:fillRect/>
          </a:stretch>
        </p:blipFill>
        <p:spPr>
          <a:xfrm>
            <a:off x="635432" y="3444431"/>
            <a:ext cx="7873125" cy="1108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CSRF Attack </a:t>
            </a:r>
            <a:r>
              <a:rPr lang="en-GB" dirty="0" smtClean="0"/>
              <a:t>on GET Requests - </a:t>
            </a:r>
            <a:r>
              <a:rPr lang="en-GB" dirty="0"/>
              <a:t>Basic Idea</a:t>
            </a:r>
          </a:p>
        </p:txBody>
      </p:sp>
      <p:sp>
        <p:nvSpPr>
          <p:cNvPr id="104" name="Shape 104"/>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Consider an online banking web application </a:t>
            </a:r>
            <a:r>
              <a:rPr lang="en-GB" u="sng" dirty="0">
                <a:solidFill>
                  <a:srgbClr val="000000"/>
                </a:solidFill>
                <a:hlinkClick r:id="rId3"/>
              </a:rPr>
              <a:t>www.bank32.com</a:t>
            </a:r>
            <a:r>
              <a:rPr lang="en-GB" dirty="0">
                <a:solidFill>
                  <a:srgbClr val="000000"/>
                </a:solidFill>
              </a:rPr>
              <a:t> which allows users to transfer money from their accounts to other people’s accounts.</a:t>
            </a:r>
          </a:p>
          <a:p>
            <a:pPr marL="457200" lvl="0" indent="-342900">
              <a:spcBef>
                <a:spcPts val="0"/>
              </a:spcBef>
              <a:spcAft>
                <a:spcPts val="0"/>
              </a:spcAft>
              <a:buClr>
                <a:srgbClr val="000000"/>
              </a:buClr>
              <a:buSzPts val="1800"/>
              <a:buChar char="●"/>
            </a:pPr>
            <a:r>
              <a:rPr lang="en-GB" dirty="0">
                <a:solidFill>
                  <a:srgbClr val="000000"/>
                </a:solidFill>
              </a:rPr>
              <a:t>An user is logged in into the web application and has a session cookie which uniquely identifies the authenticated user.</a:t>
            </a:r>
          </a:p>
          <a:p>
            <a:pPr marL="457200" lvl="0" indent="-342900">
              <a:spcBef>
                <a:spcPts val="0"/>
              </a:spcBef>
              <a:buClr>
                <a:srgbClr val="000000"/>
              </a:buClr>
              <a:buSzPts val="1800"/>
              <a:buChar char="●"/>
            </a:pPr>
            <a:r>
              <a:rPr lang="en-GB" dirty="0">
                <a:solidFill>
                  <a:srgbClr val="000000"/>
                </a:solidFill>
              </a:rPr>
              <a:t>HTTP request to transfer $500 from his/her account to account 3220:</a:t>
            </a:r>
          </a:p>
          <a:p>
            <a:pPr marL="0" lvl="0" indent="457200" rtl="0">
              <a:spcBef>
                <a:spcPts val="0"/>
              </a:spcBef>
              <a:buNone/>
            </a:pPr>
            <a:r>
              <a:rPr lang="en-GB" u="sng" dirty="0">
                <a:solidFill>
                  <a:srgbClr val="000000"/>
                </a:solidFill>
                <a:hlinkClick r:id="rId4"/>
              </a:rPr>
              <a:t>http://www.bank32.com/transfer.php?to=3220&amp;amount=500</a:t>
            </a:r>
          </a:p>
          <a:p>
            <a:pPr marL="457200" lvl="0" indent="-342900" rtl="0">
              <a:spcBef>
                <a:spcPts val="0"/>
              </a:spcBef>
              <a:buClr>
                <a:srgbClr val="000000"/>
              </a:buClr>
              <a:buSzPts val="1800"/>
              <a:buChar char="●"/>
            </a:pPr>
            <a:r>
              <a:rPr lang="en-GB" dirty="0">
                <a:solidFill>
                  <a:srgbClr val="000000"/>
                </a:solidFill>
              </a:rPr>
              <a:t>In order to perform the attack, the attacker needs to send out the forged request from the victim’s machine so that the browsers will attach the victim’s session cookies with the requests.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CSRF </a:t>
            </a:r>
            <a:r>
              <a:rPr lang="en-GB" dirty="0" smtClean="0"/>
              <a:t>Attack on GET Requests </a:t>
            </a:r>
            <a:r>
              <a:rPr lang="en-GB" dirty="0"/>
              <a:t>- Basic Idea</a:t>
            </a:r>
          </a:p>
        </p:txBody>
      </p:sp>
      <p:sp>
        <p:nvSpPr>
          <p:cNvPr id="110" name="Shape 110"/>
          <p:cNvSpPr txBox="1">
            <a:spLocks noGrp="1"/>
          </p:cNvSpPr>
          <p:nvPr>
            <p:ph type="body" idx="1"/>
          </p:nvPr>
        </p:nvSpPr>
        <p:spPr>
          <a:xfrm>
            <a:off x="311700" y="1152475"/>
            <a:ext cx="8520600" cy="1879800"/>
          </a:xfrm>
          <a:prstGeom prst="rect">
            <a:avLst/>
          </a:prstGeom>
        </p:spPr>
        <p:txBody>
          <a:bodyPr wrap="square" lIns="91425" tIns="91425" rIns="91425" bIns="91425" anchor="t" anchorCtr="0">
            <a:noAutofit/>
          </a:bodyPr>
          <a:lstStyle/>
          <a:p>
            <a:pPr>
              <a:spcAft>
                <a:spcPts val="600"/>
              </a:spcAft>
            </a:pPr>
            <a:r>
              <a:rPr lang="en-GB" dirty="0">
                <a:solidFill>
                  <a:srgbClr val="000000"/>
                </a:solidFill>
              </a:rPr>
              <a:t>The attacker can place the piece of code (to trigger request) in the form of </a:t>
            </a:r>
            <a:r>
              <a:rPr lang="en-GB" dirty="0" err="1">
                <a:solidFill>
                  <a:srgbClr val="000000"/>
                </a:solidFill>
              </a:rPr>
              <a:t>Javascript</a:t>
            </a:r>
            <a:r>
              <a:rPr lang="en-GB" dirty="0">
                <a:solidFill>
                  <a:srgbClr val="000000"/>
                </a:solidFill>
              </a:rPr>
              <a:t> code in the attacker’s web </a:t>
            </a:r>
            <a:r>
              <a:rPr lang="en-GB" dirty="0" smtClean="0">
                <a:solidFill>
                  <a:srgbClr val="000000"/>
                </a:solidFill>
              </a:rPr>
              <a:t>page.</a:t>
            </a:r>
          </a:p>
          <a:p>
            <a:pPr>
              <a:spcAft>
                <a:spcPts val="600"/>
              </a:spcAft>
            </a:pPr>
            <a:r>
              <a:rPr lang="en-GB" dirty="0" smtClean="0">
                <a:solidFill>
                  <a:srgbClr val="000000"/>
                </a:solidFill>
              </a:rPr>
              <a:t>HTML </a:t>
            </a:r>
            <a:r>
              <a:rPr lang="en-GB" dirty="0">
                <a:solidFill>
                  <a:srgbClr val="000000"/>
                </a:solidFill>
              </a:rPr>
              <a:t>tags like </a:t>
            </a:r>
            <a:r>
              <a:rPr lang="en-GB" dirty="0" err="1">
                <a:solidFill>
                  <a:srgbClr val="000000"/>
                </a:solidFill>
              </a:rPr>
              <a:t>img</a:t>
            </a:r>
            <a:r>
              <a:rPr lang="en-GB" dirty="0">
                <a:solidFill>
                  <a:srgbClr val="000000"/>
                </a:solidFill>
              </a:rPr>
              <a:t> and </a:t>
            </a:r>
            <a:r>
              <a:rPr lang="en-GB" dirty="0" err="1">
                <a:solidFill>
                  <a:srgbClr val="000000"/>
                </a:solidFill>
              </a:rPr>
              <a:t>iframe</a:t>
            </a:r>
            <a:r>
              <a:rPr lang="en-GB" dirty="0">
                <a:solidFill>
                  <a:srgbClr val="000000"/>
                </a:solidFill>
              </a:rPr>
              <a:t> can trigger GET requests to the URL specified in </a:t>
            </a:r>
            <a:r>
              <a:rPr lang="en-GB" dirty="0" err="1">
                <a:solidFill>
                  <a:srgbClr val="000000"/>
                </a:solidFill>
              </a:rPr>
              <a:t>src</a:t>
            </a:r>
            <a:r>
              <a:rPr lang="en-GB" dirty="0">
                <a:solidFill>
                  <a:srgbClr val="000000"/>
                </a:solidFill>
              </a:rPr>
              <a:t> attribute. Response for this request will be an image/webpage. </a:t>
            </a:r>
          </a:p>
        </p:txBody>
      </p:sp>
      <p:pic>
        <p:nvPicPr>
          <p:cNvPr id="111" name="Shape 111"/>
          <p:cNvPicPr preferRelativeResize="0"/>
          <p:nvPr/>
        </p:nvPicPr>
        <p:blipFill>
          <a:blip r:embed="rId3">
            <a:alphaModFix/>
          </a:blip>
          <a:stretch>
            <a:fillRect/>
          </a:stretch>
        </p:blipFill>
        <p:spPr>
          <a:xfrm>
            <a:off x="406388" y="3236767"/>
            <a:ext cx="8425912" cy="129648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TotalTime>
  <Words>1697</Words>
  <Application>Microsoft Office PowerPoint</Application>
  <PresentationFormat>On-screen Show (16:9)</PresentationFormat>
  <Paragraphs>148</Paragraphs>
  <Slides>26</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 Unicode MS</vt:lpstr>
      <vt:lpstr>Arial</vt:lpstr>
      <vt:lpstr>Calibri</vt:lpstr>
      <vt:lpstr>Calibri Light</vt:lpstr>
      <vt:lpstr>Courier New</vt:lpstr>
      <vt:lpstr>Wingdings</vt:lpstr>
      <vt:lpstr>Office Theme</vt:lpstr>
      <vt:lpstr>Cross Site Request Forgery (CSRF)</vt:lpstr>
      <vt:lpstr>Outline</vt:lpstr>
      <vt:lpstr>Cross-Site Requests and Its Problems</vt:lpstr>
      <vt:lpstr>Cross-Site Requests and Its Problems </vt:lpstr>
      <vt:lpstr>Cross-Site Request Forgery Attack</vt:lpstr>
      <vt:lpstr>Environment Setup</vt:lpstr>
      <vt:lpstr>CSRF Attacks on HTTP Get Services</vt:lpstr>
      <vt:lpstr>CSRF Attack on GET Requests - Basic Idea</vt:lpstr>
      <vt:lpstr>CSRF Attack on GET Requests - Basic Idea</vt:lpstr>
      <vt:lpstr>Attack on Elgg’s Add-Friend Service</vt:lpstr>
      <vt:lpstr>Captured HTTP Header</vt:lpstr>
      <vt:lpstr>Create the malicious web page</vt:lpstr>
      <vt:lpstr>Attract Victim to Visit Your Malicious Page</vt:lpstr>
      <vt:lpstr>CSRF Attacks on HTTP POST Services</vt:lpstr>
      <vt:lpstr>CSRF Attacks on HTTP POST Services</vt:lpstr>
      <vt:lpstr>Attack on Elgg’s Edit-Profile Service</vt:lpstr>
      <vt:lpstr>Attack on Elgg’s Edit-Profile Service</vt:lpstr>
      <vt:lpstr>Attack on Elgg’s Edit-Profile Service</vt:lpstr>
      <vt:lpstr>Craft the Malicious Web Page</vt:lpstr>
      <vt:lpstr>Fundamental Causes of CSRF</vt:lpstr>
      <vt:lpstr>Countermeasures: Referer Header</vt:lpstr>
      <vt:lpstr>Countermeasures: Same-Site Cookies</vt:lpstr>
      <vt:lpstr>Countermeasures: Secret Token </vt:lpstr>
      <vt:lpstr>Elgg’s Countermeasure</vt:lpstr>
      <vt:lpstr>Elgg’s Countermeasure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Site Request Forgery</dc:title>
  <cp:lastModifiedBy>kevin.w.du@gmail.com</cp:lastModifiedBy>
  <cp:revision>12</cp:revision>
  <dcterms:modified xsi:type="dcterms:W3CDTF">2019-07-12T17:42:48Z</dcterms:modified>
</cp:coreProperties>
</file>