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8"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91" r:id="rId34"/>
    <p:sldId id="292" r:id="rId35"/>
    <p:sldId id="293" r:id="rId36"/>
    <p:sldId id="294" r:id="rId37"/>
    <p:sldId id="290" r:id="rId38"/>
    <p:sldId id="28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63" autoAdjust="0"/>
  </p:normalViewPr>
  <p:slideViewPr>
    <p:cSldViewPr snapToGrid="0">
      <p:cViewPr varScale="1">
        <p:scale>
          <a:sx n="124" d="100"/>
          <a:sy n="124" d="100"/>
        </p:scale>
        <p:origin x="11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2235327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5515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0994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0114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65361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5382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2308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25240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36814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29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279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If the</a:t>
            </a:r>
            <a:r>
              <a:rPr lang="en-US" baseline="0" dirty="0" smtClean="0"/>
              <a:t> CSRF has already been covered, this is a good time to ask whether we can get the User ID in CSRF? Without knowing the ID, attackers need to know the ID beforehand. In XSS attacks, attackers do not need to do that, they can get the ID directly from inside the page.</a:t>
            </a:r>
            <a:endParaRPr dirty="0"/>
          </a:p>
        </p:txBody>
      </p:sp>
    </p:spTree>
    <p:extLst>
      <p:ext uri="{BB962C8B-B14F-4D97-AF65-F5344CB8AC3E}">
        <p14:creationId xmlns:p14="http://schemas.microsoft.com/office/powerpoint/2010/main" val="299340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785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70699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129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93839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63558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29707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466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18217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82620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050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907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1772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0503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469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3461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Many websites take input from the user,conduct some activities and then send response to the user in a web page, with the original user input included on the response (i.e the user input is reflected back)</a:t>
            </a:r>
          </a:p>
        </p:txBody>
      </p:sp>
    </p:spTree>
    <p:extLst>
      <p:ext uri="{BB962C8B-B14F-4D97-AF65-F5344CB8AC3E}">
        <p14:creationId xmlns:p14="http://schemas.microsoft.com/office/powerpoint/2010/main" val="257576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21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5027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8160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1973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1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tmp"/></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exame.com/search?input=wor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www.example.com" TargetMode="External"/><Relationship Id="rId4" Type="http://schemas.openxmlformats.org/officeDocument/2006/relationships/hyperlink" Target="http://www.example.com/search?inpu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4956" y="1170778"/>
            <a:ext cx="8520600" cy="2052600"/>
          </a:xfrm>
          <a:prstGeom prst="rect">
            <a:avLst/>
          </a:prstGeom>
        </p:spPr>
        <p:txBody>
          <a:bodyPr wrap="square" lIns="91425" tIns="91425" rIns="91425" bIns="91425" anchor="b" anchorCtr="0">
            <a:noAutofit/>
          </a:bodyPr>
          <a:lstStyle/>
          <a:p>
            <a:pPr marL="0" lvl="0" indent="0">
              <a:spcBef>
                <a:spcPts val="0"/>
              </a:spcBef>
              <a:buNone/>
            </a:pPr>
            <a:r>
              <a:rPr lang="en-GB" sz="4800" dirty="0"/>
              <a:t>Cross-Site Scripting </a:t>
            </a:r>
            <a:r>
              <a:rPr lang="en-GB" sz="4800" dirty="0" smtClean="0"/>
              <a:t>Attack</a:t>
            </a:r>
            <a:br>
              <a:rPr lang="en-GB" sz="4800" dirty="0" smtClean="0"/>
            </a:br>
            <a:r>
              <a:rPr lang="en-GB" sz="4800" dirty="0" smtClean="0"/>
              <a:t>(XSS)</a:t>
            </a:r>
            <a:endParaRPr lang="en-GB"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a:p>
            <a:pPr marL="0" lvl="0" indent="0">
              <a:spcBef>
                <a:spcPts val="0"/>
              </a:spcBef>
              <a:buNone/>
            </a:pPr>
            <a:r>
              <a:rPr lang="en-GB"/>
              <a:t> </a:t>
            </a:r>
          </a:p>
        </p:txBody>
      </p:sp>
      <p:sp>
        <p:nvSpPr>
          <p:cNvPr id="112" name="Shape 112"/>
          <p:cNvSpPr txBox="1">
            <a:spLocks noGrp="1"/>
          </p:cNvSpPr>
          <p:nvPr>
            <p:ph type="body" idx="1"/>
          </p:nvPr>
        </p:nvSpPr>
        <p:spPr>
          <a:xfrm>
            <a:off x="311700" y="1152475"/>
            <a:ext cx="8520600" cy="1715012"/>
          </a:xfrm>
          <a:prstGeom prst="rect">
            <a:avLst/>
          </a:prstGeom>
        </p:spPr>
        <p:txBody>
          <a:bodyPr wrap="square" lIns="91425" tIns="91425" rIns="91425" bIns="91425" anchor="t" anchorCtr="0">
            <a:noAutofit/>
          </a:bodyPr>
          <a:lstStyle/>
          <a:p>
            <a:pPr marL="457200" lvl="0" indent="-342900" rtl="0">
              <a:spcBef>
                <a:spcPts val="0"/>
              </a:spcBef>
              <a:spcAft>
                <a:spcPts val="600"/>
              </a:spcAft>
              <a:buClr>
                <a:schemeClr val="dk1"/>
              </a:buClr>
              <a:buSzPts val="1800"/>
              <a:buChar char="●"/>
            </a:pPr>
            <a:r>
              <a:rPr lang="en-GB" dirty="0" smtClean="0">
                <a:solidFill>
                  <a:schemeClr val="dk1"/>
                </a:solidFill>
              </a:rPr>
              <a:t>Elgg: </a:t>
            </a:r>
            <a:r>
              <a:rPr lang="en-GB" dirty="0">
                <a:solidFill>
                  <a:schemeClr val="dk1"/>
                </a:solidFill>
              </a:rPr>
              <a:t>open-source web application for social networking with disabled countermeasures for XSS.</a:t>
            </a:r>
          </a:p>
          <a:p>
            <a:pPr marL="457200" lvl="0" indent="-342900" rtl="0">
              <a:spcBef>
                <a:spcPts val="0"/>
              </a:spcBef>
              <a:spcAft>
                <a:spcPts val="600"/>
              </a:spcAft>
              <a:buClr>
                <a:schemeClr val="dk1"/>
              </a:buClr>
              <a:buSzPts val="1800"/>
              <a:buChar char="●"/>
            </a:pPr>
            <a:r>
              <a:rPr lang="en-GB" dirty="0">
                <a:solidFill>
                  <a:schemeClr val="dk1"/>
                </a:solidFill>
              </a:rPr>
              <a:t>Elgg website : </a:t>
            </a:r>
            <a:r>
              <a:rPr lang="en-GB" u="sng" dirty="0">
                <a:solidFill>
                  <a:schemeClr val="dk1"/>
                </a:solidFill>
                <a:hlinkClick r:id="rId3"/>
              </a:rPr>
              <a:t>http://www.xsslabelgg.com</a:t>
            </a:r>
          </a:p>
          <a:p>
            <a:pPr marL="457200" lvl="0" indent="-342900" rtl="0">
              <a:spcBef>
                <a:spcPts val="0"/>
              </a:spcBef>
              <a:spcAft>
                <a:spcPts val="600"/>
              </a:spcAft>
              <a:buClr>
                <a:schemeClr val="dk1"/>
              </a:buClr>
              <a:buSzPts val="1800"/>
              <a:buChar char="●"/>
            </a:pPr>
            <a:r>
              <a:rPr lang="en-GB" dirty="0" smtClean="0">
                <a:solidFill>
                  <a:schemeClr val="dk1"/>
                </a:solidFill>
              </a:rPr>
              <a:t>The website is hosted on </a:t>
            </a:r>
            <a:r>
              <a:rPr lang="en-GB" dirty="0" err="1" smtClean="0">
                <a:solidFill>
                  <a:schemeClr val="dk1"/>
                </a:solidFill>
              </a:rPr>
              <a:t>localhost</a:t>
            </a:r>
            <a:r>
              <a:rPr lang="en-GB" dirty="0" smtClean="0">
                <a:solidFill>
                  <a:schemeClr val="dk1"/>
                </a:solidFill>
              </a:rPr>
              <a:t> via Apache’s Virtual Hosting</a:t>
            </a:r>
            <a:endParaRPr lang="en-GB" dirty="0">
              <a:solidFill>
                <a:schemeClr val="dk1"/>
              </a:solidFill>
            </a:endParaRPr>
          </a:p>
        </p:txBody>
      </p:sp>
      <p:pic>
        <p:nvPicPr>
          <p:cNvPr id="113" name="Shape 113"/>
          <p:cNvPicPr preferRelativeResize="0"/>
          <p:nvPr/>
        </p:nvPicPr>
        <p:blipFill>
          <a:blip r:embed="rId4">
            <a:alphaModFix/>
          </a:blip>
          <a:stretch>
            <a:fillRect/>
          </a:stretch>
        </p:blipFill>
        <p:spPr>
          <a:xfrm>
            <a:off x="879496" y="3002237"/>
            <a:ext cx="7421125" cy="1110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Surfaces for XSS attack</a:t>
            </a:r>
          </a:p>
        </p:txBody>
      </p:sp>
      <p:sp>
        <p:nvSpPr>
          <p:cNvPr id="119" name="Shape 119"/>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To launch an attack, we need to find places where we can inject JavaScript code.</a:t>
            </a:r>
          </a:p>
          <a:p>
            <a:pPr marL="457200" lvl="0" indent="-342900">
              <a:spcBef>
                <a:spcPts val="0"/>
              </a:spcBef>
              <a:spcAft>
                <a:spcPts val="600"/>
              </a:spcAft>
              <a:buClr>
                <a:srgbClr val="000000"/>
              </a:buClr>
              <a:buSzPts val="1800"/>
              <a:buChar char="●"/>
            </a:pPr>
            <a:r>
              <a:rPr lang="en-GB" dirty="0">
                <a:solidFill>
                  <a:srgbClr val="000000"/>
                </a:solidFill>
              </a:rPr>
              <a:t>These input fields are potential attack surfaces wherein attackers can put JavaScript code.</a:t>
            </a:r>
          </a:p>
          <a:p>
            <a:pPr marL="457200" lvl="0" indent="-342900">
              <a:spcBef>
                <a:spcPts val="0"/>
              </a:spcBef>
              <a:spcAft>
                <a:spcPts val="600"/>
              </a:spcAft>
              <a:buClr>
                <a:srgbClr val="000000"/>
              </a:buClr>
              <a:buSzPts val="1800"/>
              <a:buChar char="●"/>
            </a:pPr>
            <a:r>
              <a:rPr lang="en-GB" dirty="0">
                <a:solidFill>
                  <a:srgbClr val="000000"/>
                </a:solidFill>
              </a:rPr>
              <a:t>If the web application doesn’t remove the code</a:t>
            </a:r>
            <a:r>
              <a:rPr lang="en-GB" dirty="0" smtClean="0">
                <a:solidFill>
                  <a:srgbClr val="000000"/>
                </a:solidFill>
              </a:rPr>
              <a:t>, the code </a:t>
            </a:r>
            <a:r>
              <a:rPr lang="en-GB" dirty="0">
                <a:solidFill>
                  <a:srgbClr val="000000"/>
                </a:solidFill>
              </a:rPr>
              <a:t>can be triggered on the browser and cause damage.</a:t>
            </a:r>
          </a:p>
          <a:p>
            <a:pPr marL="457200" lvl="0" indent="-342900">
              <a:spcBef>
                <a:spcPts val="0"/>
              </a:spcBef>
              <a:spcAft>
                <a:spcPts val="600"/>
              </a:spcAft>
              <a:buClr>
                <a:srgbClr val="000000"/>
              </a:buClr>
              <a:buSzPts val="1800"/>
              <a:buChar char="●"/>
            </a:pPr>
            <a:r>
              <a:rPr lang="en-GB" dirty="0">
                <a:solidFill>
                  <a:srgbClr val="000000"/>
                </a:solidFill>
              </a:rPr>
              <a:t>In our task, we will insert our code </a:t>
            </a:r>
            <a:r>
              <a:rPr lang="en-GB" dirty="0" smtClean="0">
                <a:solidFill>
                  <a:srgbClr val="000000"/>
                </a:solidFill>
              </a:rPr>
              <a:t>in the </a:t>
            </a:r>
            <a:r>
              <a:rPr lang="en-GB" dirty="0">
                <a:solidFill>
                  <a:srgbClr val="000000"/>
                </a:solidFill>
              </a:rPr>
              <a:t>“Brief Description” field, so that when Alice views </a:t>
            </a:r>
            <a:r>
              <a:rPr lang="en-GB" dirty="0" err="1">
                <a:solidFill>
                  <a:srgbClr val="000000"/>
                </a:solidFill>
              </a:rPr>
              <a:t>Samy’s</a:t>
            </a:r>
            <a:r>
              <a:rPr lang="en-GB" dirty="0">
                <a:solidFill>
                  <a:srgbClr val="000000"/>
                </a:solidFill>
              </a:rPr>
              <a:t> profile, the code gets executed with a simple message.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Befriend with Others</a:t>
            </a:r>
          </a:p>
        </p:txBody>
      </p:sp>
      <p:sp>
        <p:nvSpPr>
          <p:cNvPr id="125" name="Shape 125"/>
          <p:cNvSpPr txBox="1"/>
          <p:nvPr/>
        </p:nvSpPr>
        <p:spPr>
          <a:xfrm>
            <a:off x="311700" y="1067784"/>
            <a:ext cx="7884900" cy="38643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b="1" u="sng" dirty="0" smtClean="0">
                <a:solidFill>
                  <a:srgbClr val="FF0000"/>
                </a:solidFill>
              </a:rPr>
              <a:t>Goal: </a:t>
            </a:r>
            <a:r>
              <a:rPr lang="en-GB" sz="1800" b="1" dirty="0" smtClean="0">
                <a:solidFill>
                  <a:srgbClr val="FF0000"/>
                </a:solidFill>
              </a:rPr>
              <a:t> Add Samy to </a:t>
            </a:r>
            <a:r>
              <a:rPr lang="en-GB" sz="1800" b="1" dirty="0">
                <a:solidFill>
                  <a:srgbClr val="FF0000"/>
                </a:solidFill>
              </a:rPr>
              <a:t>other people’s friend list </a:t>
            </a:r>
            <a:r>
              <a:rPr lang="en-GB" sz="1800" b="1" dirty="0" smtClean="0">
                <a:solidFill>
                  <a:srgbClr val="FF0000"/>
                </a:solidFill>
              </a:rPr>
              <a:t>without their </a:t>
            </a:r>
            <a:r>
              <a:rPr lang="en-GB" sz="1800" b="1" dirty="0">
                <a:solidFill>
                  <a:srgbClr val="FF0000"/>
                </a:solidFill>
              </a:rPr>
              <a:t>consent.</a:t>
            </a:r>
          </a:p>
          <a:p>
            <a:pPr marL="0" lvl="0" indent="0" rtl="0">
              <a:spcBef>
                <a:spcPts val="0"/>
              </a:spcBef>
              <a:buNone/>
            </a:pPr>
            <a:endParaRPr sz="1800" b="1" dirty="0">
              <a:solidFill>
                <a:srgbClr val="FF0000"/>
              </a:solidFill>
            </a:endParaRPr>
          </a:p>
          <a:p>
            <a:pPr marL="0" lvl="0" indent="0" rtl="0">
              <a:spcBef>
                <a:spcPts val="0"/>
              </a:spcBef>
              <a:buNone/>
            </a:pPr>
            <a:r>
              <a:rPr lang="en-GB" sz="1800" u="sng" dirty="0" smtClean="0"/>
              <a:t>Investigation </a:t>
            </a:r>
            <a:r>
              <a:rPr lang="en-GB" sz="1800" u="sng" dirty="0"/>
              <a:t>taken by attacker </a:t>
            </a:r>
            <a:r>
              <a:rPr lang="en-GB" sz="1800" u="sng" dirty="0" smtClean="0"/>
              <a:t>Samy:</a:t>
            </a:r>
            <a:endParaRPr lang="en-GB" sz="1800" u="sng" dirty="0"/>
          </a:p>
          <a:p>
            <a:pPr marL="0" lvl="0" indent="0" rtl="0">
              <a:spcBef>
                <a:spcPts val="0"/>
              </a:spcBef>
              <a:buNone/>
            </a:pPr>
            <a:endParaRPr sz="1100" dirty="0"/>
          </a:p>
          <a:p>
            <a:pPr marL="457200" lvl="0" indent="-342900" rtl="0">
              <a:spcBef>
                <a:spcPts val="0"/>
              </a:spcBef>
              <a:spcAft>
                <a:spcPts val="600"/>
              </a:spcAft>
              <a:buSzPts val="1800"/>
              <a:buChar char="●"/>
            </a:pPr>
            <a:r>
              <a:rPr lang="en-GB" sz="1800" dirty="0"/>
              <a:t>Samy clicks “add-friend” button from Charlie’s account (discussed in CSRF) to add himself to Charlie’s friend list.</a:t>
            </a:r>
          </a:p>
          <a:p>
            <a:pPr marL="457200" lvl="0" indent="-342900" rtl="0">
              <a:spcBef>
                <a:spcPts val="0"/>
              </a:spcBef>
              <a:spcAft>
                <a:spcPts val="600"/>
              </a:spcAft>
              <a:buSzPts val="1800"/>
              <a:buChar char="●"/>
            </a:pPr>
            <a:r>
              <a:rPr lang="en-GB" sz="1800" dirty="0"/>
              <a:t>Using Firefox’s LiveHTTPHeader extension, he captures the add-friend request.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sp>
        <p:nvSpPr>
          <p:cNvPr id="132" name="Shape 132"/>
          <p:cNvSpPr txBox="1"/>
          <p:nvPr/>
        </p:nvSpPr>
        <p:spPr>
          <a:xfrm>
            <a:off x="6449797" y="1043239"/>
            <a:ext cx="2552100" cy="3617538"/>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solidFill>
                  <a:schemeClr val="dk1"/>
                </a:solidFill>
              </a:rPr>
              <a:t>:</a:t>
            </a:r>
            <a:r>
              <a:rPr lang="en-GB" sz="1800" dirty="0" smtClean="0">
                <a:solidFill>
                  <a:schemeClr val="dk1"/>
                </a:solidFill>
              </a:rPr>
              <a:t> </a:t>
            </a:r>
            <a:r>
              <a:rPr lang="en-GB" sz="1800" dirty="0">
                <a:solidFill>
                  <a:schemeClr val="dk1"/>
                </a:solidFill>
              </a:rPr>
              <a:t>URL of </a:t>
            </a:r>
            <a:r>
              <a:rPr lang="en-GB" sz="1800" dirty="0" err="1">
                <a:solidFill>
                  <a:schemeClr val="dk1"/>
                </a:solidFill>
              </a:rPr>
              <a:t>Elgg’s</a:t>
            </a:r>
            <a:r>
              <a:rPr lang="en-GB" sz="1800" dirty="0">
                <a:solidFill>
                  <a:schemeClr val="dk1"/>
                </a:solidFill>
              </a:rPr>
              <a:t> add-friend request. </a:t>
            </a:r>
            <a:r>
              <a:rPr lang="en-GB" sz="1800" dirty="0" err="1">
                <a:solidFill>
                  <a:schemeClr val="dk1"/>
                </a:solidFill>
              </a:rPr>
              <a:t>UserID</a:t>
            </a:r>
            <a:r>
              <a:rPr lang="en-GB" sz="1800" dirty="0">
                <a:solidFill>
                  <a:schemeClr val="dk1"/>
                </a:solidFill>
              </a:rPr>
              <a:t> of the user to be added to the friend list is used. Here, </a:t>
            </a:r>
            <a:r>
              <a:rPr lang="en-GB" sz="1800" dirty="0" err="1">
                <a:solidFill>
                  <a:schemeClr val="dk1"/>
                </a:solidFill>
              </a:rPr>
              <a:t>Samy’s</a:t>
            </a:r>
            <a:r>
              <a:rPr lang="en-GB" sz="1800" dirty="0">
                <a:solidFill>
                  <a:schemeClr val="dk1"/>
                </a:solidFill>
              </a:rPr>
              <a:t> </a:t>
            </a:r>
            <a:r>
              <a:rPr lang="en-GB" sz="1800" dirty="0" err="1">
                <a:solidFill>
                  <a:schemeClr val="dk1"/>
                </a:solidFill>
              </a:rPr>
              <a:t>UserID</a:t>
            </a:r>
            <a:r>
              <a:rPr lang="en-GB" sz="1800" dirty="0">
                <a:solidFill>
                  <a:schemeClr val="dk1"/>
                </a:solidFill>
              </a:rPr>
              <a:t> (GUID) is </a:t>
            </a:r>
            <a:r>
              <a:rPr lang="en-GB" sz="1800" dirty="0" smtClean="0">
                <a:solidFill>
                  <a:schemeClr val="dk1"/>
                </a:solidFill>
              </a:rPr>
              <a:t>47.</a:t>
            </a:r>
            <a:endParaRPr lang="en-GB" sz="1800" dirty="0">
              <a:solidFill>
                <a:schemeClr val="dk1"/>
              </a:solidFill>
            </a:endParaRP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solidFill>
                  <a:schemeClr val="dk1"/>
                </a:solidFill>
              </a:rPr>
              <a:t>:</a:t>
            </a:r>
            <a:r>
              <a:rPr lang="en-GB" sz="1800" dirty="0" smtClean="0">
                <a:solidFill>
                  <a:schemeClr val="dk1"/>
                </a:solidFill>
              </a:rPr>
              <a:t> </a:t>
            </a:r>
            <a:r>
              <a:rPr lang="en-GB" sz="1800" dirty="0" err="1">
                <a:solidFill>
                  <a:schemeClr val="dk1"/>
                </a:solidFill>
              </a:rPr>
              <a:t>Elgg’s</a:t>
            </a:r>
            <a:r>
              <a:rPr lang="en-GB" sz="1800" dirty="0">
                <a:solidFill>
                  <a:schemeClr val="dk1"/>
                </a:solidFill>
              </a:rPr>
              <a:t> countermeasure against CSRF attacks </a:t>
            </a:r>
            <a:r>
              <a:rPr lang="en-GB" sz="1800" dirty="0" smtClean="0">
                <a:solidFill>
                  <a:schemeClr val="dk1"/>
                </a:solidFill>
              </a:rPr>
              <a:t>(this is now enabled).</a:t>
            </a:r>
            <a:endParaRPr lang="en-GB" sz="1800" dirty="0">
              <a:solidFill>
                <a:schemeClr val="dk1"/>
              </a:solidFill>
            </a:endParaRPr>
          </a:p>
        </p:txBody>
      </p:sp>
      <p:sp>
        <p:nvSpPr>
          <p:cNvPr id="133" name="Shape 133"/>
          <p:cNvSpPr txBox="1"/>
          <p:nvPr/>
        </p:nvSpPr>
        <p:spPr>
          <a:xfrm>
            <a:off x="440600" y="3459375"/>
            <a:ext cx="5889600" cy="14883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a:t>
            </a:r>
            <a:r>
              <a:rPr lang="en-GB" sz="1800" dirty="0" smtClean="0">
                <a:solidFill>
                  <a:schemeClr val="dk1"/>
                </a:solidFill>
              </a:rPr>
              <a:t> </a:t>
            </a:r>
            <a:r>
              <a:rPr lang="en-GB" sz="1800" dirty="0">
                <a:solidFill>
                  <a:schemeClr val="dk1"/>
                </a:solidFill>
              </a:rPr>
              <a:t>Session cookie which is unique for each user. It is automatically sent by browsers</a:t>
            </a:r>
            <a:r>
              <a:rPr lang="en-GB" sz="1800" dirty="0" smtClean="0">
                <a:solidFill>
                  <a:schemeClr val="dk1"/>
                </a:solidFill>
              </a:rPr>
              <a:t>. Here</a:t>
            </a:r>
            <a:r>
              <a:rPr lang="en-GB" sz="1800" dirty="0">
                <a:solidFill>
                  <a:schemeClr val="dk1"/>
                </a:solidFill>
              </a:rPr>
              <a:t>, if the attacker wants to access the cookies</a:t>
            </a:r>
            <a:r>
              <a:rPr lang="en-GB" sz="1800" dirty="0" smtClean="0">
                <a:solidFill>
                  <a:schemeClr val="dk1"/>
                </a:solidFill>
              </a:rPr>
              <a:t>, it </a:t>
            </a:r>
            <a:r>
              <a:rPr lang="en-GB" sz="1800" dirty="0">
                <a:solidFill>
                  <a:schemeClr val="dk1"/>
                </a:solidFill>
              </a:rPr>
              <a:t>will be allowed as the JavaScript code is </a:t>
            </a:r>
            <a:r>
              <a:rPr lang="en-GB" sz="1800" dirty="0" smtClean="0">
                <a:solidFill>
                  <a:schemeClr val="dk1"/>
                </a:solidFill>
              </a:rPr>
              <a:t>from </a:t>
            </a:r>
            <a:r>
              <a:rPr lang="en-GB" sz="1800" dirty="0">
                <a:solidFill>
                  <a:schemeClr val="dk1"/>
                </a:solidFill>
              </a:rPr>
              <a:t>Elgg website and </a:t>
            </a:r>
            <a:r>
              <a:rPr lang="en-GB" sz="1800" dirty="0" smtClean="0">
                <a:solidFill>
                  <a:schemeClr val="dk1"/>
                </a:solidFill>
              </a:rPr>
              <a:t>not a </a:t>
            </a:r>
            <a:r>
              <a:rPr lang="en-GB" sz="1800" dirty="0">
                <a:solidFill>
                  <a:schemeClr val="dk1"/>
                </a:solidFill>
              </a:rPr>
              <a:t>third-party page like in CSRF.</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48" y="1043240"/>
            <a:ext cx="5411142" cy="24569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sp>
        <p:nvSpPr>
          <p:cNvPr id="139" name="Shape 139"/>
          <p:cNvSpPr txBox="1">
            <a:spLocks noGrp="1"/>
          </p:cNvSpPr>
          <p:nvPr>
            <p:ph type="body" idx="1"/>
          </p:nvPr>
        </p:nvSpPr>
        <p:spPr>
          <a:xfrm>
            <a:off x="311700" y="1152475"/>
            <a:ext cx="8520600" cy="1022554"/>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 main challenge </a:t>
            </a:r>
            <a:r>
              <a:rPr lang="en-GB" dirty="0" smtClean="0">
                <a:solidFill>
                  <a:srgbClr val="000000"/>
                </a:solidFill>
              </a:rPr>
              <a:t>is </a:t>
            </a:r>
            <a:r>
              <a:rPr lang="en-GB" dirty="0">
                <a:solidFill>
                  <a:srgbClr val="000000"/>
                </a:solidFill>
              </a:rPr>
              <a:t>to find the values of CSRF countermeasures parameters : _</a:t>
            </a:r>
            <a:r>
              <a:rPr lang="en-GB" dirty="0" err="1">
                <a:solidFill>
                  <a:srgbClr val="000000"/>
                </a:solidFill>
              </a:rPr>
              <a:t>elgg_ts</a:t>
            </a:r>
            <a:r>
              <a:rPr lang="en-GB" dirty="0">
                <a:solidFill>
                  <a:srgbClr val="000000"/>
                </a:solidFill>
              </a:rPr>
              <a:t> and _</a:t>
            </a:r>
            <a:r>
              <a:rPr lang="en-GB" dirty="0" err="1" smtClean="0">
                <a:solidFill>
                  <a:srgbClr val="000000"/>
                </a:solidFill>
              </a:rPr>
              <a:t>elgg_token</a:t>
            </a:r>
            <a:r>
              <a:rPr lang="en-GB" dirty="0" smtClean="0">
                <a:solidFill>
                  <a:srgbClr val="000000"/>
                </a:solidFill>
              </a:rPr>
              <a:t>.</a:t>
            </a:r>
            <a:endParaRPr lang="en-GB" dirty="0">
              <a:solidFill>
                <a:srgbClr val="000000"/>
              </a:solidFill>
            </a:endParaRPr>
          </a:p>
        </p:txBody>
      </p:sp>
      <p:sp>
        <p:nvSpPr>
          <p:cNvPr id="142" name="Shape 142"/>
          <p:cNvSpPr txBox="1"/>
          <p:nvPr/>
        </p:nvSpPr>
        <p:spPr>
          <a:xfrm>
            <a:off x="242544" y="3284144"/>
            <a:ext cx="8770243" cy="1466003"/>
          </a:xfrm>
          <a:prstGeom prst="rect">
            <a:avLst/>
          </a:prstGeom>
          <a:noFill/>
          <a:ln>
            <a:noFill/>
          </a:ln>
        </p:spPr>
        <p:txBody>
          <a:bodyPr wrap="square" lIns="91425" tIns="91425" rIns="91425" bIns="91425" anchor="t" anchorCtr="0">
            <a:noAutofit/>
          </a:bodyPr>
          <a:lstStyle/>
          <a:p>
            <a:pPr lvl="0"/>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and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a:t>The secret values are assigned to two JavaScript </a:t>
            </a:r>
            <a:r>
              <a:rPr lang="en-GB" sz="1800" dirty="0" smtClean="0"/>
              <a:t>variables, </a:t>
            </a:r>
            <a:r>
              <a:rPr lang="en-GB" sz="1800" dirty="0"/>
              <a:t>which make our attack easier as we can load </a:t>
            </a:r>
            <a:r>
              <a:rPr lang="en-GB" sz="1800" dirty="0" smtClean="0"/>
              <a:t>the </a:t>
            </a:r>
            <a:r>
              <a:rPr lang="en-GB" sz="1800" dirty="0"/>
              <a:t>values from these variables</a:t>
            </a:r>
            <a:r>
              <a:rPr lang="en-GB" sz="1800" dirty="0" smtClean="0"/>
              <a:t>. </a:t>
            </a:r>
          </a:p>
          <a:p>
            <a:pPr lvl="0"/>
            <a:endParaRPr lang="en-GB" sz="1800" dirty="0"/>
          </a:p>
          <a:p>
            <a:pPr lvl="0"/>
            <a:r>
              <a:rPr lang="en-GB" sz="1800" dirty="0" smtClean="0"/>
              <a:t>Our </a:t>
            </a:r>
            <a:r>
              <a:rPr lang="en-GB" sz="1800" dirty="0"/>
              <a:t>JavaScript code is injected inside the </a:t>
            </a:r>
            <a:r>
              <a:rPr lang="en-GB" sz="1800" dirty="0" smtClean="0"/>
              <a:t>page, </a:t>
            </a:r>
            <a:r>
              <a:rPr lang="en-GB" sz="1800" dirty="0"/>
              <a:t>so </a:t>
            </a:r>
            <a:r>
              <a:rPr lang="en-GB" sz="1800" dirty="0" smtClean="0"/>
              <a:t>it </a:t>
            </a:r>
            <a:r>
              <a:rPr lang="en-GB" sz="1800" dirty="0"/>
              <a:t>can </a:t>
            </a:r>
            <a:r>
              <a:rPr lang="en-GB" sz="1800" dirty="0" smtClean="0"/>
              <a:t>access the JavaScript variables inside the page.</a:t>
            </a: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09" y="1891740"/>
            <a:ext cx="8137389" cy="1483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Construct an Add-friend Request</a:t>
            </a:r>
            <a:br>
              <a:rPr lang="en-GB" dirty="0">
                <a:solidFill>
                  <a:srgbClr val="000000"/>
                </a:solidFill>
              </a:rPr>
            </a:br>
            <a:endParaRPr dirty="0"/>
          </a:p>
        </p:txBody>
      </p:sp>
      <p:sp>
        <p:nvSpPr>
          <p:cNvPr id="150" name="Shape 150"/>
          <p:cNvSpPr txBox="1"/>
          <p:nvPr/>
        </p:nvSpPr>
        <p:spPr>
          <a:xfrm>
            <a:off x="6216184" y="1050076"/>
            <a:ext cx="2789100" cy="37617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and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smtClean="0"/>
              <a:t> Get </a:t>
            </a:r>
            <a:r>
              <a:rPr lang="en-GB" sz="1800" dirty="0"/>
              <a:t>timestamp and secret </a:t>
            </a:r>
            <a:r>
              <a:rPr lang="en-GB" sz="1800" dirty="0" smtClean="0"/>
              <a:t>token from the JavaScript </a:t>
            </a:r>
            <a:r>
              <a:rPr lang="en-GB" sz="1800" dirty="0"/>
              <a:t>variables</a:t>
            </a:r>
            <a:r>
              <a:rPr lang="en-GB" sz="1800" dirty="0" smtClean="0"/>
              <a:t>.</a:t>
            </a:r>
          </a:p>
          <a:p>
            <a:pPr marL="0" lvl="0" indent="0" rtl="0">
              <a:spcBef>
                <a:spcPts val="0"/>
              </a:spcBef>
              <a:buNone/>
            </a:pPr>
            <a:endParaRPr lang="en-GB" sz="1800" dirty="0"/>
          </a:p>
          <a:p>
            <a:pPr marL="0" lvl="0" indent="0" rtl="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t> </a:t>
            </a:r>
            <a:r>
              <a:rPr lang="en-GB" sz="1800" u="sng" dirty="0"/>
              <a:t>and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smtClean="0"/>
              <a:t>:</a:t>
            </a:r>
            <a:r>
              <a:rPr lang="en-GB" sz="1800" dirty="0" smtClean="0"/>
              <a:t> Construct the URL with the data attached.</a:t>
            </a:r>
          </a:p>
          <a:p>
            <a:pPr marL="0" lvl="0" indent="0" rtl="0">
              <a:spcBef>
                <a:spcPts val="0"/>
              </a:spcBef>
              <a:buNone/>
            </a:pPr>
            <a:endParaRPr lang="en-GB" sz="1800" dirty="0"/>
          </a:p>
          <a:p>
            <a:pPr marL="0" lvl="0" indent="0" rtl="0">
              <a:spcBef>
                <a:spcPts val="0"/>
              </a:spcBef>
              <a:buNone/>
            </a:pPr>
            <a:r>
              <a:rPr lang="en-GB" sz="1800" dirty="0"/>
              <a:t>The rest of the code is </a:t>
            </a:r>
            <a:r>
              <a:rPr lang="en-GB" sz="1800" dirty="0" smtClean="0"/>
              <a:t>to create </a:t>
            </a:r>
            <a:r>
              <a:rPr lang="en-GB" sz="1800" dirty="0"/>
              <a:t>a GET request using Ajax.</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50076"/>
            <a:ext cx="5787278" cy="38064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03450" y="543262"/>
            <a:ext cx="8520600" cy="572700"/>
          </a:xfrm>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Inject </a:t>
            </a:r>
            <a:r>
              <a:rPr lang="en-GB" dirty="0" smtClean="0">
                <a:solidFill>
                  <a:srgbClr val="000000"/>
                </a:solidFill>
              </a:rPr>
              <a:t>the </a:t>
            </a:r>
            <a:r>
              <a:rPr lang="en-GB" dirty="0">
                <a:solidFill>
                  <a:srgbClr val="000000"/>
                </a:solidFill>
              </a:rPr>
              <a:t>Code </a:t>
            </a:r>
            <a:r>
              <a:rPr lang="en-GB" dirty="0" smtClean="0">
                <a:solidFill>
                  <a:srgbClr val="000000"/>
                </a:solidFill>
              </a:rPr>
              <a:t>Into </a:t>
            </a:r>
            <a:r>
              <a:rPr lang="en-GB" dirty="0">
                <a:solidFill>
                  <a:srgbClr val="000000"/>
                </a:solidFill>
              </a:rPr>
              <a:t>a Profile</a:t>
            </a:r>
          </a:p>
        </p:txBody>
      </p:sp>
      <p:sp>
        <p:nvSpPr>
          <p:cNvPr id="158" name="Shape 158"/>
          <p:cNvSpPr txBox="1"/>
          <p:nvPr/>
        </p:nvSpPr>
        <p:spPr>
          <a:xfrm>
            <a:off x="5308979" y="1115962"/>
            <a:ext cx="3624600" cy="372690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Samy puts the script in </a:t>
            </a:r>
            <a:r>
              <a:rPr lang="en-GB" sz="1800" dirty="0" smtClean="0"/>
              <a:t>the “About </a:t>
            </a:r>
            <a:r>
              <a:rPr lang="en-GB" sz="1800" dirty="0"/>
              <a:t>Me” section of his profile.</a:t>
            </a:r>
          </a:p>
          <a:p>
            <a:pPr marL="457200" lvl="0" indent="-342900">
              <a:spcBef>
                <a:spcPts val="0"/>
              </a:spcBef>
              <a:spcAft>
                <a:spcPts val="600"/>
              </a:spcAft>
              <a:buSzPts val="1800"/>
              <a:buChar char="●"/>
            </a:pPr>
            <a:r>
              <a:rPr lang="en-GB" sz="1800" dirty="0"/>
              <a:t>After </a:t>
            </a:r>
            <a:r>
              <a:rPr lang="en-GB" sz="1800" dirty="0" smtClean="0"/>
              <a:t>that, </a:t>
            </a:r>
            <a:r>
              <a:rPr lang="en-GB" sz="1800" dirty="0"/>
              <a:t>let’s login as “Alice” and visit </a:t>
            </a:r>
            <a:r>
              <a:rPr lang="en-GB" sz="1800" dirty="0" err="1"/>
              <a:t>Samy’s</a:t>
            </a:r>
            <a:r>
              <a:rPr lang="en-GB" sz="1800" dirty="0"/>
              <a:t> profile.</a:t>
            </a:r>
          </a:p>
          <a:p>
            <a:pPr marL="457200" lvl="0" indent="-342900">
              <a:spcBef>
                <a:spcPts val="0"/>
              </a:spcBef>
              <a:spcAft>
                <a:spcPts val="600"/>
              </a:spcAft>
              <a:buSzPts val="1800"/>
              <a:buChar char="●"/>
            </a:pPr>
            <a:r>
              <a:rPr lang="en-GB" sz="1800" dirty="0"/>
              <a:t>JavaScript code will be run and not displayed to Alice.</a:t>
            </a:r>
          </a:p>
          <a:p>
            <a:pPr marL="457200" lvl="0" indent="-342900">
              <a:spcBef>
                <a:spcPts val="0"/>
              </a:spcBef>
              <a:spcAft>
                <a:spcPts val="600"/>
              </a:spcAft>
              <a:buSzPts val="1800"/>
              <a:buChar char="●"/>
            </a:pPr>
            <a:r>
              <a:rPr lang="en-GB" sz="1800" dirty="0" smtClean="0"/>
              <a:t>The code </a:t>
            </a:r>
            <a:r>
              <a:rPr lang="en-GB" sz="1800" dirty="0"/>
              <a:t>sends an add-friend request to the server.</a:t>
            </a:r>
          </a:p>
          <a:p>
            <a:pPr marL="457200" lvl="0" indent="-342900">
              <a:spcBef>
                <a:spcPts val="0"/>
              </a:spcBef>
              <a:spcAft>
                <a:spcPts val="600"/>
              </a:spcAft>
              <a:buSzPts val="1800"/>
              <a:buChar char="●"/>
            </a:pPr>
            <a:r>
              <a:rPr lang="en-GB" sz="1800" dirty="0"/>
              <a:t>If we check Alice’s friends list, Samy is </a:t>
            </a:r>
            <a:r>
              <a:rPr lang="en-GB" sz="1800" dirty="0" smtClean="0"/>
              <a:t>added.</a:t>
            </a: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99" y="1298600"/>
            <a:ext cx="4798680" cy="37390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Change Other People’s Profiles</a:t>
            </a:r>
          </a:p>
        </p:txBody>
      </p:sp>
      <p:sp>
        <p:nvSpPr>
          <p:cNvPr id="164" name="Shape 164"/>
          <p:cNvSpPr txBox="1">
            <a:spLocks noGrp="1"/>
          </p:cNvSpPr>
          <p:nvPr>
            <p:ph type="body" idx="1"/>
          </p:nvPr>
        </p:nvSpPr>
        <p:spPr>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b="1" u="sng" dirty="0" smtClean="0">
                <a:solidFill>
                  <a:srgbClr val="FF0000"/>
                </a:solidFill>
              </a:rPr>
              <a:t>Goal: </a:t>
            </a:r>
            <a:r>
              <a:rPr lang="en-GB" b="1" dirty="0" smtClean="0">
                <a:solidFill>
                  <a:srgbClr val="FF0000"/>
                </a:solidFill>
              </a:rPr>
              <a:t> Putting </a:t>
            </a:r>
            <a:r>
              <a:rPr lang="en-GB" b="1" dirty="0">
                <a:solidFill>
                  <a:srgbClr val="FF0000"/>
                </a:solidFill>
              </a:rPr>
              <a:t>a statement “SAMY is MY HERO” </a:t>
            </a:r>
            <a:r>
              <a:rPr lang="en-GB" b="1" dirty="0" smtClean="0">
                <a:solidFill>
                  <a:srgbClr val="FF0000"/>
                </a:solidFill>
              </a:rPr>
              <a:t>in other people’s profile without their </a:t>
            </a:r>
            <a:r>
              <a:rPr lang="en-GB" b="1" dirty="0">
                <a:solidFill>
                  <a:srgbClr val="FF0000"/>
                </a:solidFill>
              </a:rPr>
              <a:t>consent.</a:t>
            </a:r>
          </a:p>
          <a:p>
            <a:pPr marL="0" lvl="0" indent="-69850" rtl="0">
              <a:lnSpc>
                <a:spcPct val="100000"/>
              </a:lnSpc>
              <a:spcBef>
                <a:spcPts val="0"/>
              </a:spcBef>
              <a:spcAft>
                <a:spcPts val="0"/>
              </a:spcAft>
              <a:buClr>
                <a:schemeClr val="dk1"/>
              </a:buClr>
              <a:buSzPts val="1100"/>
              <a:buFont typeface="Arial"/>
              <a:buNone/>
            </a:pPr>
            <a:endParaRPr lang="en-US" dirty="0" smtClean="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r>
              <a:rPr lang="en-GB" u="sng" dirty="0" smtClean="0">
                <a:solidFill>
                  <a:schemeClr val="dk1"/>
                </a:solidFill>
              </a:rPr>
              <a:t>Investigation </a:t>
            </a:r>
            <a:r>
              <a:rPr lang="en-GB" u="sng" dirty="0">
                <a:solidFill>
                  <a:schemeClr val="dk1"/>
                </a:solidFill>
              </a:rPr>
              <a:t>taken by attacker Samy :</a:t>
            </a: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342900" rtl="0">
              <a:spcBef>
                <a:spcPts val="0"/>
              </a:spcBef>
              <a:buClr>
                <a:schemeClr val="dk1"/>
              </a:buClr>
              <a:buSzPts val="1800"/>
              <a:buChar char="●"/>
            </a:pPr>
            <a:r>
              <a:rPr lang="en-GB" dirty="0">
                <a:solidFill>
                  <a:schemeClr val="dk1"/>
                </a:solidFill>
              </a:rPr>
              <a:t>Samy captured an edit-profile request using </a:t>
            </a:r>
            <a:r>
              <a:rPr lang="en-GB" dirty="0" smtClean="0">
                <a:solidFill>
                  <a:schemeClr val="dk1"/>
                </a:solidFill>
              </a:rPr>
              <a:t>LiveHTTPHeader. </a:t>
            </a:r>
            <a:endParaRPr lang="en-GB"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Captured HTTP Request</a:t>
            </a:r>
            <a:endParaRPr lang="en-GB" dirty="0"/>
          </a:p>
        </p:txBody>
      </p:sp>
      <p:sp>
        <p:nvSpPr>
          <p:cNvPr id="171" name="Shape 171"/>
          <p:cNvSpPr txBox="1"/>
          <p:nvPr/>
        </p:nvSpPr>
        <p:spPr>
          <a:xfrm>
            <a:off x="6521225" y="1062450"/>
            <a:ext cx="2479800" cy="3994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solidFill>
                  <a:schemeClr val="dk1"/>
                </a:solidFill>
              </a:rPr>
              <a:t>:</a:t>
            </a:r>
            <a:r>
              <a:rPr lang="en-GB" sz="1800" dirty="0" smtClean="0">
                <a:solidFill>
                  <a:schemeClr val="dk1"/>
                </a:solidFill>
              </a:rPr>
              <a:t> </a:t>
            </a:r>
            <a:r>
              <a:rPr lang="en-GB" sz="1800" dirty="0">
                <a:solidFill>
                  <a:schemeClr val="dk1"/>
                </a:solidFill>
              </a:rPr>
              <a:t>URL of the edit-profile service.</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solidFill>
                  <a:schemeClr val="dk1"/>
                </a:solidFill>
              </a:rPr>
              <a:t>:</a:t>
            </a:r>
            <a:r>
              <a:rPr lang="en-GB" sz="1800" dirty="0" smtClean="0">
                <a:solidFill>
                  <a:schemeClr val="dk1"/>
                </a:solidFill>
              </a:rPr>
              <a:t> </a:t>
            </a:r>
            <a:r>
              <a:rPr lang="en-GB" sz="1800" dirty="0">
                <a:solidFill>
                  <a:schemeClr val="dk1"/>
                </a:solidFill>
              </a:rPr>
              <a:t>Session cookie (</a:t>
            </a:r>
            <a:r>
              <a:rPr lang="en-GB" sz="1800" dirty="0" smtClean="0">
                <a:solidFill>
                  <a:schemeClr val="dk1"/>
                </a:solidFill>
              </a:rPr>
              <a:t>unique </a:t>
            </a:r>
            <a:r>
              <a:rPr lang="en-GB" sz="1800" dirty="0">
                <a:solidFill>
                  <a:schemeClr val="dk1"/>
                </a:solidFill>
              </a:rPr>
              <a:t>for each </a:t>
            </a:r>
            <a:r>
              <a:rPr lang="en-GB" sz="1800" dirty="0" smtClean="0">
                <a:solidFill>
                  <a:schemeClr val="dk1"/>
                </a:solidFill>
              </a:rPr>
              <a:t>user). </a:t>
            </a:r>
            <a:r>
              <a:rPr lang="en-GB" sz="1800" dirty="0">
                <a:solidFill>
                  <a:schemeClr val="dk1"/>
                </a:solidFill>
              </a:rPr>
              <a:t>It is automatically set by browsers.</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a:t>
            </a:r>
            <a:r>
              <a:rPr lang="en-GB" sz="1800" dirty="0" smtClean="0">
                <a:solidFill>
                  <a:schemeClr val="dk1"/>
                </a:solidFill>
              </a:rPr>
              <a:t> </a:t>
            </a:r>
            <a:r>
              <a:rPr lang="en-GB" sz="1800" dirty="0">
                <a:solidFill>
                  <a:schemeClr val="dk1"/>
                </a:solidFill>
              </a:rPr>
              <a:t>CSRF </a:t>
            </a:r>
            <a:r>
              <a:rPr lang="en-GB" sz="1800" dirty="0" smtClean="0">
                <a:solidFill>
                  <a:schemeClr val="dk1"/>
                </a:solidFill>
              </a:rPr>
              <a:t>countermeasures, </a:t>
            </a:r>
            <a:r>
              <a:rPr lang="en-GB" sz="1800" dirty="0">
                <a:solidFill>
                  <a:schemeClr val="dk1"/>
                </a:solidFill>
              </a:rPr>
              <a:t>which are </a:t>
            </a:r>
            <a:r>
              <a:rPr lang="en-GB" sz="1800" dirty="0" smtClean="0">
                <a:solidFill>
                  <a:schemeClr val="dk1"/>
                </a:solidFill>
              </a:rPr>
              <a:t>now enabled</a:t>
            </a:r>
            <a:r>
              <a:rPr lang="en-GB" sz="1800" dirty="0">
                <a:solidFill>
                  <a:schemeClr val="dk1"/>
                </a:solidFill>
              </a:rPr>
              <a:t>. </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212312"/>
            <a:ext cx="5397537" cy="113027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2342591"/>
            <a:ext cx="5397537" cy="25604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t>Captured HTTP </a:t>
            </a:r>
            <a:r>
              <a:rPr lang="en-GB" dirty="0" smtClean="0"/>
              <a:t>Request (continued)</a:t>
            </a:r>
            <a:endParaRPr lang="en-GB" dirty="0"/>
          </a:p>
        </p:txBody>
      </p:sp>
      <p:sp>
        <p:nvSpPr>
          <p:cNvPr id="2" name="Rectangle 1"/>
          <p:cNvSpPr/>
          <p:nvPr/>
        </p:nvSpPr>
        <p:spPr>
          <a:xfrm>
            <a:off x="311700" y="2687592"/>
            <a:ext cx="8406172" cy="1908215"/>
          </a:xfrm>
          <a:prstGeom prst="rect">
            <a:avLst/>
          </a:prstGeom>
        </p:spPr>
        <p:txBody>
          <a:bodyPr wrap="square">
            <a:spAutoFit/>
          </a:bodyPr>
          <a:lstStyle/>
          <a:p>
            <a:pPr marL="28575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solidFill>
                  <a:schemeClr val="dk1"/>
                </a:solidFill>
              </a:rPr>
              <a:t>:</a:t>
            </a:r>
            <a:r>
              <a:rPr lang="en-GB" sz="1800" dirty="0">
                <a:solidFill>
                  <a:schemeClr val="dk1"/>
                </a:solidFill>
              </a:rPr>
              <a:t> Description field with our text “</a:t>
            </a:r>
            <a:r>
              <a:rPr lang="en-GB" sz="1800" dirty="0" err="1" smtClean="0">
                <a:solidFill>
                  <a:schemeClr val="dk1"/>
                </a:solidFill>
              </a:rPr>
              <a:t>Samy</a:t>
            </a:r>
            <a:r>
              <a:rPr lang="en-GB" sz="1800" dirty="0" smtClean="0">
                <a:solidFill>
                  <a:schemeClr val="dk1"/>
                </a:solidFill>
              </a:rPr>
              <a:t> is my hero” </a:t>
            </a:r>
          </a:p>
          <a:p>
            <a:pPr marL="285750" indent="-285750">
              <a:spcAft>
                <a:spcPts val="600"/>
              </a:spcAft>
              <a:buClr>
                <a:schemeClr val="dk1"/>
              </a:buClr>
              <a:buSzPct val="100000"/>
              <a:buFont typeface="Arial" panose="020B0604020202020204" pitchFamily="34" charset="0"/>
              <a:buChar char="•"/>
            </a:pPr>
            <a:r>
              <a:rPr lang="en-GB" sz="1800" u="sng" dirty="0" smtClean="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sz="1800" u="sng" dirty="0">
                <a:solidFill>
                  <a:schemeClr val="dk1"/>
                </a:solidFill>
              </a:rPr>
              <a:t>:</a:t>
            </a:r>
            <a:r>
              <a:rPr lang="en-GB" sz="1800" dirty="0">
                <a:solidFill>
                  <a:schemeClr val="dk1"/>
                </a:solidFill>
              </a:rPr>
              <a:t> Access level of each field: 2 </a:t>
            </a:r>
            <a:r>
              <a:rPr lang="en-GB" sz="1800" dirty="0" smtClean="0">
                <a:solidFill>
                  <a:schemeClr val="dk1"/>
                </a:solidFill>
              </a:rPr>
              <a:t>means the field is viewable to everyone.</a:t>
            </a:r>
          </a:p>
          <a:p>
            <a:pPr marL="215900" indent="-285750">
              <a:spcAft>
                <a:spcPts val="600"/>
              </a:spcAft>
              <a:buClr>
                <a:schemeClr val="dk1"/>
              </a:buClr>
              <a:buSzPct val="100000"/>
              <a:buFont typeface="Arial" panose="020B0604020202020204" pitchFamily="34" charset="0"/>
              <a:buChar char="•"/>
            </a:pPr>
            <a:r>
              <a:rPr lang="en-GB" sz="1800" u="sng" dirty="0" smtClean="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sz="1800" u="sng" dirty="0">
                <a:solidFill>
                  <a:schemeClr val="dk1"/>
                </a:solidFill>
              </a:rPr>
              <a:t>: </a:t>
            </a:r>
            <a:r>
              <a:rPr lang="en-GB" sz="1800" dirty="0">
                <a:solidFill>
                  <a:schemeClr val="dk1"/>
                </a:solidFill>
              </a:rPr>
              <a:t>User </a:t>
            </a:r>
            <a:r>
              <a:rPr lang="en-GB" sz="1800" dirty="0" smtClean="0">
                <a:solidFill>
                  <a:schemeClr val="dk1"/>
                </a:solidFill>
              </a:rPr>
              <a:t>ID </a:t>
            </a:r>
            <a:r>
              <a:rPr lang="en-GB" sz="1800" dirty="0">
                <a:solidFill>
                  <a:schemeClr val="dk1"/>
                </a:solidFill>
              </a:rPr>
              <a:t>(GUID) of the victim. This can be obtained by visiting </a:t>
            </a:r>
            <a:r>
              <a:rPr lang="en-GB" sz="1800" dirty="0" smtClean="0">
                <a:solidFill>
                  <a:schemeClr val="dk1"/>
                </a:solidFill>
              </a:rPr>
              <a:t>victim’s profile </a:t>
            </a:r>
            <a:r>
              <a:rPr lang="en-GB" sz="1800" dirty="0">
                <a:solidFill>
                  <a:schemeClr val="dk1"/>
                </a:solidFill>
              </a:rPr>
              <a:t>page source. </a:t>
            </a:r>
            <a:r>
              <a:rPr lang="en-GB" sz="1800" dirty="0" smtClean="0">
                <a:solidFill>
                  <a:schemeClr val="dk1"/>
                </a:solidFill>
              </a:rPr>
              <a:t>In XSS</a:t>
            </a:r>
            <a:r>
              <a:rPr lang="en-GB" sz="1800" dirty="0">
                <a:solidFill>
                  <a:schemeClr val="dk1"/>
                </a:solidFill>
              </a:rPr>
              <a:t>, as this value can be obtained from the page. As we don’t want to limit our attack to one victim, we can just add the GUID from JavaScript variable called </a:t>
            </a:r>
            <a:r>
              <a:rPr lang="en-GB" sz="1800" dirty="0" err="1">
                <a:solidFill>
                  <a:schemeClr val="dk1"/>
                </a:solidFill>
                <a:latin typeface="Courier New" panose="02070309020205020404" pitchFamily="49" charset="0"/>
                <a:cs typeface="Courier New" panose="02070309020205020404" pitchFamily="49" charset="0"/>
              </a:rPr>
              <a:t>elgg.session.user.guid</a:t>
            </a:r>
            <a:r>
              <a:rPr lang="en-GB" sz="1800" dirty="0">
                <a:solidFill>
                  <a:schemeClr val="dk1"/>
                </a:solidFill>
              </a:rPr>
              <a:t>.</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0" y="1138184"/>
            <a:ext cx="7811765" cy="13151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The Cross-Site Scripting </a:t>
            </a:r>
            <a:r>
              <a:rPr lang="en-GB" dirty="0" smtClean="0">
                <a:solidFill>
                  <a:srgbClr val="000000"/>
                </a:solidFill>
              </a:rPr>
              <a:t>attack</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Reflected XSS</a:t>
            </a:r>
          </a:p>
          <a:p>
            <a:pPr marL="457200" lvl="0" indent="-342900">
              <a:spcBef>
                <a:spcPts val="0"/>
              </a:spcBef>
              <a:spcAft>
                <a:spcPts val="0"/>
              </a:spcAft>
              <a:buClr>
                <a:srgbClr val="000000"/>
              </a:buClr>
              <a:buSzPts val="1800"/>
              <a:buChar char="●"/>
            </a:pPr>
            <a:r>
              <a:rPr lang="en-GB" dirty="0">
                <a:solidFill>
                  <a:srgbClr val="000000"/>
                </a:solidFill>
              </a:rPr>
              <a:t>Persistent XSS</a:t>
            </a:r>
          </a:p>
          <a:p>
            <a:pPr marL="457200" lvl="0" indent="-342900" rtl="0">
              <a:spcBef>
                <a:spcPts val="0"/>
              </a:spcBef>
              <a:spcAft>
                <a:spcPts val="0"/>
              </a:spcAft>
              <a:buClr>
                <a:srgbClr val="000000"/>
              </a:buClr>
              <a:buSzPts val="1800"/>
              <a:buChar char="●"/>
            </a:pPr>
            <a:r>
              <a:rPr lang="en-GB" dirty="0">
                <a:solidFill>
                  <a:srgbClr val="000000"/>
                </a:solidFill>
              </a:rPr>
              <a:t>Damage done by XSS </a:t>
            </a:r>
            <a:r>
              <a:rPr lang="en-GB" dirty="0" smtClean="0">
                <a:solidFill>
                  <a:srgbClr val="000000"/>
                </a:solidFill>
              </a:rPr>
              <a:t>attacks </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XSS </a:t>
            </a:r>
            <a:r>
              <a:rPr lang="en-GB" dirty="0">
                <a:solidFill>
                  <a:srgbClr val="000000"/>
                </a:solidFill>
              </a:rPr>
              <a:t>a</a:t>
            </a:r>
            <a:r>
              <a:rPr lang="en-GB" dirty="0" smtClean="0">
                <a:solidFill>
                  <a:srgbClr val="000000"/>
                </a:solidFill>
              </a:rPr>
              <a:t>ttacks </a:t>
            </a:r>
            <a:r>
              <a:rPr lang="en-GB" dirty="0">
                <a:solidFill>
                  <a:srgbClr val="000000"/>
                </a:solidFill>
              </a:rPr>
              <a:t>to befriend with others</a:t>
            </a:r>
          </a:p>
          <a:p>
            <a:pPr marL="457200" lvl="0" indent="-342900">
              <a:spcBef>
                <a:spcPts val="0"/>
              </a:spcBef>
              <a:spcAft>
                <a:spcPts val="0"/>
              </a:spcAft>
              <a:buClr>
                <a:srgbClr val="000000"/>
              </a:buClr>
              <a:buSzPts val="1800"/>
              <a:buChar char="●"/>
            </a:pPr>
            <a:r>
              <a:rPr lang="en-GB" dirty="0">
                <a:solidFill>
                  <a:srgbClr val="000000"/>
                </a:solidFill>
              </a:rPr>
              <a:t>XSS </a:t>
            </a:r>
            <a:r>
              <a:rPr lang="en-GB" dirty="0" smtClean="0">
                <a:solidFill>
                  <a:srgbClr val="000000"/>
                </a:solidFill>
              </a:rPr>
              <a:t>attacks </a:t>
            </a:r>
            <a:r>
              <a:rPr lang="en-GB" dirty="0">
                <a:solidFill>
                  <a:srgbClr val="000000"/>
                </a:solidFill>
              </a:rPr>
              <a:t>to change other people’s profiles</a:t>
            </a:r>
          </a:p>
          <a:p>
            <a:pPr marL="457200" lvl="0" indent="-342900">
              <a:spcBef>
                <a:spcPts val="0"/>
              </a:spcBef>
              <a:spcAft>
                <a:spcPts val="0"/>
              </a:spcAft>
              <a:buClr>
                <a:srgbClr val="000000"/>
              </a:buClr>
              <a:buSzPts val="1800"/>
              <a:buChar char="●"/>
            </a:pPr>
            <a:r>
              <a:rPr lang="en-GB" dirty="0">
                <a:solidFill>
                  <a:srgbClr val="000000"/>
                </a:solidFill>
              </a:rPr>
              <a:t>Self-propagation</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00"/>
                </a:solidFill>
              </a:rPr>
              <a:t>Construct the Malicious Ajax Request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14" y="1678019"/>
            <a:ext cx="7445290" cy="2271574"/>
          </a:xfrm>
          <a:prstGeom prst="rect">
            <a:avLst/>
          </a:prstGeom>
        </p:spPr>
      </p:pic>
    </p:spTree>
    <p:extLst>
      <p:ext uri="{BB962C8B-B14F-4D97-AF65-F5344CB8AC3E}">
        <p14:creationId xmlns:p14="http://schemas.microsoft.com/office/powerpoint/2010/main" val="398268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310725"/>
            <a:ext cx="8520600" cy="572700"/>
          </a:xfrm>
          <a:prstGeom prst="rect">
            <a:avLst/>
          </a:prstGeom>
        </p:spPr>
        <p:txBody>
          <a:bodyPr wrap="square" lIns="91425" tIns="91425" rIns="91425" bIns="91425" anchor="t" anchorCtr="0">
            <a:noAutofit/>
          </a:bodyPr>
          <a:lstStyle/>
          <a:p>
            <a:pPr lvl="0"/>
            <a:r>
              <a:rPr lang="en-GB" dirty="0" smtClean="0">
                <a:solidFill>
                  <a:srgbClr val="000000"/>
                </a:solidFill>
              </a:rPr>
              <a:t>Construct the Malicious </a:t>
            </a:r>
            <a:r>
              <a:rPr lang="en-GB" dirty="0">
                <a:solidFill>
                  <a:srgbClr val="000000"/>
                </a:solidFill>
              </a:rPr>
              <a:t>Ajax </a:t>
            </a:r>
            <a:r>
              <a:rPr lang="en-GB" dirty="0" smtClean="0">
                <a:solidFill>
                  <a:srgbClr val="000000"/>
                </a:solidFill>
              </a:rPr>
              <a:t>Request</a:t>
            </a:r>
            <a:endParaRPr lang="en-GB" dirty="0">
              <a:solidFill>
                <a:srgbClr val="000000"/>
              </a:solidFill>
            </a:endParaRPr>
          </a:p>
        </p:txBody>
      </p:sp>
      <p:cxnSp>
        <p:nvCxnSpPr>
          <p:cNvPr id="186" name="Shape 186"/>
          <p:cNvCxnSpPr/>
          <p:nvPr/>
        </p:nvCxnSpPr>
        <p:spPr>
          <a:xfrm flipH="1">
            <a:off x="3949593" y="2113109"/>
            <a:ext cx="1267868" cy="465630"/>
          </a:xfrm>
          <a:prstGeom prst="straightConnector1">
            <a:avLst/>
          </a:prstGeom>
          <a:noFill/>
          <a:ln w="9525" cap="flat" cmpd="sng">
            <a:solidFill>
              <a:schemeClr val="dk2"/>
            </a:solidFill>
            <a:prstDash val="solid"/>
            <a:round/>
            <a:headEnd type="none" w="lg" len="lg"/>
            <a:tailEnd type="triangle" w="lg" len="lg"/>
          </a:ln>
        </p:spPr>
      </p:cxnSp>
      <p:sp>
        <p:nvSpPr>
          <p:cNvPr id="187" name="Shape 187"/>
          <p:cNvSpPr txBox="1"/>
          <p:nvPr/>
        </p:nvSpPr>
        <p:spPr>
          <a:xfrm>
            <a:off x="4518212" y="1119982"/>
            <a:ext cx="4625788" cy="122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ensure that it does not modify </a:t>
            </a:r>
            <a:r>
              <a:rPr lang="en-GB" sz="1800" dirty="0" err="1"/>
              <a:t>Samy’s</a:t>
            </a:r>
            <a:r>
              <a:rPr lang="en-GB" sz="1800" dirty="0"/>
              <a:t> own profile or it will overwrite the malicious content in </a:t>
            </a:r>
            <a:r>
              <a:rPr lang="en-GB" sz="1800" dirty="0" err="1"/>
              <a:t>Samy’s</a:t>
            </a:r>
            <a:r>
              <a:rPr lang="en-GB" sz="1800" dirty="0"/>
              <a:t> profile.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72" y="2578739"/>
            <a:ext cx="6719784" cy="21534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solidFill>
                  <a:srgbClr val="000000"/>
                </a:solidFill>
              </a:rPr>
              <a:t>Inject the into Attacker’s Profile</a:t>
            </a:r>
            <a:endParaRPr lang="en-GB" dirty="0"/>
          </a:p>
        </p:txBody>
      </p:sp>
      <p:sp>
        <p:nvSpPr>
          <p:cNvPr id="193" name="Shape 193"/>
          <p:cNvSpPr txBox="1">
            <a:spLocks noGrp="1"/>
          </p:cNvSpPr>
          <p:nvPr>
            <p:ph type="body" idx="1"/>
          </p:nvPr>
        </p:nvSpPr>
        <p:spPr>
          <a:prstGeom prst="rect">
            <a:avLst/>
          </a:prstGeom>
        </p:spPr>
        <p:txBody>
          <a:bodyPr wrap="square" lIns="91425" tIns="91425" rIns="91425" bIns="91425" anchor="t" anchorCtr="0">
            <a:noAutofit/>
          </a:bodyPr>
          <a:lstStyle/>
          <a:p>
            <a:pPr marL="400050" indent="-285750">
              <a:spcAft>
                <a:spcPts val="600"/>
              </a:spcAft>
              <a:buClr>
                <a:srgbClr val="000000"/>
              </a:buClr>
            </a:pPr>
            <a:r>
              <a:rPr lang="en-GB" dirty="0" smtClean="0">
                <a:solidFill>
                  <a:srgbClr val="000000"/>
                </a:solidFill>
              </a:rPr>
              <a:t>Samy </a:t>
            </a:r>
            <a:r>
              <a:rPr lang="en-GB" dirty="0">
                <a:solidFill>
                  <a:srgbClr val="000000"/>
                </a:solidFill>
              </a:rPr>
              <a:t>can place the malicious code into his profile and then wait for others to visit his profile page.</a:t>
            </a:r>
          </a:p>
          <a:p>
            <a:pPr marL="400050" indent="-285750">
              <a:spcAft>
                <a:spcPts val="600"/>
              </a:spcAft>
              <a:buClr>
                <a:srgbClr val="000000"/>
              </a:buClr>
            </a:pPr>
            <a:r>
              <a:rPr lang="en-GB" dirty="0">
                <a:solidFill>
                  <a:srgbClr val="000000"/>
                </a:solidFill>
              </a:rPr>
              <a:t>Login to Alice’s account and view </a:t>
            </a:r>
            <a:r>
              <a:rPr lang="en-GB" dirty="0" err="1">
                <a:solidFill>
                  <a:srgbClr val="000000"/>
                </a:solidFill>
              </a:rPr>
              <a:t>Samy’s</a:t>
            </a:r>
            <a:r>
              <a:rPr lang="en-GB" dirty="0">
                <a:solidFill>
                  <a:srgbClr val="000000"/>
                </a:solidFill>
              </a:rPr>
              <a:t> profile</a:t>
            </a:r>
            <a:r>
              <a:rPr lang="en-GB" dirty="0" smtClean="0">
                <a:solidFill>
                  <a:srgbClr val="000000"/>
                </a:solidFill>
              </a:rPr>
              <a:t>. As </a:t>
            </a:r>
            <a:r>
              <a:rPr lang="en-GB" dirty="0">
                <a:solidFill>
                  <a:srgbClr val="000000"/>
                </a:solidFill>
              </a:rPr>
              <a:t>soon as </a:t>
            </a:r>
            <a:r>
              <a:rPr lang="en-GB" dirty="0" err="1">
                <a:solidFill>
                  <a:srgbClr val="000000"/>
                </a:solidFill>
              </a:rPr>
              <a:t>Samy’s</a:t>
            </a:r>
            <a:r>
              <a:rPr lang="en-GB" dirty="0">
                <a:solidFill>
                  <a:srgbClr val="000000"/>
                </a:solidFill>
              </a:rPr>
              <a:t> profile is loaded, malicious code will get executed.</a:t>
            </a:r>
          </a:p>
          <a:p>
            <a:pPr marL="400050" indent="-285750">
              <a:spcAft>
                <a:spcPts val="600"/>
              </a:spcAft>
              <a:buClr>
                <a:srgbClr val="000000"/>
              </a:buClr>
            </a:pPr>
            <a:r>
              <a:rPr lang="en-GB" dirty="0">
                <a:solidFill>
                  <a:srgbClr val="000000"/>
                </a:solidFill>
              </a:rPr>
              <a:t>On checking Alice profile, we can see that “SAMY IS MY HERO” is added to the “About me” field of her profile.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Self-Propagation XSS Worm</a:t>
            </a:r>
          </a:p>
        </p:txBody>
      </p:sp>
      <p:sp>
        <p:nvSpPr>
          <p:cNvPr id="199" name="Shape 199"/>
          <p:cNvSpPr txBox="1">
            <a:spLocks noGrp="1"/>
          </p:cNvSpPr>
          <p:nvPr>
            <p:ph type="body" idx="1"/>
          </p:nvPr>
        </p:nvSpPr>
        <p:spPr>
          <a:xfrm>
            <a:off x="311700" y="1152475"/>
            <a:ext cx="8520600" cy="3721366"/>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Using </a:t>
            </a:r>
            <a:r>
              <a:rPr lang="en-GB" dirty="0" err="1">
                <a:solidFill>
                  <a:srgbClr val="000000"/>
                </a:solidFill>
              </a:rPr>
              <a:t>Samy’s</a:t>
            </a:r>
            <a:r>
              <a:rPr lang="en-GB" dirty="0">
                <a:solidFill>
                  <a:srgbClr val="000000"/>
                </a:solidFill>
              </a:rPr>
              <a:t> worm, not only </a:t>
            </a:r>
            <a:r>
              <a:rPr lang="en-GB" dirty="0" smtClean="0">
                <a:solidFill>
                  <a:srgbClr val="000000"/>
                </a:solidFill>
              </a:rPr>
              <a:t>will the </a:t>
            </a:r>
            <a:r>
              <a:rPr lang="en-GB" dirty="0">
                <a:solidFill>
                  <a:srgbClr val="000000"/>
                </a:solidFill>
              </a:rPr>
              <a:t>visitors of </a:t>
            </a:r>
            <a:r>
              <a:rPr lang="en-GB" dirty="0" err="1">
                <a:solidFill>
                  <a:srgbClr val="000000"/>
                </a:solidFill>
              </a:rPr>
              <a:t>Samy’s</a:t>
            </a:r>
            <a:r>
              <a:rPr lang="en-GB" dirty="0">
                <a:solidFill>
                  <a:srgbClr val="000000"/>
                </a:solidFill>
              </a:rPr>
              <a:t> profile </a:t>
            </a:r>
            <a:r>
              <a:rPr lang="en-GB" dirty="0" smtClean="0">
                <a:solidFill>
                  <a:srgbClr val="000000"/>
                </a:solidFill>
              </a:rPr>
              <a:t>be modified, their profiles can also be made to </a:t>
            </a:r>
            <a:r>
              <a:rPr lang="en-GB" dirty="0">
                <a:solidFill>
                  <a:srgbClr val="000000"/>
                </a:solidFill>
              </a:rPr>
              <a:t>carry a copy of </a:t>
            </a:r>
            <a:r>
              <a:rPr lang="en-GB" dirty="0" err="1">
                <a:solidFill>
                  <a:srgbClr val="000000"/>
                </a:solidFill>
              </a:rPr>
              <a:t>Samy’s</a:t>
            </a:r>
            <a:r>
              <a:rPr lang="en-GB" dirty="0">
                <a:solidFill>
                  <a:srgbClr val="000000"/>
                </a:solidFill>
              </a:rPr>
              <a:t> JavaScript </a:t>
            </a:r>
            <a:r>
              <a:rPr lang="en-GB" dirty="0" smtClean="0">
                <a:solidFill>
                  <a:srgbClr val="000000"/>
                </a:solidFill>
              </a:rPr>
              <a:t>code. So</a:t>
            </a:r>
            <a:r>
              <a:rPr lang="en-GB" dirty="0">
                <a:solidFill>
                  <a:srgbClr val="000000"/>
                </a:solidFill>
              </a:rPr>
              <a:t>, when an infected profile was viewed by others, the code </a:t>
            </a:r>
            <a:r>
              <a:rPr lang="en-GB" dirty="0" smtClean="0">
                <a:solidFill>
                  <a:srgbClr val="000000"/>
                </a:solidFill>
              </a:rPr>
              <a:t>can </a:t>
            </a:r>
            <a:r>
              <a:rPr lang="en-GB" dirty="0">
                <a:solidFill>
                  <a:srgbClr val="000000"/>
                </a:solidFill>
              </a:rPr>
              <a:t>further spread.</a:t>
            </a:r>
          </a:p>
          <a:p>
            <a:pPr marL="0" lvl="0" indent="0">
              <a:spcBef>
                <a:spcPts val="0"/>
              </a:spcBef>
              <a:buNone/>
            </a:pPr>
            <a:r>
              <a:rPr lang="en-GB" b="1" dirty="0" smtClean="0">
                <a:solidFill>
                  <a:srgbClr val="FF0000"/>
                </a:solidFill>
              </a:rPr>
              <a:t>Challenges: How can JavaScript code produce a copy of itself? </a:t>
            </a:r>
          </a:p>
          <a:p>
            <a:pPr marL="0" lvl="0" indent="0">
              <a:spcBef>
                <a:spcPts val="0"/>
              </a:spcBef>
              <a:buNone/>
            </a:pPr>
            <a:r>
              <a:rPr lang="en-GB" dirty="0">
                <a:solidFill>
                  <a:srgbClr val="000000"/>
                </a:solidFill>
              </a:rPr>
              <a:t>T</a:t>
            </a:r>
            <a:r>
              <a:rPr lang="en-GB" dirty="0" smtClean="0">
                <a:solidFill>
                  <a:srgbClr val="000000"/>
                </a:solidFill>
              </a:rPr>
              <a:t>wo typical approaches:</a:t>
            </a:r>
          </a:p>
          <a:p>
            <a:pPr marL="457200" lvl="0" indent="-342900">
              <a:spcBef>
                <a:spcPts val="0"/>
              </a:spcBef>
              <a:spcAft>
                <a:spcPts val="0"/>
              </a:spcAft>
              <a:buClr>
                <a:srgbClr val="000000"/>
              </a:buClr>
              <a:buSzPts val="1800"/>
              <a:buChar char="●"/>
            </a:pPr>
            <a:r>
              <a:rPr lang="en-GB" u="sng" dirty="0" smtClean="0">
                <a:solidFill>
                  <a:srgbClr val="000000"/>
                </a:solidFill>
              </a:rPr>
              <a:t>DOM approach: </a:t>
            </a:r>
            <a:r>
              <a:rPr lang="en-GB" dirty="0" smtClean="0">
                <a:solidFill>
                  <a:srgbClr val="000000"/>
                </a:solidFill>
              </a:rPr>
              <a:t>JavaScript code can get a copy of itself directly from DOM via DOM APIs</a:t>
            </a:r>
          </a:p>
          <a:p>
            <a:pPr marL="457200" lvl="0" indent="-342900">
              <a:spcBef>
                <a:spcPts val="0"/>
              </a:spcBef>
              <a:buClr>
                <a:srgbClr val="000000"/>
              </a:buClr>
              <a:buSzPts val="1800"/>
              <a:buChar char="●"/>
            </a:pPr>
            <a:r>
              <a:rPr lang="en-GB" u="sng" dirty="0" smtClean="0">
                <a:solidFill>
                  <a:srgbClr val="000000"/>
                </a:solidFill>
              </a:rPr>
              <a:t>Link approach:</a:t>
            </a:r>
            <a:r>
              <a:rPr lang="en-GB" dirty="0" smtClean="0">
                <a:solidFill>
                  <a:srgbClr val="000000"/>
                </a:solidFill>
              </a:rPr>
              <a:t> </a:t>
            </a:r>
            <a:r>
              <a:rPr lang="en-GB" dirty="0">
                <a:solidFill>
                  <a:srgbClr val="000000"/>
                </a:solidFill>
              </a:rPr>
              <a:t>JavaScript code can be included in a web page via a link using the </a:t>
            </a:r>
            <a:r>
              <a:rPr lang="en-GB" dirty="0" err="1">
                <a:solidFill>
                  <a:srgbClr val="000000"/>
                </a:solidFill>
              </a:rPr>
              <a:t>src</a:t>
            </a:r>
            <a:r>
              <a:rPr lang="en-GB" dirty="0">
                <a:solidFill>
                  <a:srgbClr val="000000"/>
                </a:solidFill>
              </a:rPr>
              <a:t> attribute of the script tag.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 -Propagation XSS Worm</a:t>
            </a:r>
          </a:p>
        </p:txBody>
      </p:sp>
      <p:pic>
        <p:nvPicPr>
          <p:cNvPr id="205" name="Shape 205"/>
          <p:cNvPicPr preferRelativeResize="0"/>
          <p:nvPr/>
        </p:nvPicPr>
        <p:blipFill>
          <a:blip r:embed="rId3">
            <a:alphaModFix/>
          </a:blip>
          <a:stretch>
            <a:fillRect/>
          </a:stretch>
        </p:blipFill>
        <p:spPr>
          <a:xfrm>
            <a:off x="471375" y="1143550"/>
            <a:ext cx="7641949"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Self-Propagation XSS Worm</a:t>
            </a:r>
          </a:p>
        </p:txBody>
      </p:sp>
      <p:sp>
        <p:nvSpPr>
          <p:cNvPr id="211" name="Shape 211"/>
          <p:cNvSpPr txBox="1">
            <a:spLocks noGrp="1"/>
          </p:cNvSpPr>
          <p:nvPr>
            <p:ph type="body" idx="1"/>
          </p:nvPr>
        </p:nvSpPr>
        <p:spPr>
          <a:xfrm>
            <a:off x="311700" y="1152475"/>
            <a:ext cx="8520600" cy="36717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Document Object Model (DOM) Approach :</a:t>
            </a:r>
          </a:p>
          <a:p>
            <a:pPr marL="457200" lvl="0" indent="-342900">
              <a:spcBef>
                <a:spcPts val="0"/>
              </a:spcBef>
              <a:spcAft>
                <a:spcPts val="0"/>
              </a:spcAft>
              <a:buClr>
                <a:srgbClr val="000000"/>
              </a:buClr>
              <a:buSzPts val="1800"/>
              <a:buChar char="●"/>
            </a:pPr>
            <a:r>
              <a:rPr lang="en-GB" dirty="0">
                <a:solidFill>
                  <a:srgbClr val="000000"/>
                </a:solidFill>
              </a:rPr>
              <a:t>DOM organizes the contents of the page into a tree of objects (DOM nodes).</a:t>
            </a:r>
          </a:p>
          <a:p>
            <a:pPr marL="457200" lvl="0" indent="-342900">
              <a:spcBef>
                <a:spcPts val="0"/>
              </a:spcBef>
              <a:spcAft>
                <a:spcPts val="0"/>
              </a:spcAft>
              <a:buClr>
                <a:srgbClr val="000000"/>
              </a:buClr>
              <a:buSzPts val="1800"/>
              <a:buChar char="●"/>
            </a:pPr>
            <a:r>
              <a:rPr lang="en-GB" dirty="0">
                <a:solidFill>
                  <a:srgbClr val="000000"/>
                </a:solidFill>
              </a:rPr>
              <a:t>Using DOM APIs, we can access each node on the tree.</a:t>
            </a:r>
          </a:p>
          <a:p>
            <a:pPr marL="457200" lvl="0" indent="-342900">
              <a:spcBef>
                <a:spcPts val="0"/>
              </a:spcBef>
              <a:spcAft>
                <a:spcPts val="0"/>
              </a:spcAft>
              <a:buClr>
                <a:srgbClr val="000000"/>
              </a:buClr>
              <a:buSzPts val="1800"/>
              <a:buChar char="●"/>
            </a:pPr>
            <a:r>
              <a:rPr lang="en-GB" dirty="0">
                <a:solidFill>
                  <a:srgbClr val="000000"/>
                </a:solidFill>
              </a:rPr>
              <a:t>If a page contains JavaScript code, it will be stored as an object in the tree.</a:t>
            </a:r>
          </a:p>
          <a:p>
            <a:pPr marL="457200" lvl="0" indent="-342900">
              <a:spcBef>
                <a:spcPts val="0"/>
              </a:spcBef>
              <a:spcAft>
                <a:spcPts val="0"/>
              </a:spcAft>
              <a:buClr>
                <a:srgbClr val="000000"/>
              </a:buClr>
              <a:buSzPts val="1800"/>
              <a:buChar char="●"/>
            </a:pPr>
            <a:r>
              <a:rPr lang="en-GB" dirty="0">
                <a:solidFill>
                  <a:srgbClr val="000000"/>
                </a:solidFill>
              </a:rPr>
              <a:t>So, if we know the DOM node that contains the code, we can use DOM APIs to get the code from the node.</a:t>
            </a:r>
          </a:p>
          <a:p>
            <a:pPr marL="457200" lvl="0" indent="-342900">
              <a:spcBef>
                <a:spcPts val="0"/>
              </a:spcBef>
              <a:buClr>
                <a:srgbClr val="000000"/>
              </a:buClr>
              <a:buSzPts val="1800"/>
              <a:buChar char="●"/>
            </a:pPr>
            <a:r>
              <a:rPr lang="en-GB" dirty="0">
                <a:solidFill>
                  <a:srgbClr val="000000"/>
                </a:solidFill>
              </a:rPr>
              <a:t>Every JavaScript node can be given a name and then use </a:t>
            </a:r>
            <a:r>
              <a:rPr lang="en-GB" dirty="0" smtClean="0">
                <a:solidFill>
                  <a:srgbClr val="000000"/>
                </a:solidFill>
              </a:rPr>
              <a:t>the </a:t>
            </a:r>
            <a:r>
              <a:rPr lang="en-GB" dirty="0" err="1" smtClean="0">
                <a:solidFill>
                  <a:srgbClr val="000000"/>
                </a:solidFill>
                <a:latin typeface="Courier New" panose="02070309020205020404" pitchFamily="49" charset="0"/>
                <a:cs typeface="Courier New" panose="02070309020205020404" pitchFamily="49" charset="0"/>
              </a:rPr>
              <a:t>document.getElementByID</a:t>
            </a:r>
            <a:r>
              <a:rPr lang="en-GB" dirty="0">
                <a:solidFill>
                  <a:srgbClr val="000000"/>
                </a:solidFill>
                <a:latin typeface="Courier New" panose="02070309020205020404" pitchFamily="49" charset="0"/>
                <a:cs typeface="Courier New" panose="02070309020205020404" pitchFamily="49" charset="0"/>
              </a:rPr>
              <a:t>()</a:t>
            </a:r>
            <a:r>
              <a:rPr lang="en-GB" dirty="0">
                <a:solidFill>
                  <a:srgbClr val="000000"/>
                </a:solidFill>
              </a:rPr>
              <a:t> API to find the node.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p:txBody>
      </p:sp>
      <p:pic>
        <p:nvPicPr>
          <p:cNvPr id="217" name="Shape 217"/>
          <p:cNvPicPr preferRelativeResize="0"/>
          <p:nvPr/>
        </p:nvPicPr>
        <p:blipFill>
          <a:blip r:embed="rId3">
            <a:alphaModFix/>
          </a:blip>
          <a:stretch>
            <a:fillRect/>
          </a:stretch>
        </p:blipFill>
        <p:spPr>
          <a:xfrm>
            <a:off x="386800" y="1144075"/>
            <a:ext cx="5915200" cy="1560050"/>
          </a:xfrm>
          <a:prstGeom prst="rect">
            <a:avLst/>
          </a:prstGeom>
          <a:noFill/>
          <a:ln>
            <a:noFill/>
          </a:ln>
        </p:spPr>
      </p:pic>
      <p:sp>
        <p:nvSpPr>
          <p:cNvPr id="218" name="Shape 218"/>
          <p:cNvSpPr txBox="1"/>
          <p:nvPr/>
        </p:nvSpPr>
        <p:spPr>
          <a:xfrm>
            <a:off x="377625" y="2860400"/>
            <a:ext cx="8520600" cy="205740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smtClean="0"/>
              <a:t>Use “</a:t>
            </a:r>
            <a:r>
              <a:rPr lang="en-GB" sz="1800" dirty="0" err="1" smtClean="0"/>
              <a:t>document.getElementById</a:t>
            </a:r>
            <a:r>
              <a:rPr lang="en-GB" sz="1800" dirty="0"/>
              <a:t>(“worm”) to get </a:t>
            </a:r>
            <a:r>
              <a:rPr lang="en-GB" sz="1800" dirty="0" smtClean="0"/>
              <a:t>the reference of the node</a:t>
            </a:r>
            <a:endParaRPr lang="en-GB" sz="1800" dirty="0"/>
          </a:p>
          <a:p>
            <a:pPr marL="457200" lvl="0" indent="-342900">
              <a:spcBef>
                <a:spcPts val="0"/>
              </a:spcBef>
              <a:spcAft>
                <a:spcPts val="600"/>
              </a:spcAft>
              <a:buSzPts val="1800"/>
              <a:buChar char="●"/>
            </a:pPr>
            <a:r>
              <a:rPr lang="en-GB" sz="1800" dirty="0" err="1"/>
              <a:t>innerHTML</a:t>
            </a:r>
            <a:r>
              <a:rPr lang="en-GB" sz="1800" dirty="0"/>
              <a:t> gives the inside part of the node, not including the script tag.</a:t>
            </a:r>
          </a:p>
          <a:p>
            <a:pPr marL="457200" lvl="0" indent="-342900">
              <a:spcBef>
                <a:spcPts val="0"/>
              </a:spcBef>
              <a:spcAft>
                <a:spcPts val="600"/>
              </a:spcAft>
              <a:buSzPts val="1800"/>
              <a:buChar char="●"/>
            </a:pPr>
            <a:r>
              <a:rPr lang="en-GB" sz="1800" dirty="0"/>
              <a:t>So, in our attack code, we can put the message in the description field along with a copy of the entire code.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a:p>
            <a:pPr marL="0" lvl="0" indent="0">
              <a:spcBef>
                <a:spcPts val="0"/>
              </a:spcBef>
              <a:buNone/>
            </a:pPr>
            <a:endParaRPr/>
          </a:p>
        </p:txBody>
      </p:sp>
      <p:sp>
        <p:nvSpPr>
          <p:cNvPr id="225" name="Shape 225"/>
          <p:cNvSpPr txBox="1"/>
          <p:nvPr/>
        </p:nvSpPr>
        <p:spPr>
          <a:xfrm>
            <a:off x="311700" y="3214198"/>
            <a:ext cx="8535186" cy="1580387"/>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and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a:t>Construct a copy of the worm code, including </a:t>
            </a:r>
            <a:r>
              <a:rPr lang="en-GB" sz="1800" dirty="0" smtClean="0"/>
              <a:t>the script </a:t>
            </a:r>
            <a:r>
              <a:rPr lang="en-GB" sz="1800" dirty="0"/>
              <a:t>tags.</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a:t>We split the string into two parts and use “+” to concatenate them together. If we directly put the entire string, Firefox’s HTML parser will consider the string as a closing tag of the script block and the rest of the code will be ignored.</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22" y="1106697"/>
            <a:ext cx="6222802" cy="201852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p:txBody>
      </p:sp>
      <p:sp>
        <p:nvSpPr>
          <p:cNvPr id="237" name="Shape 237"/>
          <p:cNvSpPr txBox="1"/>
          <p:nvPr/>
        </p:nvSpPr>
        <p:spPr>
          <a:xfrm>
            <a:off x="500250" y="1124475"/>
            <a:ext cx="8332200" cy="3771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t>:</a:t>
            </a:r>
            <a:r>
              <a:rPr lang="en-GB" sz="1800" dirty="0" smtClean="0"/>
              <a:t> </a:t>
            </a:r>
            <a:r>
              <a:rPr lang="en-GB" sz="1800" dirty="0"/>
              <a:t>In HTTP POST requests, data is sent with Content-Type as “application/x-www-form-</a:t>
            </a:r>
            <a:r>
              <a:rPr lang="en-GB" sz="1800" dirty="0" err="1"/>
              <a:t>urlencoded</a:t>
            </a:r>
            <a:r>
              <a:rPr lang="en-GB" sz="1800" dirty="0"/>
              <a:t>”. We use </a:t>
            </a:r>
            <a:r>
              <a:rPr lang="en-GB" sz="1800" dirty="0" err="1"/>
              <a:t>encodeURIComponent</a:t>
            </a:r>
            <a:r>
              <a:rPr lang="en-GB" sz="1800" dirty="0"/>
              <a:t>() function to encode the string.</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smtClean="0"/>
              <a:t>: </a:t>
            </a:r>
            <a:r>
              <a:rPr lang="en-GB" sz="1800" dirty="0">
                <a:solidFill>
                  <a:schemeClr val="dk1"/>
                </a:solidFill>
              </a:rPr>
              <a:t> </a:t>
            </a:r>
            <a:r>
              <a:rPr lang="en-GB" sz="1800" dirty="0" smtClean="0">
                <a:solidFill>
                  <a:schemeClr val="dk1"/>
                </a:solidFill>
              </a:rPr>
              <a:t>Access </a:t>
            </a:r>
            <a:r>
              <a:rPr lang="en-GB" sz="1800" dirty="0">
                <a:solidFill>
                  <a:schemeClr val="dk1"/>
                </a:solidFill>
              </a:rPr>
              <a:t>level of each </a:t>
            </a:r>
            <a:r>
              <a:rPr lang="en-GB" sz="1800" dirty="0" smtClean="0">
                <a:solidFill>
                  <a:schemeClr val="dk1"/>
                </a:solidFill>
              </a:rPr>
              <a:t>field: </a:t>
            </a:r>
            <a:r>
              <a:rPr lang="en-GB" sz="1800" dirty="0">
                <a:solidFill>
                  <a:schemeClr val="dk1"/>
                </a:solidFill>
              </a:rPr>
              <a:t>2 </a:t>
            </a:r>
            <a:r>
              <a:rPr lang="en-GB" sz="1800" dirty="0" smtClean="0">
                <a:solidFill>
                  <a:schemeClr val="dk1"/>
                </a:solidFill>
              </a:rPr>
              <a:t>means public.</a:t>
            </a:r>
            <a:endParaRPr lang="en-GB" sz="1800" dirty="0">
              <a:solidFill>
                <a:schemeClr val="dk1"/>
              </a:solidFill>
            </a:endParaRP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After Samy places this self-propagating code in his profile, when Alice visits </a:t>
            </a:r>
            <a:r>
              <a:rPr lang="en-GB" sz="1800" dirty="0" err="1">
                <a:solidFill>
                  <a:schemeClr val="dk1"/>
                </a:solidFill>
              </a:rPr>
              <a:t>Samy’s</a:t>
            </a:r>
            <a:r>
              <a:rPr lang="en-GB" sz="1800" dirty="0">
                <a:solidFill>
                  <a:schemeClr val="dk1"/>
                </a:solidFill>
              </a:rPr>
              <a:t> profile, the worm gets executed and modifies Alice’s profile, inside which, a copy of the worm code is also placed. So, any user visiting Alice’s profile will too get infected in the same way.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Self-Propagation XSS </a:t>
            </a:r>
            <a:r>
              <a:rPr lang="en-GB" dirty="0" smtClean="0"/>
              <a:t>Worm: The Link Approach</a:t>
            </a:r>
            <a:endParaRPr lang="en-GB" dirty="0"/>
          </a:p>
        </p:txBody>
      </p:sp>
      <p:pic>
        <p:nvPicPr>
          <p:cNvPr id="244" name="Shape 244"/>
          <p:cNvPicPr preferRelativeResize="0"/>
          <p:nvPr/>
        </p:nvPicPr>
        <p:blipFill>
          <a:blip r:embed="rId3">
            <a:alphaModFix/>
          </a:blip>
          <a:stretch>
            <a:fillRect/>
          </a:stretch>
        </p:blipFill>
        <p:spPr>
          <a:xfrm>
            <a:off x="311700" y="1486337"/>
            <a:ext cx="5656426" cy="497775"/>
          </a:xfrm>
          <a:prstGeom prst="rect">
            <a:avLst/>
          </a:prstGeom>
          <a:noFill/>
          <a:ln>
            <a:noFill/>
          </a:ln>
        </p:spPr>
      </p:pic>
      <p:sp>
        <p:nvSpPr>
          <p:cNvPr id="245" name="Shape 245"/>
          <p:cNvSpPr txBox="1"/>
          <p:nvPr/>
        </p:nvSpPr>
        <p:spPr>
          <a:xfrm>
            <a:off x="5871000" y="1458775"/>
            <a:ext cx="3190800" cy="3540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JavaScript code xssworm.js will be fetched from the URL.</a:t>
            </a:r>
          </a:p>
          <a:p>
            <a:pPr marL="0" lvl="0" indent="0">
              <a:spcBef>
                <a:spcPts val="0"/>
              </a:spcBef>
              <a:buNone/>
            </a:pPr>
            <a:endParaRPr sz="1800" dirty="0"/>
          </a:p>
          <a:p>
            <a:pPr marL="457200" lvl="0" indent="-342900" rtl="0">
              <a:spcBef>
                <a:spcPts val="0"/>
              </a:spcBef>
              <a:buSzPts val="1800"/>
              <a:buChar char="●"/>
            </a:pPr>
            <a:r>
              <a:rPr lang="en-GB" sz="1800" dirty="0"/>
              <a:t>Hence, we do not need to include all the worm code in the profile.</a:t>
            </a:r>
          </a:p>
          <a:p>
            <a:pPr marL="0" lvl="0" indent="0" rtl="0">
              <a:spcBef>
                <a:spcPts val="0"/>
              </a:spcBef>
              <a:buNone/>
            </a:pPr>
            <a:endParaRPr sz="1800" dirty="0"/>
          </a:p>
          <a:p>
            <a:pPr marL="457200" lvl="0" indent="-342900">
              <a:spcBef>
                <a:spcPts val="0"/>
              </a:spcBef>
              <a:buSzPts val="1800"/>
              <a:buChar char="●"/>
            </a:pPr>
            <a:r>
              <a:rPr lang="en-GB" sz="1800" dirty="0"/>
              <a:t>Inside the code, we need to achieve damage and self-propagation.</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2266937"/>
            <a:ext cx="5656426" cy="23184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The Cross-Site Scripting Attack</a:t>
            </a:r>
          </a:p>
        </p:txBody>
      </p:sp>
      <p:sp>
        <p:nvSpPr>
          <p:cNvPr id="67" name="Shape 67"/>
          <p:cNvSpPr txBox="1"/>
          <p:nvPr/>
        </p:nvSpPr>
        <p:spPr>
          <a:xfrm>
            <a:off x="5209524" y="919572"/>
            <a:ext cx="3640500" cy="3807411"/>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In XSS, </a:t>
            </a:r>
            <a:r>
              <a:rPr lang="en-GB" sz="1800" dirty="0" smtClean="0"/>
              <a:t>an attacker </a:t>
            </a:r>
            <a:r>
              <a:rPr lang="en-GB" sz="1800" dirty="0"/>
              <a:t>injects his/her malicious code to the victim’s browser via the target website.</a:t>
            </a:r>
          </a:p>
          <a:p>
            <a:pPr marL="457200" lvl="0" indent="-342900">
              <a:spcBef>
                <a:spcPts val="0"/>
              </a:spcBef>
              <a:spcAft>
                <a:spcPts val="600"/>
              </a:spcAft>
              <a:buSzPts val="1800"/>
              <a:buChar char="●"/>
            </a:pPr>
            <a:r>
              <a:rPr lang="en-GB" sz="1800" dirty="0"/>
              <a:t>When code comes from a website, it is considered as trusted with respect to the website, so it can access and change the content on the pages, read cookies belonging to the website and sending out requests on behalf of the user.</a:t>
            </a:r>
          </a:p>
        </p:txBody>
      </p:sp>
      <p:sp>
        <p:nvSpPr>
          <p:cNvPr id="68" name="Shape 68"/>
          <p:cNvSpPr txBox="1"/>
          <p:nvPr/>
        </p:nvSpPr>
        <p:spPr>
          <a:xfrm>
            <a:off x="227562" y="3991632"/>
            <a:ext cx="5066100" cy="10203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Basically, code can do whatever the user can do inside the session.</a:t>
            </a:r>
          </a:p>
        </p:txBody>
      </p:sp>
      <p:sp>
        <p:nvSpPr>
          <p:cNvPr id="2" name="Arc 1"/>
          <p:cNvSpPr/>
          <p:nvPr/>
        </p:nvSpPr>
        <p:spPr>
          <a:xfrm>
            <a:off x="1813303" y="1456841"/>
            <a:ext cx="1852046" cy="945396"/>
          </a:xfrm>
          <a:prstGeom prst="arc">
            <a:avLst>
              <a:gd name="adj1" fmla="val 16062036"/>
              <a:gd name="adj2" fmla="val 2358492"/>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14" y="1136566"/>
            <a:ext cx="4819710" cy="273622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the Filter Approach</a:t>
            </a:r>
            <a:endParaRPr lang="en-GB" dirty="0"/>
          </a:p>
        </p:txBody>
      </p:sp>
      <p:sp>
        <p:nvSpPr>
          <p:cNvPr id="252" name="Shape 252"/>
          <p:cNvSpPr txBox="1">
            <a:spLocks noGrp="1"/>
          </p:cNvSpPr>
          <p:nvPr>
            <p:ph type="body" idx="1"/>
          </p:nvPr>
        </p:nvSpPr>
        <p:spPr>
          <a:xfrm>
            <a:off x="311700" y="1152475"/>
            <a:ext cx="8520600" cy="22128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Removes </a:t>
            </a:r>
            <a:r>
              <a:rPr lang="en-GB" dirty="0">
                <a:solidFill>
                  <a:srgbClr val="000000"/>
                </a:solidFill>
              </a:rPr>
              <a:t>code from user inputs.</a:t>
            </a:r>
          </a:p>
          <a:p>
            <a:pPr marL="457200" lvl="0" indent="-342900">
              <a:spcBef>
                <a:spcPts val="0"/>
              </a:spcBef>
              <a:spcAft>
                <a:spcPts val="600"/>
              </a:spcAft>
              <a:buClr>
                <a:srgbClr val="000000"/>
              </a:buClr>
              <a:buSzPts val="1800"/>
              <a:buChar char="●"/>
            </a:pPr>
            <a:r>
              <a:rPr lang="en-GB" dirty="0">
                <a:solidFill>
                  <a:srgbClr val="000000"/>
                </a:solidFill>
              </a:rPr>
              <a:t>It is difficult to implement as there are many ways to embed code other than &lt;script&gt; tag.</a:t>
            </a:r>
          </a:p>
          <a:p>
            <a:pPr marL="457200" lvl="0" indent="-342900" rtl="0">
              <a:spcBef>
                <a:spcPts val="0"/>
              </a:spcBef>
              <a:spcAft>
                <a:spcPts val="600"/>
              </a:spcAft>
              <a:buClr>
                <a:srgbClr val="000000"/>
              </a:buClr>
              <a:buSzPts val="1800"/>
              <a:buChar char="●"/>
            </a:pPr>
            <a:r>
              <a:rPr lang="en-GB" dirty="0">
                <a:solidFill>
                  <a:srgbClr val="000000"/>
                </a:solidFill>
              </a:rPr>
              <a:t>Use of open-source libraries that can filter out JavaScript code. </a:t>
            </a:r>
          </a:p>
          <a:p>
            <a:pPr marL="457200" lvl="0" indent="-342900">
              <a:spcBef>
                <a:spcPts val="0"/>
              </a:spcBef>
              <a:spcAft>
                <a:spcPts val="600"/>
              </a:spcAft>
              <a:buClr>
                <a:srgbClr val="000000"/>
              </a:buClr>
              <a:buSzPts val="1800"/>
              <a:buChar char="●"/>
            </a:pPr>
            <a:r>
              <a:rPr lang="en-GB" dirty="0">
                <a:solidFill>
                  <a:srgbClr val="000000"/>
                </a:solidFill>
              </a:rPr>
              <a:t>Example : </a:t>
            </a:r>
            <a:r>
              <a:rPr lang="en-GB" dirty="0" err="1">
                <a:solidFill>
                  <a:srgbClr val="000000"/>
                </a:solidFill>
              </a:rPr>
              <a:t>jsoup</a:t>
            </a:r>
            <a:endParaRPr lang="en-GB" dirty="0">
              <a:solidFill>
                <a:srgbClr val="000000"/>
              </a:solidFill>
            </a:endParaRPr>
          </a:p>
          <a:p>
            <a:pPr marL="0" lvl="0" indent="0">
              <a:spcBef>
                <a:spcPts val="0"/>
              </a:spcBef>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Countermeasures: The Encoding Approach</a:t>
            </a:r>
            <a:endParaRPr lang="en-GB" dirty="0"/>
          </a:p>
        </p:txBody>
      </p:sp>
      <p:sp>
        <p:nvSpPr>
          <p:cNvPr id="258" name="Shape 258"/>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Replaces </a:t>
            </a:r>
            <a:r>
              <a:rPr lang="en-GB" dirty="0">
                <a:solidFill>
                  <a:srgbClr val="000000"/>
                </a:solidFill>
              </a:rPr>
              <a:t>HTML </a:t>
            </a:r>
            <a:r>
              <a:rPr lang="en-GB" dirty="0" err="1">
                <a:solidFill>
                  <a:srgbClr val="000000"/>
                </a:solidFill>
              </a:rPr>
              <a:t>markups</a:t>
            </a:r>
            <a:r>
              <a:rPr lang="en-GB" dirty="0">
                <a:solidFill>
                  <a:srgbClr val="000000"/>
                </a:solidFill>
              </a:rPr>
              <a:t> with alternate representations.</a:t>
            </a:r>
          </a:p>
          <a:p>
            <a:pPr marL="457200" lvl="0" indent="-342900">
              <a:spcBef>
                <a:spcPts val="0"/>
              </a:spcBef>
              <a:spcAft>
                <a:spcPts val="600"/>
              </a:spcAft>
              <a:buClr>
                <a:srgbClr val="000000"/>
              </a:buClr>
              <a:buSzPts val="1800"/>
              <a:buChar char="●"/>
            </a:pPr>
            <a:r>
              <a:rPr lang="en-GB" dirty="0">
                <a:solidFill>
                  <a:srgbClr val="000000"/>
                </a:solidFill>
              </a:rPr>
              <a:t>If data containing JavaScript code is encoded before being sent to the browsers, the embedded JavaScript code will be displayed by browsers, not executed by them.</a:t>
            </a:r>
          </a:p>
          <a:p>
            <a:pPr marL="457200" lvl="0" indent="-342900">
              <a:spcBef>
                <a:spcPts val="0"/>
              </a:spcBef>
              <a:spcAft>
                <a:spcPts val="600"/>
              </a:spcAft>
              <a:buClr>
                <a:srgbClr val="000000"/>
              </a:buClr>
              <a:buSzPts val="1800"/>
              <a:buChar char="●"/>
            </a:pPr>
            <a:r>
              <a:rPr lang="en-GB" dirty="0">
                <a:solidFill>
                  <a:srgbClr val="000000"/>
                </a:solidFill>
              </a:rPr>
              <a:t>Converts &lt;script&gt; alert(‘XSS’) &lt;/script&gt; to &amp;</a:t>
            </a:r>
            <a:r>
              <a:rPr lang="en-GB" dirty="0" err="1">
                <a:solidFill>
                  <a:srgbClr val="000000"/>
                </a:solidFill>
              </a:rPr>
              <a:t>lt;script&amp;gt;alert</a:t>
            </a:r>
            <a:r>
              <a:rPr lang="en-GB" dirty="0">
                <a:solidFill>
                  <a:srgbClr val="000000"/>
                </a:solidFill>
              </a:rPr>
              <a:t>(‘XSS’)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a:t>
            </a:r>
            <a:r>
              <a:rPr lang="en-GB" dirty="0" err="1" smtClean="0"/>
              <a:t>Elgg’s</a:t>
            </a:r>
            <a:r>
              <a:rPr lang="en-GB" dirty="0" smtClean="0"/>
              <a:t> Approach</a:t>
            </a:r>
            <a:endParaRPr lang="en-GB" dirty="0"/>
          </a:p>
        </p:txBody>
      </p:sp>
      <p:sp>
        <p:nvSpPr>
          <p:cNvPr id="264" name="Shape 264"/>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b="1" u="sng" dirty="0" smtClean="0">
                <a:solidFill>
                  <a:srgbClr val="000000"/>
                </a:solidFill>
              </a:rPr>
              <a:t>PHP </a:t>
            </a:r>
            <a:r>
              <a:rPr lang="en-GB" b="1" u="sng" dirty="0">
                <a:solidFill>
                  <a:srgbClr val="000000"/>
                </a:solidFill>
              </a:rPr>
              <a:t>module </a:t>
            </a:r>
            <a:r>
              <a:rPr lang="en-GB" b="1" u="sng" dirty="0" err="1" smtClean="0">
                <a:solidFill>
                  <a:srgbClr val="000000"/>
                </a:solidFill>
              </a:rPr>
              <a:t>HTMLawed</a:t>
            </a:r>
            <a:r>
              <a:rPr lang="en-GB" u="sng" dirty="0" smtClean="0">
                <a:solidFill>
                  <a:srgbClr val="000000"/>
                </a:solidFill>
              </a:rPr>
              <a:t>: </a:t>
            </a:r>
          </a:p>
          <a:p>
            <a:pPr marL="346075" lvl="0">
              <a:spcBef>
                <a:spcPts val="0"/>
              </a:spcBef>
              <a:buNone/>
            </a:pPr>
            <a:r>
              <a:rPr lang="en-GB" dirty="0" smtClean="0">
                <a:solidFill>
                  <a:srgbClr val="000000"/>
                </a:solidFill>
              </a:rPr>
              <a:t>Highly </a:t>
            </a:r>
            <a:r>
              <a:rPr lang="en-GB" dirty="0">
                <a:solidFill>
                  <a:srgbClr val="000000"/>
                </a:solidFill>
              </a:rPr>
              <a:t>customizable PHP script to sanitize HTML against XSS attacks</a:t>
            </a:r>
            <a:r>
              <a:rPr lang="en-GB" dirty="0" smtClean="0">
                <a:solidFill>
                  <a:srgbClr val="000000"/>
                </a:solidFill>
              </a:rPr>
              <a:t>.</a:t>
            </a:r>
          </a:p>
          <a:p>
            <a:pPr marL="346075" lvl="0">
              <a:spcBef>
                <a:spcPts val="0"/>
              </a:spcBef>
              <a:buNone/>
            </a:pPr>
            <a:endParaRPr lang="en-GB" dirty="0">
              <a:solidFill>
                <a:srgbClr val="000000"/>
              </a:solidFill>
            </a:endParaRPr>
          </a:p>
          <a:p>
            <a:pPr marL="0" lvl="0" indent="0">
              <a:spcBef>
                <a:spcPts val="0"/>
              </a:spcBef>
              <a:buNone/>
            </a:pPr>
            <a:r>
              <a:rPr lang="en-GB" b="1" u="sng" dirty="0">
                <a:solidFill>
                  <a:srgbClr val="000000"/>
                </a:solidFill>
              </a:rPr>
              <a:t>PHP function </a:t>
            </a:r>
            <a:r>
              <a:rPr lang="en-GB" b="1" u="sng" dirty="0" err="1" smtClean="0">
                <a:solidFill>
                  <a:srgbClr val="000000"/>
                </a:solidFill>
              </a:rPr>
              <a:t>htmlspecialchars</a:t>
            </a:r>
            <a:r>
              <a:rPr lang="en-GB" u="sng" dirty="0" smtClean="0">
                <a:solidFill>
                  <a:srgbClr val="000000"/>
                </a:solidFill>
              </a:rPr>
              <a:t>: </a:t>
            </a:r>
          </a:p>
          <a:p>
            <a:pPr marL="346075" lvl="0">
              <a:spcBef>
                <a:spcPts val="0"/>
              </a:spcBef>
              <a:buNone/>
            </a:pPr>
            <a:r>
              <a:rPr lang="en-GB" dirty="0" smtClean="0">
                <a:solidFill>
                  <a:srgbClr val="000000"/>
                </a:solidFill>
              </a:rPr>
              <a:t>Encode </a:t>
            </a:r>
            <a:r>
              <a:rPr lang="en-GB" dirty="0">
                <a:solidFill>
                  <a:srgbClr val="000000"/>
                </a:solidFill>
              </a:rPr>
              <a:t>data provided by </a:t>
            </a:r>
            <a:r>
              <a:rPr lang="en-GB" dirty="0" smtClean="0">
                <a:solidFill>
                  <a:srgbClr val="000000"/>
                </a:solidFill>
              </a:rPr>
              <a:t>users, </a:t>
            </a:r>
            <a:r>
              <a:rPr lang="en-GB" dirty="0" err="1" smtClean="0">
                <a:solidFill>
                  <a:srgbClr val="000000"/>
                </a:solidFill>
              </a:rPr>
              <a:t>s.t.</a:t>
            </a:r>
            <a:r>
              <a:rPr lang="en-GB" dirty="0" smtClean="0">
                <a:solidFill>
                  <a:srgbClr val="000000"/>
                </a:solidFill>
              </a:rPr>
              <a:t>, </a:t>
            </a:r>
            <a:r>
              <a:rPr lang="en-GB" dirty="0">
                <a:solidFill>
                  <a:srgbClr val="000000"/>
                </a:solidFill>
              </a:rPr>
              <a:t>JavaScript code in user’s inputs will be interpreted by browsers only as strings and not as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Defeating XSS using Content Security Policy</a:t>
            </a:r>
            <a:endParaRPr lang="en-US" dirty="0"/>
          </a:p>
        </p:txBody>
      </p:sp>
      <p:sp>
        <p:nvSpPr>
          <p:cNvPr id="3" name="Text Placeholder 2"/>
          <p:cNvSpPr>
            <a:spLocks noGrp="1"/>
          </p:cNvSpPr>
          <p:nvPr>
            <p:ph type="body" idx="1"/>
          </p:nvPr>
        </p:nvSpPr>
        <p:spPr/>
        <p:txBody>
          <a:bodyPr/>
          <a:lstStyle/>
          <a:p>
            <a:pPr marL="230188" indent="-230188"/>
            <a:r>
              <a:rPr lang="en-US" dirty="0" smtClean="0"/>
              <a:t>Fundamental Problem: mixing data and code (code is </a:t>
            </a:r>
            <a:r>
              <a:rPr lang="en-US" dirty="0" err="1" smtClean="0"/>
              <a:t>inlined</a:t>
            </a:r>
            <a:r>
              <a:rPr lang="en-US" dirty="0" smtClean="0"/>
              <a:t>)</a:t>
            </a:r>
          </a:p>
          <a:p>
            <a:pPr marL="230188" indent="-230188"/>
            <a:r>
              <a:rPr lang="en-US" dirty="0" smtClean="0"/>
              <a:t>Solution: Force data and code to be separated: (1) Don’t allow the inline approach. (2) Only allow the link approach.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87" y="2647329"/>
            <a:ext cx="7699737" cy="1867758"/>
          </a:xfrm>
          <a:prstGeom prst="rect">
            <a:avLst/>
          </a:prstGeom>
        </p:spPr>
      </p:pic>
    </p:spTree>
    <p:extLst>
      <p:ext uri="{BB962C8B-B14F-4D97-AF65-F5344CB8AC3E}">
        <p14:creationId xmlns:p14="http://schemas.microsoft.com/office/powerpoint/2010/main" val="1934410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CSP Example</a:t>
            </a:r>
            <a:endParaRPr lang="en-US" dirty="0"/>
          </a:p>
        </p:txBody>
      </p:sp>
      <p:sp>
        <p:nvSpPr>
          <p:cNvPr id="3" name="Text Placeholder 2"/>
          <p:cNvSpPr>
            <a:spLocks noGrp="1"/>
          </p:cNvSpPr>
          <p:nvPr>
            <p:ph type="body" idx="1"/>
          </p:nvPr>
        </p:nvSpPr>
        <p:spPr/>
        <p:txBody>
          <a:bodyPr/>
          <a:lstStyle/>
          <a:p>
            <a:pPr marL="285750" indent="-285750"/>
            <a:r>
              <a:rPr lang="en-US" dirty="0" smtClean="0"/>
              <a:t>Policy based on the origin of the code </a:t>
            </a:r>
          </a:p>
          <a:p>
            <a:pPr marL="285750" indent="-285750"/>
            <a:endParaRPr lang="en-US" dirty="0"/>
          </a:p>
          <a:p>
            <a:pPr>
              <a:buNone/>
            </a:pPr>
            <a:r>
              <a:rPr lang="en-US" dirty="0" smtClean="0"/>
              <a:t>     Code from self, example.com, and </a:t>
            </a:r>
            <a:r>
              <a:rPr lang="en-US" dirty="0" err="1" smtClean="0"/>
              <a:t>google</a:t>
            </a:r>
            <a:r>
              <a:rPr lang="en-US" dirty="0" smtClean="0"/>
              <a:t> will be allowed.</a:t>
            </a:r>
          </a:p>
          <a:p>
            <a:pPr>
              <a:buNone/>
            </a:pPr>
            <a:endParaRPr lang="en-US"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58" y="1672316"/>
            <a:ext cx="6806172" cy="498592"/>
          </a:xfrm>
          <a:prstGeom prst="rect">
            <a:avLst/>
          </a:prstGeom>
        </p:spPr>
      </p:pic>
    </p:spTree>
    <p:extLst>
      <p:ext uri="{BB962C8B-B14F-4D97-AF65-F5344CB8AC3E}">
        <p14:creationId xmlns:p14="http://schemas.microsoft.com/office/powerpoint/2010/main" val="1618246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Securely Allow </a:t>
            </a:r>
            <a:r>
              <a:rPr lang="en-US" dirty="0" err="1" smtClean="0"/>
              <a:t>Inlined</a:t>
            </a:r>
            <a:r>
              <a:rPr lang="en-US" dirty="0" smtClean="0"/>
              <a:t> Code</a:t>
            </a:r>
            <a:endParaRPr lang="en-US" dirty="0"/>
          </a:p>
        </p:txBody>
      </p:sp>
      <p:sp>
        <p:nvSpPr>
          <p:cNvPr id="3" name="Text Placeholder 2"/>
          <p:cNvSpPr>
            <a:spLocks noGrp="1"/>
          </p:cNvSpPr>
          <p:nvPr>
            <p:ph type="body" idx="1"/>
          </p:nvPr>
        </p:nvSpPr>
        <p:spPr/>
        <p:txBody>
          <a:bodyPr/>
          <a:lstStyle/>
          <a:p>
            <a:pPr marL="230188" indent="-230188"/>
            <a:r>
              <a:rPr lang="en-US" dirty="0" smtClean="0"/>
              <a:t>Using nonce</a:t>
            </a:r>
          </a:p>
          <a:p>
            <a:pPr marL="230188" indent="-230188"/>
            <a:endParaRPr lang="en-US" dirty="0"/>
          </a:p>
          <a:p>
            <a:pPr marL="230188" indent="-230188"/>
            <a:endParaRPr lang="en-US" dirty="0" smtClean="0"/>
          </a:p>
          <a:p>
            <a:pPr marL="230188" indent="-230188"/>
            <a:endParaRPr lang="en-US" dirty="0"/>
          </a:p>
          <a:p>
            <a:pPr>
              <a:buNone/>
            </a:pPr>
            <a:endParaRPr lang="en-US" dirty="0" smtClean="0"/>
          </a:p>
          <a:p>
            <a:pPr marL="230188" indent="-230188"/>
            <a:r>
              <a:rPr lang="en-US" dirty="0" smtClean="0"/>
              <a:t>Using hash of the code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21" y="1652003"/>
            <a:ext cx="7568112" cy="30411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21" y="2090867"/>
            <a:ext cx="5462082" cy="1605153"/>
          </a:xfrm>
          <a:prstGeom prst="rect">
            <a:avLst/>
          </a:prstGeom>
        </p:spPr>
      </p:pic>
      <p:sp>
        <p:nvSpPr>
          <p:cNvPr id="7" name="TextBox 6"/>
          <p:cNvSpPr txBox="1"/>
          <p:nvPr/>
        </p:nvSpPr>
        <p:spPr>
          <a:xfrm>
            <a:off x="6103190" y="2238656"/>
            <a:ext cx="813043" cy="307777"/>
          </a:xfrm>
          <a:prstGeom prst="rect">
            <a:avLst/>
          </a:prstGeom>
          <a:noFill/>
        </p:spPr>
        <p:txBody>
          <a:bodyPr wrap="none" rtlCol="0">
            <a:spAutoFit/>
          </a:bodyPr>
          <a:lstStyle/>
          <a:p>
            <a:r>
              <a:rPr lang="en-US" dirty="0" smtClean="0"/>
              <a:t>Allowed</a:t>
            </a:r>
            <a:endParaRPr lang="en-US" dirty="0"/>
          </a:p>
        </p:txBody>
      </p:sp>
      <p:sp>
        <p:nvSpPr>
          <p:cNvPr id="8" name="TextBox 7"/>
          <p:cNvSpPr txBox="1"/>
          <p:nvPr/>
        </p:nvSpPr>
        <p:spPr>
          <a:xfrm>
            <a:off x="6103190" y="3249877"/>
            <a:ext cx="1120820" cy="307777"/>
          </a:xfrm>
          <a:prstGeom prst="rect">
            <a:avLst/>
          </a:prstGeom>
          <a:noFill/>
        </p:spPr>
        <p:txBody>
          <a:bodyPr wrap="none" rtlCol="0">
            <a:spAutoFit/>
          </a:bodyPr>
          <a:lstStyle/>
          <a:p>
            <a:r>
              <a:rPr lang="en-US" dirty="0" smtClean="0"/>
              <a:t>Not allowed</a:t>
            </a:r>
            <a:endParaRPr lang="en-US" dirty="0"/>
          </a:p>
        </p:txBody>
      </p:sp>
    </p:spTree>
    <p:extLst>
      <p:ext uri="{BB962C8B-B14F-4D97-AF65-F5344CB8AC3E}">
        <p14:creationId xmlns:p14="http://schemas.microsoft.com/office/powerpoint/2010/main" val="1132446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CSP Rules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48" y="1556606"/>
            <a:ext cx="8245703" cy="2454460"/>
          </a:xfrm>
          <a:prstGeom prst="rect">
            <a:avLst/>
          </a:prstGeom>
        </p:spPr>
      </p:pic>
    </p:spTree>
    <p:extLst>
      <p:ext uri="{BB962C8B-B14F-4D97-AF65-F5344CB8AC3E}">
        <p14:creationId xmlns:p14="http://schemas.microsoft.com/office/powerpoint/2010/main" val="489432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Text Placeholder 2"/>
          <p:cNvSpPr>
            <a:spLocks noGrp="1"/>
          </p:cNvSpPr>
          <p:nvPr>
            <p:ph type="body" idx="1"/>
          </p:nvPr>
        </p:nvSpPr>
        <p:spPr/>
        <p:txBody>
          <a:bodyPr/>
          <a:lstStyle/>
          <a:p>
            <a:pPr>
              <a:buNone/>
            </a:pPr>
            <a:r>
              <a:rPr lang="en-US" b="1" dirty="0">
                <a:solidFill>
                  <a:schemeClr val="tx1"/>
                </a:solidFill>
              </a:rPr>
              <a:t>Question 1</a:t>
            </a:r>
            <a:r>
              <a:rPr lang="en-US" dirty="0" smtClean="0">
                <a:solidFill>
                  <a:schemeClr val="tx1"/>
                </a:solidFill>
              </a:rPr>
              <a:t>: What are the main differences of CSRF and XSS attacks? They both have “cross site” in their names.</a:t>
            </a:r>
          </a:p>
          <a:p>
            <a:pPr>
              <a:buNone/>
            </a:pPr>
            <a:endParaRPr lang="en-US" b="1" dirty="0" smtClean="0">
              <a:solidFill>
                <a:schemeClr val="tx1"/>
              </a:solidFill>
            </a:endParaRPr>
          </a:p>
          <a:p>
            <a:pPr>
              <a:buNone/>
            </a:pPr>
            <a:r>
              <a:rPr lang="en-US" b="1" dirty="0" smtClean="0">
                <a:solidFill>
                  <a:schemeClr val="tx1"/>
                </a:solidFill>
              </a:rPr>
              <a:t>Question 2</a:t>
            </a:r>
            <a:r>
              <a:rPr lang="en-US" dirty="0" smtClean="0">
                <a:solidFill>
                  <a:schemeClr val="tx1"/>
                </a:solidFill>
              </a:rPr>
              <a:t>: Can we use the countermeasures against CSRF attacks to defend against XSS attacks, including the secret token and same-site cookie approaches?</a:t>
            </a:r>
          </a:p>
          <a:p>
            <a:pPr>
              <a:buNone/>
            </a:pPr>
            <a:endParaRPr lang="en-US" dirty="0" smtClean="0">
              <a:solidFill>
                <a:schemeClr val="tx1"/>
              </a:solidFill>
            </a:endParaRPr>
          </a:p>
          <a:p>
            <a:pPr>
              <a:buNone/>
            </a:pPr>
            <a:endParaRPr lang="en-US" dirty="0" smtClean="0">
              <a:solidFill>
                <a:schemeClr val="tx1"/>
              </a:solidFill>
            </a:endParaRPr>
          </a:p>
          <a:p>
            <a:pPr marL="285750" indent="-285750"/>
            <a:endParaRPr lang="en-US" dirty="0">
              <a:solidFill>
                <a:schemeClr val="tx1"/>
              </a:solidFill>
            </a:endParaRPr>
          </a:p>
        </p:txBody>
      </p:sp>
    </p:spTree>
    <p:extLst>
      <p:ext uri="{BB962C8B-B14F-4D97-AF65-F5344CB8AC3E}">
        <p14:creationId xmlns:p14="http://schemas.microsoft.com/office/powerpoint/2010/main" val="170058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4163" indent="-284163"/>
            <a:r>
              <a:rPr lang="en-US" dirty="0" smtClean="0">
                <a:solidFill>
                  <a:schemeClr val="tx1"/>
                </a:solidFill>
              </a:rPr>
              <a:t>Two types of XSS attacks</a:t>
            </a:r>
          </a:p>
          <a:p>
            <a:pPr marL="284163" indent="-284163"/>
            <a:r>
              <a:rPr lang="en-US" dirty="0" smtClean="0">
                <a:solidFill>
                  <a:schemeClr val="tx1"/>
                </a:solidFill>
              </a:rPr>
              <a:t>How to launch XSS attacks</a:t>
            </a:r>
          </a:p>
          <a:p>
            <a:pPr marL="284163" indent="-284163"/>
            <a:r>
              <a:rPr lang="en-US" dirty="0" smtClean="0">
                <a:solidFill>
                  <a:schemeClr val="tx1"/>
                </a:solidFill>
              </a:rPr>
              <a:t>Create a self-propagating XSS worm</a:t>
            </a:r>
          </a:p>
          <a:p>
            <a:pPr marL="284163" indent="-284163"/>
            <a:r>
              <a:rPr lang="en-US" dirty="0" smtClean="0">
                <a:solidFill>
                  <a:schemeClr val="tx1"/>
                </a:solidFill>
              </a:rPr>
              <a:t>Countermeasures against XSS attacks</a:t>
            </a:r>
          </a:p>
          <a:p>
            <a:pPr marL="284163" indent="-284163"/>
            <a:endParaRPr lang="en-US" dirty="0">
              <a:solidFill>
                <a:schemeClr val="tx1"/>
              </a:solidFill>
            </a:endParaRPr>
          </a:p>
        </p:txBody>
      </p:sp>
    </p:spTree>
    <p:extLst>
      <p:ext uri="{BB962C8B-B14F-4D97-AF65-F5344CB8AC3E}">
        <p14:creationId xmlns:p14="http://schemas.microsoft.com/office/powerpoint/2010/main" val="197986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Types of XSS </a:t>
            </a:r>
            <a:r>
              <a:rPr lang="en-GB" dirty="0" smtClean="0"/>
              <a:t>Attacks</a:t>
            </a:r>
            <a:endParaRPr lang="en-GB" dirty="0"/>
          </a:p>
        </p:txBody>
      </p:sp>
      <p:sp>
        <p:nvSpPr>
          <p:cNvPr id="74" name="Shape 74"/>
          <p:cNvSpPr txBox="1">
            <a:spLocks noGrp="1"/>
          </p:cNvSpPr>
          <p:nvPr>
            <p:ph type="body" idx="1"/>
          </p:nvPr>
        </p:nvSpPr>
        <p:spPr>
          <a:xfrm>
            <a:off x="311700" y="1152475"/>
            <a:ext cx="8520600" cy="20610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Char char="●"/>
            </a:pPr>
            <a:r>
              <a:rPr lang="en-GB" dirty="0">
                <a:solidFill>
                  <a:srgbClr val="000000"/>
                </a:solidFill>
              </a:rPr>
              <a:t>Non-persistent (Reflected) XSS Attack</a:t>
            </a:r>
          </a:p>
          <a:p>
            <a:pPr marL="457200" lvl="0" indent="-342900">
              <a:spcBef>
                <a:spcPts val="0"/>
              </a:spcBef>
              <a:buClr>
                <a:srgbClr val="000000"/>
              </a:buClr>
              <a:buSzPts val="1800"/>
              <a:buChar char="●"/>
            </a:pPr>
            <a:r>
              <a:rPr lang="en-GB" dirty="0" smtClean="0">
                <a:solidFill>
                  <a:srgbClr val="000000"/>
                </a:solidFill>
              </a:rPr>
              <a:t>Persistent </a:t>
            </a:r>
            <a:r>
              <a:rPr lang="en-GB" dirty="0">
                <a:solidFill>
                  <a:srgbClr val="000000"/>
                </a:solidFill>
              </a:rPr>
              <a:t>(Stored) XSS Attack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Non-persistent (Reflected) XSS Attack</a:t>
            </a:r>
          </a:p>
        </p:txBody>
      </p:sp>
      <p:pic>
        <p:nvPicPr>
          <p:cNvPr id="80" name="Shape 80"/>
          <p:cNvPicPr preferRelativeResize="0"/>
          <p:nvPr/>
        </p:nvPicPr>
        <p:blipFill>
          <a:blip r:embed="rId3">
            <a:alphaModFix/>
          </a:blip>
          <a:stretch>
            <a:fillRect/>
          </a:stretch>
        </p:blipFill>
        <p:spPr>
          <a:xfrm>
            <a:off x="399300" y="1452666"/>
            <a:ext cx="4485675" cy="2737700"/>
          </a:xfrm>
          <a:prstGeom prst="rect">
            <a:avLst/>
          </a:prstGeom>
          <a:noFill/>
          <a:ln>
            <a:noFill/>
          </a:ln>
        </p:spPr>
      </p:pic>
      <p:sp>
        <p:nvSpPr>
          <p:cNvPr id="81" name="Shape 81"/>
          <p:cNvSpPr txBox="1"/>
          <p:nvPr/>
        </p:nvSpPr>
        <p:spPr>
          <a:xfrm>
            <a:off x="4884975" y="1452666"/>
            <a:ext cx="4054800" cy="2530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a website with </a:t>
            </a:r>
            <a:r>
              <a:rPr lang="en-GB" sz="1800" dirty="0" smtClean="0"/>
              <a:t>a reflective </a:t>
            </a:r>
            <a:r>
              <a:rPr lang="en-GB" sz="1800" dirty="0" err="1" smtClean="0"/>
              <a:t>behavior</a:t>
            </a:r>
            <a:r>
              <a:rPr lang="en-GB" sz="1800" dirty="0" smtClean="0"/>
              <a:t> </a:t>
            </a:r>
            <a:r>
              <a:rPr lang="en-GB" sz="1800" dirty="0"/>
              <a:t>takes user inputs, then :</a:t>
            </a:r>
          </a:p>
          <a:p>
            <a:pPr marL="0" lvl="0" indent="0">
              <a:spcBef>
                <a:spcPts val="0"/>
              </a:spcBef>
              <a:buNone/>
            </a:pPr>
            <a:endParaRPr sz="1800" dirty="0"/>
          </a:p>
          <a:p>
            <a:pPr marL="457200" lvl="0" indent="-342900" rtl="0">
              <a:spcBef>
                <a:spcPts val="0"/>
              </a:spcBef>
              <a:buSzPts val="1800"/>
              <a:buChar char="●"/>
            </a:pPr>
            <a:r>
              <a:rPr lang="en-GB" sz="1800" dirty="0"/>
              <a:t>Attackers can put JavaScript code in the input, so when the input is reflected back, the </a:t>
            </a:r>
            <a:r>
              <a:rPr lang="en-GB" sz="1800" dirty="0" smtClean="0"/>
              <a:t>JavaScript </a:t>
            </a:r>
            <a:r>
              <a:rPr lang="en-GB" sz="1800" dirty="0"/>
              <a:t>code will be injected into the web page from the website.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Non-persistent (Reflected) XSS Attack</a:t>
            </a:r>
          </a:p>
        </p:txBody>
      </p:sp>
      <p:sp>
        <p:nvSpPr>
          <p:cNvPr id="87" name="Shape 87"/>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Assume a vulnerable service on website : </a:t>
            </a:r>
            <a:r>
              <a:rPr lang="en-GB" u="sng" dirty="0">
                <a:solidFill>
                  <a:srgbClr val="000000"/>
                </a:solidFill>
                <a:hlinkClick r:id="rId3"/>
              </a:rPr>
              <a:t>http://</a:t>
            </a:r>
            <a:r>
              <a:rPr lang="en-GB" u="sng" dirty="0" smtClean="0">
                <a:solidFill>
                  <a:srgbClr val="000000"/>
                </a:solidFill>
                <a:hlinkClick r:id="rId3"/>
              </a:rPr>
              <a:t>www.example.com/search?input=word</a:t>
            </a:r>
            <a:r>
              <a:rPr lang="en-GB" dirty="0">
                <a:solidFill>
                  <a:srgbClr val="000000"/>
                </a:solidFill>
              </a:rPr>
              <a:t>, where word is provided by the users.</a:t>
            </a:r>
          </a:p>
          <a:p>
            <a:pPr marL="457200" lvl="0" indent="-342900" rtl="0">
              <a:spcBef>
                <a:spcPts val="0"/>
              </a:spcBef>
              <a:spcAft>
                <a:spcPts val="0"/>
              </a:spcAft>
              <a:buClr>
                <a:srgbClr val="000000"/>
              </a:buClr>
              <a:buSzPts val="1800"/>
              <a:buChar char="●"/>
            </a:pPr>
            <a:r>
              <a:rPr lang="en-GB" dirty="0">
                <a:solidFill>
                  <a:srgbClr val="000000"/>
                </a:solidFill>
              </a:rPr>
              <a:t>Now the attacker sends the following URL to the victim and tricks him to click the link: </a:t>
            </a:r>
            <a:r>
              <a:rPr lang="en-GB" u="sng" dirty="0">
                <a:solidFill>
                  <a:srgbClr val="000000"/>
                </a:solidFill>
                <a:hlinkClick r:id="rId4"/>
              </a:rPr>
              <a:t>http://www.example.com/</a:t>
            </a:r>
            <a:r>
              <a:rPr lang="en-GB" u="sng" dirty="0" err="1">
                <a:solidFill>
                  <a:srgbClr val="000000"/>
                </a:solidFill>
                <a:hlinkClick r:id="rId4"/>
              </a:rPr>
              <a:t>search?input</a:t>
            </a:r>
            <a:r>
              <a:rPr lang="en-GB" u="sng" dirty="0">
                <a:solidFill>
                  <a:srgbClr val="000000"/>
                </a:solidFill>
                <a:hlinkClick r:id="rId4"/>
              </a:rPr>
              <a:t>=</a:t>
            </a:r>
            <a:r>
              <a:rPr lang="en-GB" dirty="0">
                <a:solidFill>
                  <a:srgbClr val="FF0000"/>
                </a:solidFill>
              </a:rPr>
              <a:t>&lt;script&gt;alert(“attack”);&lt;/script&gt;</a:t>
            </a:r>
          </a:p>
          <a:p>
            <a:pPr marL="457200" lvl="0" indent="-342900">
              <a:spcBef>
                <a:spcPts val="0"/>
              </a:spcBef>
              <a:buClr>
                <a:srgbClr val="000000"/>
              </a:buClr>
              <a:buSzPts val="1800"/>
              <a:buChar char="●"/>
            </a:pPr>
            <a:r>
              <a:rPr lang="en-GB" dirty="0">
                <a:solidFill>
                  <a:srgbClr val="000000"/>
                </a:solidFill>
              </a:rPr>
              <a:t>Once the victim clicks on this link, an HTTP GET request will be sent to the </a:t>
            </a:r>
            <a:r>
              <a:rPr lang="en-GB" u="sng" dirty="0">
                <a:solidFill>
                  <a:srgbClr val="000000"/>
                </a:solidFill>
                <a:hlinkClick r:id="rId5"/>
              </a:rPr>
              <a:t>www.example.com</a:t>
            </a:r>
            <a:r>
              <a:rPr lang="en-GB" dirty="0">
                <a:solidFill>
                  <a:srgbClr val="000000"/>
                </a:solidFill>
              </a:rPr>
              <a:t> web server, which returns a page containing the search result, with the original input in the page. The input here is a JavaScript code which runs and gives a pop-up message on the victim’s browser.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93" name="Shape 93"/>
          <p:cNvSpPr txBox="1">
            <a:spLocks noGrp="1"/>
          </p:cNvSpPr>
          <p:nvPr>
            <p:ph type="body" idx="1"/>
          </p:nvPr>
        </p:nvSpPr>
        <p:spPr>
          <a:xfrm>
            <a:off x="5035775" y="1152475"/>
            <a:ext cx="3796800" cy="3919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Attackers directly send their data to a target website/server which stores the data in a persistent storage.</a:t>
            </a:r>
          </a:p>
          <a:p>
            <a:pPr marL="457200" lvl="0" indent="-342900">
              <a:spcBef>
                <a:spcPts val="0"/>
              </a:spcBef>
              <a:buClr>
                <a:srgbClr val="000000"/>
              </a:buClr>
              <a:buSzPts val="1800"/>
              <a:buChar char="●"/>
            </a:pPr>
            <a:r>
              <a:rPr lang="en-GB" dirty="0">
                <a:solidFill>
                  <a:srgbClr val="000000"/>
                </a:solidFill>
              </a:rPr>
              <a:t>If the website later sends the stored data to other users, it creates a channel between the users and the attackers.</a:t>
            </a:r>
          </a:p>
          <a:p>
            <a:pPr marL="0" lvl="0" indent="0">
              <a:spcBef>
                <a:spcPts val="0"/>
              </a:spcBef>
              <a:buNone/>
            </a:pPr>
            <a:r>
              <a:rPr lang="en-GB" dirty="0">
                <a:solidFill>
                  <a:srgbClr val="000000"/>
                </a:solidFill>
              </a:rPr>
              <a:t>Example : User profile in a social network is a channel as it is set by one user and viewed by another.</a:t>
            </a:r>
          </a:p>
        </p:txBody>
      </p:sp>
      <p:pic>
        <p:nvPicPr>
          <p:cNvPr id="94" name="Shape 94"/>
          <p:cNvPicPr preferRelativeResize="0"/>
          <p:nvPr/>
        </p:nvPicPr>
        <p:blipFill>
          <a:blip r:embed="rId3">
            <a:alphaModFix/>
          </a:blip>
          <a:stretch>
            <a:fillRect/>
          </a:stretch>
        </p:blipFill>
        <p:spPr>
          <a:xfrm>
            <a:off x="392475" y="1152475"/>
            <a:ext cx="4562525" cy="277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100" name="Shape 10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These channels are supposed to be data channels. </a:t>
            </a:r>
          </a:p>
          <a:p>
            <a:pPr marL="457200" lvl="0" indent="-342900">
              <a:spcBef>
                <a:spcPts val="0"/>
              </a:spcBef>
              <a:spcAft>
                <a:spcPts val="600"/>
              </a:spcAft>
              <a:buClr>
                <a:srgbClr val="000000"/>
              </a:buClr>
              <a:buSzPts val="1800"/>
              <a:buChar char="●"/>
            </a:pPr>
            <a:r>
              <a:rPr lang="en-GB" dirty="0">
                <a:solidFill>
                  <a:srgbClr val="000000"/>
                </a:solidFill>
              </a:rPr>
              <a:t>But data provided </a:t>
            </a:r>
            <a:r>
              <a:rPr lang="en-GB" dirty="0" smtClean="0">
                <a:solidFill>
                  <a:srgbClr val="000000"/>
                </a:solidFill>
              </a:rPr>
              <a:t>by users </a:t>
            </a:r>
            <a:r>
              <a:rPr lang="en-GB" dirty="0">
                <a:solidFill>
                  <a:srgbClr val="000000"/>
                </a:solidFill>
              </a:rPr>
              <a:t>can contain HTML </a:t>
            </a:r>
            <a:r>
              <a:rPr lang="en-GB" dirty="0" err="1" smtClean="0">
                <a:solidFill>
                  <a:srgbClr val="000000"/>
                </a:solidFill>
              </a:rPr>
              <a:t>markups</a:t>
            </a:r>
            <a:r>
              <a:rPr lang="en-GB" dirty="0" smtClean="0">
                <a:solidFill>
                  <a:srgbClr val="000000"/>
                </a:solidFill>
              </a:rPr>
              <a:t> </a:t>
            </a:r>
            <a:r>
              <a:rPr lang="en-GB" dirty="0">
                <a:solidFill>
                  <a:srgbClr val="000000"/>
                </a:solidFill>
              </a:rPr>
              <a:t>and </a:t>
            </a:r>
            <a:r>
              <a:rPr lang="en-GB" dirty="0" smtClean="0">
                <a:solidFill>
                  <a:srgbClr val="000000"/>
                </a:solidFill>
              </a:rPr>
              <a:t>JavaScript </a:t>
            </a:r>
            <a:r>
              <a:rPr lang="en-GB" dirty="0">
                <a:solidFill>
                  <a:srgbClr val="000000"/>
                </a:solidFill>
              </a:rPr>
              <a:t>code.</a:t>
            </a:r>
          </a:p>
          <a:p>
            <a:pPr marL="457200" lvl="0" indent="-342900">
              <a:spcBef>
                <a:spcPts val="0"/>
              </a:spcBef>
              <a:spcAft>
                <a:spcPts val="600"/>
              </a:spcAft>
              <a:buClr>
                <a:srgbClr val="000000"/>
              </a:buClr>
              <a:buSzPts val="1800"/>
              <a:buChar char="●"/>
            </a:pPr>
            <a:r>
              <a:rPr lang="en-GB" dirty="0">
                <a:solidFill>
                  <a:srgbClr val="000000"/>
                </a:solidFill>
              </a:rPr>
              <a:t>If the input is not sanitized properly by the website, it is sent to other users’ browsers through the channel and gets executed by the browsers.</a:t>
            </a:r>
          </a:p>
          <a:p>
            <a:pPr marL="457200" lvl="0" indent="-342900">
              <a:spcBef>
                <a:spcPts val="0"/>
              </a:spcBef>
              <a:spcAft>
                <a:spcPts val="600"/>
              </a:spcAft>
              <a:buClr>
                <a:srgbClr val="000000"/>
              </a:buClr>
              <a:buSzPts val="1800"/>
              <a:buChar char="●"/>
            </a:pPr>
            <a:r>
              <a:rPr lang="en-GB" dirty="0">
                <a:solidFill>
                  <a:srgbClr val="000000"/>
                </a:solidFill>
              </a:rPr>
              <a:t>Browsers consider it like any other code coming from the </a:t>
            </a:r>
            <a:r>
              <a:rPr lang="en-GB" dirty="0" smtClean="0">
                <a:solidFill>
                  <a:srgbClr val="000000"/>
                </a:solidFill>
              </a:rPr>
              <a:t>website. Therefore</a:t>
            </a:r>
            <a:r>
              <a:rPr lang="en-GB" dirty="0">
                <a:solidFill>
                  <a:srgbClr val="000000"/>
                </a:solidFill>
              </a:rPr>
              <a:t>, the code is given the same privileges as that from the website.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Damage </a:t>
            </a:r>
            <a:r>
              <a:rPr lang="en-GB" dirty="0" smtClean="0"/>
              <a:t>Caused </a:t>
            </a:r>
            <a:r>
              <a:rPr lang="en-GB" dirty="0"/>
              <a:t>by XSS</a:t>
            </a:r>
          </a:p>
        </p:txBody>
      </p:sp>
      <p:sp>
        <p:nvSpPr>
          <p:cNvPr id="106" name="Shape 106"/>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Web </a:t>
            </a:r>
            <a:r>
              <a:rPr lang="en-GB" u="sng" dirty="0" smtClean="0">
                <a:solidFill>
                  <a:srgbClr val="000000"/>
                </a:solidFill>
              </a:rPr>
              <a:t>defacing:</a:t>
            </a:r>
            <a:r>
              <a:rPr lang="en-GB" dirty="0" smtClean="0">
                <a:solidFill>
                  <a:srgbClr val="000000"/>
                </a:solidFill>
              </a:rPr>
              <a:t> </a:t>
            </a:r>
            <a:r>
              <a:rPr lang="en-GB" dirty="0">
                <a:solidFill>
                  <a:srgbClr val="000000"/>
                </a:solidFill>
              </a:rPr>
              <a:t>JavaScript code can use DOM APIs to access the DOM nodes inside the hosting page</a:t>
            </a:r>
            <a:r>
              <a:rPr lang="en-GB" dirty="0" smtClean="0">
                <a:solidFill>
                  <a:srgbClr val="000000"/>
                </a:solidFill>
              </a:rPr>
              <a:t>. Therefore</a:t>
            </a:r>
            <a:r>
              <a:rPr lang="en-GB" dirty="0">
                <a:solidFill>
                  <a:srgbClr val="000000"/>
                </a:solidFill>
              </a:rPr>
              <a:t>, the injected JavaScript code can make arbitrary changes to the </a:t>
            </a:r>
            <a:r>
              <a:rPr lang="en-GB" dirty="0" smtClean="0">
                <a:solidFill>
                  <a:srgbClr val="000000"/>
                </a:solidFill>
              </a:rPr>
              <a:t>page. Example: </a:t>
            </a:r>
            <a:r>
              <a:rPr lang="en-GB" dirty="0">
                <a:solidFill>
                  <a:srgbClr val="000000"/>
                </a:solidFill>
              </a:rPr>
              <a:t>JavaScript code can change a news article page to something fake or change some pictures on the page.</a:t>
            </a:r>
          </a:p>
          <a:p>
            <a:pPr marL="0" lvl="0" indent="0">
              <a:spcBef>
                <a:spcPts val="0"/>
              </a:spcBef>
              <a:buNone/>
            </a:pPr>
            <a:r>
              <a:rPr lang="en-GB" u="sng" dirty="0">
                <a:solidFill>
                  <a:srgbClr val="000000"/>
                </a:solidFill>
              </a:rPr>
              <a:t>Spoofing </a:t>
            </a:r>
            <a:r>
              <a:rPr lang="en-GB" u="sng" dirty="0" smtClean="0">
                <a:solidFill>
                  <a:srgbClr val="000000"/>
                </a:solidFill>
              </a:rPr>
              <a:t>requests</a:t>
            </a:r>
            <a:r>
              <a:rPr lang="en-GB" dirty="0" smtClean="0">
                <a:solidFill>
                  <a:srgbClr val="000000"/>
                </a:solidFill>
              </a:rPr>
              <a:t>: </a:t>
            </a:r>
            <a:r>
              <a:rPr lang="en-GB" dirty="0">
                <a:solidFill>
                  <a:srgbClr val="000000"/>
                </a:solidFill>
              </a:rPr>
              <a:t>The injected JavaScript code can send HTTP requests to the server on </a:t>
            </a:r>
            <a:r>
              <a:rPr lang="en-GB" dirty="0" smtClean="0">
                <a:solidFill>
                  <a:srgbClr val="000000"/>
                </a:solidFill>
              </a:rPr>
              <a:t>behalf </a:t>
            </a:r>
            <a:r>
              <a:rPr lang="en-GB" dirty="0">
                <a:solidFill>
                  <a:srgbClr val="000000"/>
                </a:solidFill>
              </a:rPr>
              <a:t>of the user. (Discussed in later slides)</a:t>
            </a:r>
          </a:p>
          <a:p>
            <a:pPr marL="0" lvl="0" indent="0">
              <a:spcBef>
                <a:spcPts val="0"/>
              </a:spcBef>
              <a:buNone/>
            </a:pPr>
            <a:r>
              <a:rPr lang="en-GB" u="sng" dirty="0">
                <a:solidFill>
                  <a:srgbClr val="000000"/>
                </a:solidFill>
              </a:rPr>
              <a:t>Stealing </a:t>
            </a:r>
            <a:r>
              <a:rPr lang="en-GB" u="sng" dirty="0" smtClean="0">
                <a:solidFill>
                  <a:srgbClr val="000000"/>
                </a:solidFill>
              </a:rPr>
              <a:t>information: </a:t>
            </a:r>
            <a:r>
              <a:rPr lang="en-GB" dirty="0">
                <a:solidFill>
                  <a:srgbClr val="000000"/>
                </a:solidFill>
              </a:rPr>
              <a:t>The injected JavaScript code can also steal victim’s private data including the session cookies</a:t>
            </a:r>
            <a:r>
              <a:rPr lang="en-GB" dirty="0" smtClean="0">
                <a:solidFill>
                  <a:srgbClr val="000000"/>
                </a:solidFill>
              </a:rPr>
              <a:t>, personal </a:t>
            </a:r>
            <a:r>
              <a:rPr lang="en-GB" dirty="0">
                <a:solidFill>
                  <a:srgbClr val="000000"/>
                </a:solidFill>
              </a:rPr>
              <a:t>data displayed on the web page, data stored locally by the web application.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2222</Words>
  <Application>Microsoft Office PowerPoint</Application>
  <PresentationFormat>On-screen Show (16:9)</PresentationFormat>
  <Paragraphs>179</Paragraphs>
  <Slides>38</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 Unicode MS</vt:lpstr>
      <vt:lpstr>Arial</vt:lpstr>
      <vt:lpstr>Courier New</vt:lpstr>
      <vt:lpstr>Simple Light</vt:lpstr>
      <vt:lpstr>Cross-Site Scripting Attack (XSS)</vt:lpstr>
      <vt:lpstr>Outline</vt:lpstr>
      <vt:lpstr>The Cross-Site Scripting Attack</vt:lpstr>
      <vt:lpstr>Types of XSS Attacks</vt:lpstr>
      <vt:lpstr>Non-persistent (Reflected) XSS Attack</vt:lpstr>
      <vt:lpstr>Non-persistent (Reflected) XSS Attack</vt:lpstr>
      <vt:lpstr>Persistent (Stored) XSS Attack</vt:lpstr>
      <vt:lpstr>Persistent (Stored) XSS Attack</vt:lpstr>
      <vt:lpstr>Damage Caused by XSS</vt:lpstr>
      <vt:lpstr>Environment Setup  </vt:lpstr>
      <vt:lpstr>Attack Surfaces for XSS attack</vt:lpstr>
      <vt:lpstr>XSS Attacks to Befriend with Others</vt:lpstr>
      <vt:lpstr>XSS Attacks to Befriend with Others</vt:lpstr>
      <vt:lpstr>XSS Attacks to Befriend with Others</vt:lpstr>
      <vt:lpstr>Construct an Add-friend Request </vt:lpstr>
      <vt:lpstr>Inject the Code Into a Profile</vt:lpstr>
      <vt:lpstr>XSS Attacks to Change Other People’s Profiles</vt:lpstr>
      <vt:lpstr>Captured HTTP Request</vt:lpstr>
      <vt:lpstr>Captured HTTP Request (continued)</vt:lpstr>
      <vt:lpstr>Construct the Malicious Ajax Request</vt:lpstr>
      <vt:lpstr>Construct the Malicious Ajax Request</vt:lpstr>
      <vt:lpstr>Inject the into Attacker’s Profile</vt:lpstr>
      <vt:lpstr>Self-Propagation XSS Worm</vt:lpstr>
      <vt:lpstr>Self -Propagation XSS Worm</vt:lpstr>
      <vt:lpstr>Self-Propagation XSS Worm</vt:lpstr>
      <vt:lpstr>Self-Propagation XSS Worm</vt:lpstr>
      <vt:lpstr>Self-Propagation XSS Worm </vt:lpstr>
      <vt:lpstr>Self-Propagation XSS Worm</vt:lpstr>
      <vt:lpstr>Self-Propagation XSS Worm: The Link Approach</vt:lpstr>
      <vt:lpstr>Countermeasures: the Filter Approach</vt:lpstr>
      <vt:lpstr>Countermeasures: The Encoding Approach</vt:lpstr>
      <vt:lpstr>Countermeasures: Elgg’s Approach</vt:lpstr>
      <vt:lpstr>Defeating XSS using Content Security Policy</vt:lpstr>
      <vt:lpstr>CSP Example</vt:lpstr>
      <vt:lpstr>How to Securely Allow Inlined Code</vt:lpstr>
      <vt:lpstr>Setting CSP Rules</vt:lpstr>
      <vt:lpstr>Discussion Questions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Attack (XSS)</dc:title>
  <cp:lastModifiedBy>kevin.w.du@gmail.com</cp:lastModifiedBy>
  <cp:revision>15</cp:revision>
  <dcterms:modified xsi:type="dcterms:W3CDTF">2019-07-12T19:09:13Z</dcterms:modified>
</cp:coreProperties>
</file>