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7" r:id="rId37"/>
    <p:sldId id="299" r:id="rId38"/>
    <p:sldId id="302" r:id="rId39"/>
    <p:sldId id="301"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47" autoAdjust="0"/>
  </p:normalViewPr>
  <p:slideViewPr>
    <p:cSldViewPr snapToGrid="0">
      <p:cViewPr varScale="1">
        <p:scale>
          <a:sx n="130" d="100"/>
          <a:sy n="130" d="100"/>
        </p:scale>
        <p:origin x="9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8785720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1711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578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7297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Flow Control : If one end of the connection sends data too fast, it may overwhelm the receive buffer of the other end and cause data being dropped.By putting a smaller window value, the receiver can tell the sender to slow down.</a:t>
            </a:r>
          </a:p>
        </p:txBody>
      </p:sp>
    </p:spTree>
    <p:extLst>
      <p:ext uri="{BB962C8B-B14F-4D97-AF65-F5344CB8AC3E}">
        <p14:creationId xmlns:p14="http://schemas.microsoft.com/office/powerpoint/2010/main" val="120236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1701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2192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060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57499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455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726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032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65429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371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05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54713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There is one more way to disconnec</a:t>
            </a:r>
          </a:p>
        </p:txBody>
      </p:sp>
    </p:spTree>
    <p:extLst>
      <p:ext uri="{BB962C8B-B14F-4D97-AF65-F5344CB8AC3E}">
        <p14:creationId xmlns:p14="http://schemas.microsoft.com/office/powerpoint/2010/main" val="281107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3029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Uncheck the relative sequence number in the protocol preference option in Wireshark</a:t>
            </a:r>
          </a:p>
        </p:txBody>
      </p:sp>
    </p:spTree>
    <p:extLst>
      <p:ext uri="{BB962C8B-B14F-4D97-AF65-F5344CB8AC3E}">
        <p14:creationId xmlns:p14="http://schemas.microsoft.com/office/powerpoint/2010/main" val="171557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750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48813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59258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0119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4001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9501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657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673137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3911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6834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4381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87774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summary, the command starts a bash shell on the server machine whose input comes from a TCP connection and the output goes back to the same TCP connection</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68F4F06F-1185-4038-BF21-B45636E4FE16}" type="slidenum">
              <a:rPr lang="en-US" smtClean="0"/>
              <a:t>37</a:t>
            </a:fld>
            <a:endParaRPr lang="en-US"/>
          </a:p>
        </p:txBody>
      </p:sp>
    </p:spTree>
    <p:extLst>
      <p:ext uri="{BB962C8B-B14F-4D97-AF65-F5344CB8AC3E}">
        <p14:creationId xmlns:p14="http://schemas.microsoft.com/office/powerpoint/2010/main" val="164168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1810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Client programs also need to register a port number. They can use bind() , but it is not necessary as the clients need to reach out to others to know what port the servers are using. Clients can leave the decision to the operating system. So, when they initiate a connection using connect(), operating systems will randomly assign a random port </a:t>
            </a:r>
            <a:r>
              <a:rPr lang="en-GB" dirty="0" err="1"/>
              <a:t>numbre</a:t>
            </a:r>
            <a:r>
              <a:rPr lang="en-GB" dirty="0"/>
              <a:t> to them.</a:t>
            </a:r>
          </a:p>
        </p:txBody>
      </p:sp>
    </p:spTree>
    <p:extLst>
      <p:ext uri="{BB962C8B-B14F-4D97-AF65-F5344CB8AC3E}">
        <p14:creationId xmlns:p14="http://schemas.microsoft.com/office/powerpoint/2010/main" val="19569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30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58167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5998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0327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0EDE394-2EAE-41D5-A39F-8D30FFAC87F7}" type="datetimeFigureOut">
              <a:rPr lang="en-US" smtClean="0"/>
              <a:t>7/13/2019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01FAEB-F480-4D19-B07E-ABEEB3528941}" type="slidenum">
              <a:rPr lang="en-US" smtClean="0"/>
              <a:t>‹#›</a:t>
            </a:fld>
            <a:endParaRPr lang="en-US"/>
          </a:p>
        </p:txBody>
      </p:sp>
    </p:spTree>
    <p:extLst>
      <p:ext uri="{BB962C8B-B14F-4D97-AF65-F5344CB8AC3E}">
        <p14:creationId xmlns:p14="http://schemas.microsoft.com/office/powerpoint/2010/main" val="282153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7" Type="http://schemas.openxmlformats.org/officeDocument/2006/relationships/image" Target="../media/image23.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20.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tmp"/></Relationships>
</file>

<file path=ppt/slides/_rels/slide29.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8.tmp"/></Relationships>
</file>

<file path=ppt/slides/_rels/slide3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a:t>Attacks on </a:t>
            </a:r>
            <a:r>
              <a:rPr lang="en-GB" dirty="0" smtClean="0"/>
              <a:t>TCP</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Data Transmission</a:t>
            </a:r>
          </a:p>
        </p:txBody>
      </p:sp>
      <p:sp>
        <p:nvSpPr>
          <p:cNvPr id="120" name="Shape 120"/>
          <p:cNvSpPr txBox="1">
            <a:spLocks noGrp="1"/>
          </p:cNvSpPr>
          <p:nvPr>
            <p:ph type="body" idx="1"/>
          </p:nvPr>
        </p:nvSpPr>
        <p:spPr>
          <a:xfrm>
            <a:off x="311700" y="1017725"/>
            <a:ext cx="8520600" cy="40578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Clr>
                <a:schemeClr val="dk1"/>
              </a:buClr>
              <a:buSzPts val="1400"/>
              <a:buChar char="●"/>
            </a:pPr>
            <a:r>
              <a:rPr lang="en-GB" dirty="0">
                <a:solidFill>
                  <a:schemeClr val="dk1"/>
                </a:solidFill>
              </a:rPr>
              <a:t>Each octet in the send buffer has a sequence number field in the header which indicates the sequence of the packets. At the receiver end</a:t>
            </a:r>
            <a:r>
              <a:rPr lang="en-GB" dirty="0" smtClean="0">
                <a:solidFill>
                  <a:schemeClr val="dk1"/>
                </a:solidFill>
              </a:rPr>
              <a:t>, these </a:t>
            </a:r>
            <a:r>
              <a:rPr lang="en-GB" dirty="0">
                <a:solidFill>
                  <a:schemeClr val="dk1"/>
                </a:solidFill>
              </a:rPr>
              <a:t>sequence numbers  are used to place data in the right position inside receive buffer.</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Once data is placed in the receive buffer, they are merged into a single data stream. </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Applications read from the receive buffer. If no data is available, it </a:t>
            </a:r>
            <a:r>
              <a:rPr lang="en-GB" dirty="0" smtClean="0">
                <a:solidFill>
                  <a:schemeClr val="dk1"/>
                </a:solidFill>
              </a:rPr>
              <a:t>typically gets </a:t>
            </a:r>
            <a:r>
              <a:rPr lang="en-GB" dirty="0">
                <a:solidFill>
                  <a:schemeClr val="dk1"/>
                </a:solidFill>
              </a:rPr>
              <a:t>blocked. It gets unblocked when there is enough data to read.</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The receiver informs the sender about receiving of data </a:t>
            </a:r>
            <a:r>
              <a:rPr lang="en-GB" dirty="0" smtClean="0">
                <a:solidFill>
                  <a:schemeClr val="dk1"/>
                </a:solidFill>
              </a:rPr>
              <a:t>using </a:t>
            </a:r>
            <a:r>
              <a:rPr lang="en-GB" dirty="0">
                <a:solidFill>
                  <a:schemeClr val="dk1"/>
                </a:solidFill>
              </a:rPr>
              <a:t>acknowledgement </a:t>
            </a:r>
            <a:r>
              <a:rPr lang="en-GB" dirty="0" smtClean="0">
                <a:solidFill>
                  <a:schemeClr val="dk1"/>
                </a:solidFill>
              </a:rPr>
              <a:t>packets</a:t>
            </a:r>
            <a:endParaRPr lang="en-GB" dirty="0">
              <a:solidFill>
                <a:schemeClr val="dk1"/>
              </a:solidFill>
            </a:endParaRP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Header</a:t>
            </a:r>
          </a:p>
        </p:txBody>
      </p:sp>
      <p:pic>
        <p:nvPicPr>
          <p:cNvPr id="126" name="Shape 126"/>
          <p:cNvPicPr preferRelativeResize="0"/>
          <p:nvPr/>
        </p:nvPicPr>
        <p:blipFill>
          <a:blip r:embed="rId3">
            <a:alphaModFix/>
          </a:blip>
          <a:stretch>
            <a:fillRect/>
          </a:stretch>
        </p:blipFill>
        <p:spPr>
          <a:xfrm>
            <a:off x="255275" y="965900"/>
            <a:ext cx="5009824" cy="2720792"/>
          </a:xfrm>
          <a:prstGeom prst="rect">
            <a:avLst/>
          </a:prstGeom>
          <a:noFill/>
          <a:ln>
            <a:noFill/>
          </a:ln>
        </p:spPr>
      </p:pic>
      <p:sp>
        <p:nvSpPr>
          <p:cNvPr id="127" name="Shape 127"/>
          <p:cNvSpPr txBox="1"/>
          <p:nvPr/>
        </p:nvSpPr>
        <p:spPr>
          <a:xfrm>
            <a:off x="5156225" y="1144450"/>
            <a:ext cx="3930900" cy="3854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t>TCP </a:t>
            </a:r>
            <a:r>
              <a:rPr lang="en-GB" sz="1800" i="1" dirty="0" smtClean="0"/>
              <a:t>Segment: </a:t>
            </a:r>
            <a:r>
              <a:rPr lang="en-GB" sz="1800" i="1" dirty="0"/>
              <a:t>TCP Header + Data.</a:t>
            </a:r>
            <a:r>
              <a:rPr lang="en-GB" sz="1800" dirty="0"/>
              <a:t> </a:t>
            </a:r>
            <a:endParaRPr lang="en-GB" sz="1800" dirty="0" smtClean="0"/>
          </a:p>
          <a:p>
            <a:pPr marL="0" lvl="0" indent="0">
              <a:spcBef>
                <a:spcPts val="0"/>
              </a:spcBef>
              <a:buNone/>
            </a:pPr>
            <a:endParaRPr sz="1800" dirty="0"/>
          </a:p>
          <a:p>
            <a:pPr marL="0" lvl="0" indent="0">
              <a:spcBef>
                <a:spcPts val="0"/>
              </a:spcBef>
              <a:buNone/>
            </a:pPr>
            <a:r>
              <a:rPr lang="en-GB" sz="1800" i="1" u="sng" dirty="0"/>
              <a:t>Source and Destination port (16 bits each</a:t>
            </a:r>
            <a:r>
              <a:rPr lang="en-GB" sz="1800" i="1" u="sng" dirty="0" smtClean="0"/>
              <a:t>)</a:t>
            </a:r>
            <a:r>
              <a:rPr lang="en-GB" sz="1800" u="sng" dirty="0" smtClean="0"/>
              <a:t>:</a:t>
            </a:r>
            <a:r>
              <a:rPr lang="en-GB" sz="1800" dirty="0" smtClean="0"/>
              <a:t> </a:t>
            </a:r>
            <a:r>
              <a:rPr lang="en-GB" sz="1800" dirty="0"/>
              <a:t>Specify port numbers of the sender and the receiver.</a:t>
            </a:r>
          </a:p>
          <a:p>
            <a:pPr marL="0" lvl="0" indent="0">
              <a:spcBef>
                <a:spcPts val="0"/>
              </a:spcBef>
              <a:buNone/>
            </a:pPr>
            <a:endParaRPr sz="1800" dirty="0"/>
          </a:p>
          <a:p>
            <a:pPr marL="0" lvl="0" indent="0">
              <a:spcBef>
                <a:spcPts val="0"/>
              </a:spcBef>
              <a:buNone/>
            </a:pPr>
            <a:r>
              <a:rPr lang="en-GB" sz="1800" i="1" u="sng" dirty="0"/>
              <a:t>Sequence number (32 bits) </a:t>
            </a:r>
            <a:r>
              <a:rPr lang="en-GB" sz="1800" u="sng" dirty="0"/>
              <a:t>: </a:t>
            </a:r>
            <a:r>
              <a:rPr lang="en-GB" sz="1800" dirty="0"/>
              <a:t>Specifies the sequence number of the first octet in the TCP segment. If SYN bit is set, it is the initial sequence number</a:t>
            </a:r>
            <a:r>
              <a:rPr lang="en-GB" sz="1800" dirty="0" smtClean="0"/>
              <a:t>.</a:t>
            </a:r>
            <a:endParaRPr lang="en-GB" sz="1800" dirty="0"/>
          </a:p>
        </p:txBody>
      </p:sp>
      <p:sp>
        <p:nvSpPr>
          <p:cNvPr id="128" name="Shape 128"/>
          <p:cNvSpPr txBox="1"/>
          <p:nvPr/>
        </p:nvSpPr>
        <p:spPr>
          <a:xfrm>
            <a:off x="255275" y="3612000"/>
            <a:ext cx="4849800" cy="1531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i="1" u="sng" dirty="0">
                <a:solidFill>
                  <a:schemeClr val="dk1"/>
                </a:solidFill>
              </a:rPr>
              <a:t>Acknowledgement number (32 bits</a:t>
            </a:r>
            <a:r>
              <a:rPr lang="en-GB" sz="1800" i="1" u="sng" dirty="0" smtClean="0">
                <a:solidFill>
                  <a:schemeClr val="dk1"/>
                </a:solidFill>
              </a:rPr>
              <a:t>)</a:t>
            </a:r>
            <a:r>
              <a:rPr lang="en-GB" sz="1800" u="sng" dirty="0" smtClean="0">
                <a:solidFill>
                  <a:schemeClr val="dk1"/>
                </a:solidFill>
              </a:rPr>
              <a:t>: </a:t>
            </a:r>
            <a:r>
              <a:rPr lang="en-GB" sz="1800" dirty="0">
                <a:solidFill>
                  <a:schemeClr val="dk1"/>
                </a:solidFill>
              </a:rPr>
              <a:t>Contains the value of the next sequence number expected by the sender of this segment</a:t>
            </a:r>
            <a:r>
              <a:rPr lang="en-GB" sz="1800" dirty="0" smtClean="0">
                <a:solidFill>
                  <a:schemeClr val="dk1"/>
                </a:solidFill>
              </a:rPr>
              <a:t>. Valid </a:t>
            </a:r>
            <a:r>
              <a:rPr lang="en-GB" sz="1800" dirty="0">
                <a:solidFill>
                  <a:schemeClr val="dk1"/>
                </a:solidFill>
              </a:rPr>
              <a:t>only if ACK bit is set.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Header</a:t>
            </a:r>
          </a:p>
        </p:txBody>
      </p:sp>
      <p:sp>
        <p:nvSpPr>
          <p:cNvPr id="134" name="Shape 134"/>
          <p:cNvSpPr txBox="1">
            <a:spLocks noGrp="1"/>
          </p:cNvSpPr>
          <p:nvPr>
            <p:ph type="body" idx="1"/>
          </p:nvPr>
        </p:nvSpPr>
        <p:spPr>
          <a:xfrm>
            <a:off x="311700" y="1152475"/>
            <a:ext cx="8520600" cy="36423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Header length (4 bits</a:t>
            </a:r>
            <a:r>
              <a:rPr lang="en-GB" i="1" u="sng" dirty="0" smtClean="0">
                <a:solidFill>
                  <a:srgbClr val="000000"/>
                </a:solidFill>
              </a:rPr>
              <a:t>): </a:t>
            </a:r>
            <a:r>
              <a:rPr lang="en-GB" dirty="0">
                <a:solidFill>
                  <a:srgbClr val="000000"/>
                </a:solidFill>
              </a:rPr>
              <a:t>Length of TCP header is measured by the number of 32-bit words in the header, so we multiply by 4 to get number of octets in the header.</a:t>
            </a:r>
          </a:p>
          <a:p>
            <a:pPr marL="0" lvl="0" indent="0">
              <a:spcBef>
                <a:spcPts val="0"/>
              </a:spcBef>
              <a:buNone/>
            </a:pPr>
            <a:r>
              <a:rPr lang="en-GB" i="1" u="sng" dirty="0">
                <a:solidFill>
                  <a:srgbClr val="000000"/>
                </a:solidFill>
              </a:rPr>
              <a:t>Reserved (6 bits</a:t>
            </a:r>
            <a:r>
              <a:rPr lang="en-GB" i="1" u="sng" dirty="0" smtClean="0">
                <a:solidFill>
                  <a:srgbClr val="000000"/>
                </a:solidFill>
              </a:rPr>
              <a:t>): </a:t>
            </a:r>
            <a:r>
              <a:rPr lang="en-GB" dirty="0">
                <a:solidFill>
                  <a:srgbClr val="000000"/>
                </a:solidFill>
              </a:rPr>
              <a:t>This field is not used.</a:t>
            </a:r>
          </a:p>
          <a:p>
            <a:pPr marL="0" lvl="0" indent="0">
              <a:spcBef>
                <a:spcPts val="0"/>
              </a:spcBef>
              <a:buNone/>
            </a:pPr>
            <a:r>
              <a:rPr lang="en-GB" i="1" u="sng" dirty="0">
                <a:solidFill>
                  <a:srgbClr val="000000"/>
                </a:solidFill>
              </a:rPr>
              <a:t>Code bits (6 bits</a:t>
            </a:r>
            <a:r>
              <a:rPr lang="en-GB" i="1" u="sng" dirty="0" smtClean="0">
                <a:solidFill>
                  <a:srgbClr val="000000"/>
                </a:solidFill>
              </a:rPr>
              <a:t>):</a:t>
            </a:r>
            <a:r>
              <a:rPr lang="en-GB" dirty="0" smtClean="0">
                <a:solidFill>
                  <a:srgbClr val="000000"/>
                </a:solidFill>
              </a:rPr>
              <a:t> </a:t>
            </a:r>
            <a:r>
              <a:rPr lang="en-GB" dirty="0">
                <a:solidFill>
                  <a:srgbClr val="000000"/>
                </a:solidFill>
              </a:rPr>
              <a:t>There are six code bits, including SYN,FIN,ACK,RST,PSH and URG.</a:t>
            </a:r>
          </a:p>
          <a:p>
            <a:pPr marL="0" lvl="0" indent="0">
              <a:spcBef>
                <a:spcPts val="0"/>
              </a:spcBef>
              <a:buNone/>
            </a:pPr>
            <a:r>
              <a:rPr lang="en-GB" i="1" u="sng" dirty="0">
                <a:solidFill>
                  <a:srgbClr val="000000"/>
                </a:solidFill>
              </a:rPr>
              <a:t>Window (16 bits</a:t>
            </a:r>
            <a:r>
              <a:rPr lang="en-GB" i="1" u="sng" dirty="0" smtClean="0">
                <a:solidFill>
                  <a:srgbClr val="000000"/>
                </a:solidFill>
              </a:rPr>
              <a:t>):</a:t>
            </a:r>
            <a:r>
              <a:rPr lang="en-GB" dirty="0" smtClean="0">
                <a:solidFill>
                  <a:srgbClr val="000000"/>
                </a:solidFill>
              </a:rPr>
              <a:t> </a:t>
            </a:r>
            <a:r>
              <a:rPr lang="en-GB" dirty="0">
                <a:solidFill>
                  <a:srgbClr val="000000"/>
                </a:solidFill>
              </a:rPr>
              <a:t>Window advertisement to specify the number of octets that the sender of this TCP segment is willing to accept</a:t>
            </a:r>
            <a:r>
              <a:rPr lang="en-GB" dirty="0" smtClean="0">
                <a:solidFill>
                  <a:srgbClr val="000000"/>
                </a:solidFill>
              </a:rPr>
              <a:t>. The </a:t>
            </a:r>
            <a:r>
              <a:rPr lang="en-GB" dirty="0">
                <a:solidFill>
                  <a:srgbClr val="000000"/>
                </a:solidFill>
              </a:rPr>
              <a:t>purpose of this field is for flow control.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Header</a:t>
            </a:r>
          </a:p>
        </p:txBody>
      </p:sp>
      <p:sp>
        <p:nvSpPr>
          <p:cNvPr id="140" name="Shape 14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Checksum (16 bits</a:t>
            </a:r>
            <a:r>
              <a:rPr lang="en-GB" i="1" u="sng" dirty="0" smtClean="0">
                <a:solidFill>
                  <a:srgbClr val="000000"/>
                </a:solidFill>
              </a:rPr>
              <a:t>):</a:t>
            </a:r>
            <a:r>
              <a:rPr lang="en-GB" dirty="0" smtClean="0">
                <a:solidFill>
                  <a:srgbClr val="000000"/>
                </a:solidFill>
              </a:rPr>
              <a:t> </a:t>
            </a:r>
            <a:r>
              <a:rPr lang="en-GB" dirty="0">
                <a:solidFill>
                  <a:srgbClr val="000000"/>
                </a:solidFill>
              </a:rPr>
              <a:t>The checksum is calculated using part of IP header, TCP header and TCP data.</a:t>
            </a:r>
          </a:p>
          <a:p>
            <a:pPr marL="0" lvl="0" indent="0">
              <a:spcBef>
                <a:spcPts val="0"/>
              </a:spcBef>
              <a:buNone/>
            </a:pPr>
            <a:r>
              <a:rPr lang="en-GB" i="1" u="sng" dirty="0">
                <a:solidFill>
                  <a:srgbClr val="000000"/>
                </a:solidFill>
              </a:rPr>
              <a:t>Urgent Pointer (16 bits</a:t>
            </a:r>
            <a:r>
              <a:rPr lang="en-GB" i="1" u="sng" dirty="0" smtClean="0">
                <a:solidFill>
                  <a:srgbClr val="000000"/>
                </a:solidFill>
              </a:rPr>
              <a:t>):</a:t>
            </a:r>
            <a:r>
              <a:rPr lang="en-GB" dirty="0" smtClean="0">
                <a:solidFill>
                  <a:srgbClr val="000000"/>
                </a:solidFill>
              </a:rPr>
              <a:t> </a:t>
            </a:r>
            <a:r>
              <a:rPr lang="en-GB" dirty="0">
                <a:solidFill>
                  <a:srgbClr val="000000"/>
                </a:solidFill>
              </a:rPr>
              <a:t>If the URG code bit is set, the first part of the data contains urgent data (do not consume sequence numbers). The urgent pointer specifies where the urgent data ends and the normal TCP data starts. Urgent data is for priority purposes as they do not wait in line in the receive buffer, and will be delivered to the applications immediately.</a:t>
            </a:r>
          </a:p>
          <a:p>
            <a:pPr marL="0" lvl="0" indent="0">
              <a:spcBef>
                <a:spcPts val="0"/>
              </a:spcBef>
              <a:buNone/>
            </a:pPr>
            <a:r>
              <a:rPr lang="en-GB" i="1" u="sng" dirty="0">
                <a:solidFill>
                  <a:srgbClr val="000000"/>
                </a:solidFill>
              </a:rPr>
              <a:t>Options (0-320 bits, divisible by 32</a:t>
            </a:r>
            <a:r>
              <a:rPr lang="en-GB" i="1" u="sng" dirty="0" smtClean="0">
                <a:solidFill>
                  <a:srgbClr val="000000"/>
                </a:solidFill>
              </a:rPr>
              <a:t>):</a:t>
            </a:r>
            <a:r>
              <a:rPr lang="en-GB" dirty="0" smtClean="0">
                <a:solidFill>
                  <a:srgbClr val="000000"/>
                </a:solidFill>
              </a:rPr>
              <a:t> </a:t>
            </a:r>
            <a:r>
              <a:rPr lang="en-GB" dirty="0">
                <a:solidFill>
                  <a:srgbClr val="000000"/>
                </a:solidFill>
              </a:rPr>
              <a:t>TCP segments can carry a variable length of options which provide a way to deal with the limitations of the original header.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3-way Handshake Protocol</a:t>
            </a:r>
          </a:p>
        </p:txBody>
      </p:sp>
      <p:sp>
        <p:nvSpPr>
          <p:cNvPr id="147" name="Shape 147"/>
          <p:cNvSpPr txBox="1"/>
          <p:nvPr/>
        </p:nvSpPr>
        <p:spPr>
          <a:xfrm>
            <a:off x="3828825" y="1076034"/>
            <a:ext cx="5003475" cy="3817699"/>
          </a:xfrm>
          <a:prstGeom prst="rect">
            <a:avLst/>
          </a:prstGeom>
          <a:noFill/>
          <a:ln>
            <a:noFill/>
          </a:ln>
        </p:spPr>
        <p:txBody>
          <a:bodyPr wrap="square" lIns="91425" tIns="91425" rIns="91425" bIns="91425" anchor="t" anchorCtr="0">
            <a:noAutofit/>
          </a:bodyPr>
          <a:lstStyle/>
          <a:p>
            <a:pPr lvl="0">
              <a:spcBef>
                <a:spcPts val="0"/>
              </a:spcBef>
              <a:spcAft>
                <a:spcPts val="0"/>
              </a:spcAft>
              <a:buSzPts val="1800"/>
            </a:pPr>
            <a:r>
              <a:rPr lang="en-GB" sz="1800" b="1" dirty="0"/>
              <a:t>SYN </a:t>
            </a:r>
            <a:r>
              <a:rPr lang="en-GB" sz="1800" b="1" dirty="0" smtClean="0"/>
              <a:t>Packet: </a:t>
            </a:r>
          </a:p>
          <a:p>
            <a:pPr marL="285750" lvl="0" indent="-285750">
              <a:spcBef>
                <a:spcPts val="0"/>
              </a:spcBef>
              <a:spcAft>
                <a:spcPts val="0"/>
              </a:spcAft>
              <a:buSzPts val="1800"/>
              <a:buFont typeface="Arial" panose="020B0604020202020204" pitchFamily="34" charset="0"/>
              <a:buChar char="•"/>
            </a:pPr>
            <a:r>
              <a:rPr lang="en-GB" sz="1600" dirty="0" smtClean="0"/>
              <a:t>The </a:t>
            </a:r>
            <a:r>
              <a:rPr lang="en-GB" sz="1600" dirty="0"/>
              <a:t>client sends a special packet called SYN packet to the server using a randomly generated number x as its sequence number.</a:t>
            </a:r>
          </a:p>
          <a:p>
            <a:pPr marL="0" lvl="0" indent="0" rtl="0">
              <a:spcBef>
                <a:spcPts val="0"/>
              </a:spcBef>
              <a:buNone/>
            </a:pPr>
            <a:endParaRPr sz="1800" dirty="0"/>
          </a:p>
          <a:p>
            <a:pPr marL="0" lvl="0" indent="0">
              <a:spcBef>
                <a:spcPts val="0"/>
              </a:spcBef>
              <a:buNone/>
            </a:pPr>
            <a:r>
              <a:rPr lang="en-GB" sz="1800" b="1" dirty="0" smtClean="0"/>
              <a:t>SYN-ACK </a:t>
            </a:r>
            <a:r>
              <a:rPr lang="en-GB" sz="1800" b="1" dirty="0"/>
              <a:t>Packet:</a:t>
            </a:r>
          </a:p>
          <a:p>
            <a:pPr marL="400050" lvl="0" indent="-285750" rtl="0">
              <a:spcBef>
                <a:spcPts val="0"/>
              </a:spcBef>
              <a:buSzPts val="1800"/>
              <a:buFont typeface="Arial" panose="020B0604020202020204" pitchFamily="34" charset="0"/>
              <a:buChar char="•"/>
            </a:pPr>
            <a:r>
              <a:rPr lang="en-GB" sz="1600" dirty="0" smtClean="0"/>
              <a:t>On </a:t>
            </a:r>
            <a:r>
              <a:rPr lang="en-GB" sz="1600" dirty="0"/>
              <a:t>receiving it, the server sends a reply packet using its own randomly generated number y as its sequence number</a:t>
            </a:r>
            <a:r>
              <a:rPr lang="en-GB" sz="1600" dirty="0" smtClean="0"/>
              <a:t>.</a:t>
            </a:r>
          </a:p>
          <a:p>
            <a:pPr marL="457200" lvl="0" indent="-342900" rtl="0">
              <a:spcBef>
                <a:spcPts val="0"/>
              </a:spcBef>
              <a:buSzPts val="1800"/>
              <a:buChar char="●"/>
            </a:pPr>
            <a:endParaRPr lang="en-GB" sz="1800" dirty="0"/>
          </a:p>
          <a:p>
            <a:pPr lvl="0"/>
            <a:r>
              <a:rPr lang="en-GB" sz="1800" b="1" dirty="0"/>
              <a:t>ACK Packet</a:t>
            </a:r>
          </a:p>
          <a:p>
            <a:pPr marL="400050" lvl="0" indent="-285750">
              <a:buSzPts val="1800"/>
              <a:buFont typeface="Arial" panose="020B0604020202020204" pitchFamily="34" charset="0"/>
              <a:buChar char="•"/>
            </a:pPr>
            <a:r>
              <a:rPr lang="en-GB" sz="1600" dirty="0"/>
              <a:t>Client sends out ACK packet to </a:t>
            </a:r>
            <a:r>
              <a:rPr lang="en-GB" sz="1600" dirty="0" smtClean="0"/>
              <a:t>conclude the handshake</a:t>
            </a:r>
            <a:endParaRPr lang="en-GB" sz="16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 y="1354880"/>
            <a:ext cx="3104493" cy="291079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3-way Handshake Protocol</a:t>
            </a:r>
          </a:p>
        </p:txBody>
      </p:sp>
      <p:sp>
        <p:nvSpPr>
          <p:cNvPr id="154" name="Shape 154"/>
          <p:cNvSpPr txBox="1">
            <a:spLocks noGrp="1"/>
          </p:cNvSpPr>
          <p:nvPr>
            <p:ph type="body" idx="1"/>
          </p:nvPr>
        </p:nvSpPr>
        <p:spPr>
          <a:xfrm>
            <a:off x="311700" y="1152475"/>
            <a:ext cx="8520600" cy="37953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When the server receives the initial SYN packet, it uses TCB (Transmission Control Block) to store the information about the connection.</a:t>
            </a:r>
          </a:p>
          <a:p>
            <a:pPr marL="457200" lvl="0" indent="-342900">
              <a:spcBef>
                <a:spcPts val="0"/>
              </a:spcBef>
              <a:spcAft>
                <a:spcPts val="0"/>
              </a:spcAft>
              <a:buClr>
                <a:srgbClr val="000000"/>
              </a:buClr>
              <a:buSzPts val="1800"/>
              <a:buChar char="●"/>
            </a:pPr>
            <a:r>
              <a:rPr lang="en-GB" dirty="0">
                <a:solidFill>
                  <a:srgbClr val="000000"/>
                </a:solidFill>
              </a:rPr>
              <a:t>This is called</a:t>
            </a:r>
            <a:r>
              <a:rPr lang="en-GB" b="1" dirty="0">
                <a:solidFill>
                  <a:srgbClr val="000000"/>
                </a:solidFill>
              </a:rPr>
              <a:t> half-open connection</a:t>
            </a:r>
            <a:r>
              <a:rPr lang="en-GB" dirty="0">
                <a:solidFill>
                  <a:srgbClr val="000000"/>
                </a:solidFill>
              </a:rPr>
              <a:t> as only client-server connection is confirmed.</a:t>
            </a:r>
          </a:p>
          <a:p>
            <a:pPr marL="457200" lvl="0" indent="-342900">
              <a:spcBef>
                <a:spcPts val="0"/>
              </a:spcBef>
              <a:spcAft>
                <a:spcPts val="0"/>
              </a:spcAft>
              <a:buClr>
                <a:srgbClr val="000000"/>
              </a:buClr>
              <a:buSzPts val="1800"/>
              <a:buChar char="●"/>
            </a:pPr>
            <a:r>
              <a:rPr lang="en-GB" dirty="0">
                <a:solidFill>
                  <a:srgbClr val="000000"/>
                </a:solidFill>
              </a:rPr>
              <a:t>The server stores the TCB in a queue that is only for the half-open connection.</a:t>
            </a:r>
          </a:p>
          <a:p>
            <a:pPr marL="457200" lvl="0" indent="-342900">
              <a:spcBef>
                <a:spcPts val="0"/>
              </a:spcBef>
              <a:spcAft>
                <a:spcPts val="0"/>
              </a:spcAft>
              <a:buClr>
                <a:srgbClr val="000000"/>
              </a:buClr>
              <a:buSzPts val="1800"/>
              <a:buChar char="●"/>
            </a:pPr>
            <a:r>
              <a:rPr lang="en-GB" dirty="0">
                <a:solidFill>
                  <a:srgbClr val="000000"/>
                </a:solidFill>
              </a:rPr>
              <a:t>After the server gets ACK packet, it will take this TCB out of the queue and store in a different place.</a:t>
            </a:r>
          </a:p>
          <a:p>
            <a:pPr marL="457200" lvl="0" indent="-342900">
              <a:spcBef>
                <a:spcPts val="0"/>
              </a:spcBef>
              <a:buClr>
                <a:srgbClr val="000000"/>
              </a:buClr>
              <a:buSzPts val="1800"/>
              <a:buChar char="●"/>
            </a:pPr>
            <a:r>
              <a:rPr lang="en-GB" dirty="0">
                <a:solidFill>
                  <a:srgbClr val="000000"/>
                </a:solidFill>
              </a:rPr>
              <a:t>If ACK doesn’t arrive, the server will resend SYN+ACK packet. The TCB will eventually be discarded </a:t>
            </a:r>
            <a:r>
              <a:rPr lang="en-GB" dirty="0" smtClean="0">
                <a:solidFill>
                  <a:srgbClr val="000000"/>
                </a:solidFill>
              </a:rPr>
              <a:t>after a certain time period.</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SYN Flooding Attack</a:t>
            </a:r>
          </a:p>
        </p:txBody>
      </p:sp>
      <p:sp>
        <p:nvSpPr>
          <p:cNvPr id="160" name="Shape 160"/>
          <p:cNvSpPr txBox="1">
            <a:spLocks noGrp="1"/>
          </p:cNvSpPr>
          <p:nvPr>
            <p:ph type="body" idx="1"/>
          </p:nvPr>
        </p:nvSpPr>
        <p:spPr>
          <a:xfrm>
            <a:off x="311701" y="1152475"/>
            <a:ext cx="5259366"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Idea : </a:t>
            </a:r>
            <a:r>
              <a:rPr lang="en-GB" dirty="0">
                <a:solidFill>
                  <a:srgbClr val="000000"/>
                </a:solidFill>
              </a:rPr>
              <a:t>To fill the queue storing the half-open connections so that there will be no space to store TCB for any new half-open connection</a:t>
            </a:r>
            <a:r>
              <a:rPr lang="en-GB" dirty="0" smtClean="0">
                <a:solidFill>
                  <a:srgbClr val="000000"/>
                </a:solidFill>
              </a:rPr>
              <a:t>, basically </a:t>
            </a:r>
            <a:r>
              <a:rPr lang="en-GB" dirty="0">
                <a:solidFill>
                  <a:srgbClr val="000000"/>
                </a:solidFill>
              </a:rPr>
              <a:t>the server cannot accept any new SYN packets.</a:t>
            </a:r>
          </a:p>
          <a:p>
            <a:pPr marL="0" lvl="0" indent="0">
              <a:spcBef>
                <a:spcPts val="0"/>
              </a:spcBef>
              <a:spcAft>
                <a:spcPts val="600"/>
              </a:spcAft>
              <a:buNone/>
            </a:pPr>
            <a:r>
              <a:rPr lang="en-GB" b="1" dirty="0">
                <a:solidFill>
                  <a:srgbClr val="000000"/>
                </a:solidFill>
              </a:rPr>
              <a:t>Steps to achieve this : </a:t>
            </a:r>
            <a:r>
              <a:rPr lang="en-GB" dirty="0" smtClean="0">
                <a:solidFill>
                  <a:srgbClr val="000000"/>
                </a:solidFill>
              </a:rPr>
              <a:t>Continuously </a:t>
            </a:r>
            <a:r>
              <a:rPr lang="en-GB" dirty="0">
                <a:solidFill>
                  <a:srgbClr val="000000"/>
                </a:solidFill>
              </a:rPr>
              <a:t>send a lot of SYN packets to the server. This consumes the space in the queue by inserting the TCB record.</a:t>
            </a:r>
          </a:p>
          <a:p>
            <a:pPr marL="457200" lvl="0" indent="-342900">
              <a:spcBef>
                <a:spcPts val="0"/>
              </a:spcBef>
              <a:spcAft>
                <a:spcPts val="600"/>
              </a:spcAft>
              <a:buClr>
                <a:srgbClr val="000000"/>
              </a:buClr>
              <a:buSzPts val="1800"/>
              <a:buChar char="●"/>
            </a:pPr>
            <a:r>
              <a:rPr lang="en-GB" dirty="0">
                <a:solidFill>
                  <a:srgbClr val="000000"/>
                </a:solidFill>
              </a:rPr>
              <a:t>Do not finish the 3rd step of handshake as it will </a:t>
            </a:r>
            <a:r>
              <a:rPr lang="en-GB" dirty="0" err="1">
                <a:solidFill>
                  <a:srgbClr val="000000"/>
                </a:solidFill>
              </a:rPr>
              <a:t>dequeue</a:t>
            </a:r>
            <a:r>
              <a:rPr lang="en-GB" dirty="0">
                <a:solidFill>
                  <a:srgbClr val="000000"/>
                </a:solidFill>
              </a:rPr>
              <a:t> the TCB record.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1329599"/>
            <a:ext cx="3237185" cy="285293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a:t>
            </a:r>
          </a:p>
        </p:txBody>
      </p:sp>
      <p:sp>
        <p:nvSpPr>
          <p:cNvPr id="166" name="Shape 1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1200"/>
              </a:spcAft>
              <a:buClr>
                <a:srgbClr val="000000"/>
              </a:buClr>
              <a:buSzPts val="1800"/>
              <a:buChar char="●"/>
            </a:pPr>
            <a:r>
              <a:rPr lang="en-GB" dirty="0" smtClean="0">
                <a:solidFill>
                  <a:srgbClr val="000000"/>
                </a:solidFill>
              </a:rPr>
              <a:t>When </a:t>
            </a:r>
            <a:r>
              <a:rPr lang="en-GB" dirty="0">
                <a:solidFill>
                  <a:srgbClr val="000000"/>
                </a:solidFill>
              </a:rPr>
              <a:t>flooding the server with SYN packets, we need to use random source IP </a:t>
            </a:r>
            <a:r>
              <a:rPr lang="en-GB" dirty="0" smtClean="0">
                <a:solidFill>
                  <a:srgbClr val="000000"/>
                </a:solidFill>
              </a:rPr>
              <a:t>addresses; otherwise </a:t>
            </a:r>
            <a:r>
              <a:rPr lang="en-GB" dirty="0">
                <a:solidFill>
                  <a:srgbClr val="000000"/>
                </a:solidFill>
              </a:rPr>
              <a:t>the attacks </a:t>
            </a:r>
            <a:r>
              <a:rPr lang="en-GB" dirty="0" smtClean="0">
                <a:solidFill>
                  <a:srgbClr val="000000"/>
                </a:solidFill>
              </a:rPr>
              <a:t>may be </a:t>
            </a:r>
            <a:r>
              <a:rPr lang="en-GB" dirty="0">
                <a:solidFill>
                  <a:srgbClr val="000000"/>
                </a:solidFill>
              </a:rPr>
              <a:t>blocked by the firewalls.</a:t>
            </a:r>
          </a:p>
          <a:p>
            <a:pPr marL="457200" lvl="0" indent="-342900">
              <a:spcBef>
                <a:spcPts val="0"/>
              </a:spcBef>
              <a:spcAft>
                <a:spcPts val="1200"/>
              </a:spcAft>
              <a:buClr>
                <a:srgbClr val="000000"/>
              </a:buClr>
              <a:buSzPts val="1800"/>
              <a:buChar char="●"/>
            </a:pPr>
            <a:r>
              <a:rPr lang="en-GB" dirty="0">
                <a:solidFill>
                  <a:srgbClr val="000000"/>
                </a:solidFill>
              </a:rPr>
              <a:t>The SYN+ACK packets sent by the server may be dropped because forged IP address may not be assigned to any machine</a:t>
            </a:r>
            <a:r>
              <a:rPr lang="en-GB" dirty="0" smtClean="0">
                <a:solidFill>
                  <a:srgbClr val="000000"/>
                </a:solidFill>
              </a:rPr>
              <a:t>. If </a:t>
            </a:r>
            <a:r>
              <a:rPr lang="en-GB" dirty="0">
                <a:solidFill>
                  <a:srgbClr val="000000"/>
                </a:solidFill>
              </a:rPr>
              <a:t>it </a:t>
            </a:r>
            <a:r>
              <a:rPr lang="en-GB" dirty="0" smtClean="0">
                <a:solidFill>
                  <a:srgbClr val="000000"/>
                </a:solidFill>
              </a:rPr>
              <a:t>does reach an existing </a:t>
            </a:r>
            <a:r>
              <a:rPr lang="en-GB" dirty="0">
                <a:solidFill>
                  <a:srgbClr val="000000"/>
                </a:solidFill>
              </a:rPr>
              <a:t>machine, </a:t>
            </a:r>
            <a:r>
              <a:rPr lang="en-GB" dirty="0" smtClean="0">
                <a:solidFill>
                  <a:srgbClr val="000000"/>
                </a:solidFill>
              </a:rPr>
              <a:t>a </a:t>
            </a:r>
            <a:r>
              <a:rPr lang="en-GB" dirty="0">
                <a:solidFill>
                  <a:srgbClr val="000000"/>
                </a:solidFill>
              </a:rPr>
              <a:t>RST packet </a:t>
            </a:r>
            <a:r>
              <a:rPr lang="en-GB" dirty="0" smtClean="0">
                <a:solidFill>
                  <a:srgbClr val="000000"/>
                </a:solidFill>
              </a:rPr>
              <a:t>will be sent out, and the TCB will be </a:t>
            </a:r>
            <a:r>
              <a:rPr lang="en-GB" dirty="0" err="1" smtClean="0">
                <a:solidFill>
                  <a:srgbClr val="000000"/>
                </a:solidFill>
              </a:rPr>
              <a:t>dequeued</a:t>
            </a:r>
            <a:r>
              <a:rPr lang="en-GB" dirty="0" smtClean="0">
                <a:solidFill>
                  <a:srgbClr val="000000"/>
                </a:solidFill>
              </a:rPr>
              <a:t>. </a:t>
            </a:r>
          </a:p>
          <a:p>
            <a:pPr marL="457200" lvl="0" indent="-342900">
              <a:spcBef>
                <a:spcPts val="0"/>
              </a:spcBef>
              <a:spcAft>
                <a:spcPts val="1200"/>
              </a:spcAft>
              <a:buClr>
                <a:srgbClr val="000000"/>
              </a:buClr>
              <a:buSzPts val="1800"/>
              <a:buChar char="●"/>
            </a:pPr>
            <a:r>
              <a:rPr lang="en-GB" dirty="0" smtClean="0">
                <a:solidFill>
                  <a:srgbClr val="000000"/>
                </a:solidFill>
              </a:rPr>
              <a:t>As </a:t>
            </a:r>
            <a:r>
              <a:rPr lang="en-GB" dirty="0">
                <a:solidFill>
                  <a:srgbClr val="000000"/>
                </a:solidFill>
              </a:rPr>
              <a:t>the second option is less likely to happen, TCB records will mostly stay in the queue. This causes </a:t>
            </a:r>
            <a:r>
              <a:rPr lang="en-GB" i="1" dirty="0">
                <a:solidFill>
                  <a:srgbClr val="000000"/>
                </a:solidFill>
              </a:rPr>
              <a:t>SYN Flooding Attack</a:t>
            </a:r>
            <a:r>
              <a:rPr lang="en-GB" dirty="0">
                <a:solidFill>
                  <a:srgbClr val="00000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Launching SYN </a:t>
            </a:r>
            <a:r>
              <a:rPr lang="en-GB" dirty="0"/>
              <a:t>Flooding Attack </a:t>
            </a:r>
            <a:r>
              <a:rPr lang="en-GB" dirty="0" smtClean="0"/>
              <a:t>– Before Attacking</a:t>
            </a:r>
            <a:endParaRPr lang="en-GB" dirty="0"/>
          </a:p>
        </p:txBody>
      </p:sp>
      <p:pic>
        <p:nvPicPr>
          <p:cNvPr id="173" name="Shape 173"/>
          <p:cNvPicPr preferRelativeResize="0"/>
          <p:nvPr/>
        </p:nvPicPr>
        <p:blipFill>
          <a:blip r:embed="rId3">
            <a:alphaModFix/>
          </a:blip>
          <a:stretch>
            <a:fillRect/>
          </a:stretch>
        </p:blipFill>
        <p:spPr>
          <a:xfrm>
            <a:off x="311700" y="1494375"/>
            <a:ext cx="5860500" cy="2639875"/>
          </a:xfrm>
          <a:prstGeom prst="rect">
            <a:avLst/>
          </a:prstGeom>
          <a:noFill/>
          <a:ln>
            <a:noFill/>
          </a:ln>
        </p:spPr>
      </p:pic>
      <p:sp>
        <p:nvSpPr>
          <p:cNvPr id="174" name="Shape 174"/>
          <p:cNvSpPr txBox="1"/>
          <p:nvPr/>
        </p:nvSpPr>
        <p:spPr>
          <a:xfrm>
            <a:off x="6365366" y="2644514"/>
            <a:ext cx="2380701" cy="2062952"/>
          </a:xfrm>
          <a:prstGeom prst="rect">
            <a:avLst/>
          </a:prstGeom>
          <a:noFill/>
          <a:ln>
            <a:solidFill>
              <a:schemeClr val="tx1"/>
            </a:solidFill>
          </a:ln>
        </p:spPr>
        <p:txBody>
          <a:bodyPr wrap="square" lIns="91425" tIns="91425" rIns="91425" bIns="91425" anchor="t" anchorCtr="0">
            <a:noAutofit/>
          </a:bodyPr>
          <a:lstStyle/>
          <a:p>
            <a:pPr marL="0" lvl="0" indent="0">
              <a:spcBef>
                <a:spcPts val="0"/>
              </a:spcBef>
              <a:buNone/>
            </a:pPr>
            <a:r>
              <a:rPr lang="en-GB" sz="1600" b="1" dirty="0" smtClean="0"/>
              <a:t>TCP States</a:t>
            </a:r>
          </a:p>
          <a:p>
            <a:pPr marL="285750" lvl="0" indent="-285750">
              <a:spcBef>
                <a:spcPts val="0"/>
              </a:spcBef>
              <a:buFont typeface="Arial" panose="020B0604020202020204" pitchFamily="34" charset="0"/>
              <a:buChar char="•"/>
            </a:pPr>
            <a:r>
              <a:rPr lang="en-GB" dirty="0" smtClean="0">
                <a:solidFill>
                  <a:srgbClr val="002060"/>
                </a:solidFill>
              </a:rPr>
              <a:t>LISTEN</a:t>
            </a:r>
            <a:r>
              <a:rPr lang="en-GB" dirty="0" smtClean="0"/>
              <a:t>: waiting </a:t>
            </a:r>
            <a:r>
              <a:rPr lang="en-GB" dirty="0"/>
              <a:t>for TCP connection.</a:t>
            </a:r>
          </a:p>
          <a:p>
            <a:pPr marL="285750" lvl="0" indent="-285750">
              <a:spcBef>
                <a:spcPts val="0"/>
              </a:spcBef>
              <a:buFont typeface="Arial" panose="020B0604020202020204" pitchFamily="34" charset="0"/>
              <a:buChar char="•"/>
            </a:pPr>
            <a:r>
              <a:rPr lang="en-GB" dirty="0" smtClean="0">
                <a:solidFill>
                  <a:srgbClr val="002060"/>
                </a:solidFill>
              </a:rPr>
              <a:t>ESTABLISHED</a:t>
            </a:r>
            <a:r>
              <a:rPr lang="en-GB" dirty="0" smtClean="0"/>
              <a:t>: </a:t>
            </a:r>
            <a:r>
              <a:rPr lang="en-GB" dirty="0"/>
              <a:t>c</a:t>
            </a:r>
            <a:r>
              <a:rPr lang="en-GB" dirty="0" smtClean="0"/>
              <a:t>ompleted </a:t>
            </a:r>
            <a:r>
              <a:rPr lang="en-GB" dirty="0"/>
              <a:t>3-way handshake</a:t>
            </a:r>
          </a:p>
          <a:p>
            <a:pPr marL="285750" lvl="0" indent="-285750">
              <a:spcBef>
                <a:spcPts val="0"/>
              </a:spcBef>
              <a:buFont typeface="Arial" panose="020B0604020202020204" pitchFamily="34" charset="0"/>
              <a:buChar char="•"/>
            </a:pPr>
            <a:r>
              <a:rPr lang="en-GB" dirty="0" smtClean="0">
                <a:solidFill>
                  <a:srgbClr val="002060"/>
                </a:solidFill>
              </a:rPr>
              <a:t>SYN_RECV</a:t>
            </a:r>
            <a:r>
              <a:rPr lang="en-GB" dirty="0" smtClean="0"/>
              <a:t>: half-open </a:t>
            </a:r>
            <a:r>
              <a:rPr lang="en-GB" dirty="0"/>
              <a:t>connections</a:t>
            </a:r>
          </a:p>
        </p:txBody>
      </p:sp>
      <p:sp>
        <p:nvSpPr>
          <p:cNvPr id="3" name="Right Arrow 2"/>
          <p:cNvSpPr/>
          <p:nvPr/>
        </p:nvSpPr>
        <p:spPr>
          <a:xfrm rot="10800000">
            <a:off x="6265333" y="1878744"/>
            <a:ext cx="448734" cy="26246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14067" y="1840700"/>
            <a:ext cx="2180405" cy="338554"/>
          </a:xfrm>
          <a:prstGeom prst="rect">
            <a:avLst/>
          </a:prstGeom>
          <a:noFill/>
        </p:spPr>
        <p:txBody>
          <a:bodyPr wrap="none" rtlCol="0">
            <a:spAutoFit/>
          </a:bodyPr>
          <a:lstStyle/>
          <a:p>
            <a:r>
              <a:rPr lang="en-US" sz="1600" dirty="0" smtClean="0"/>
              <a:t>Check the TCP states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a:t>
            </a:r>
            <a:r>
              <a:rPr lang="en-GB" dirty="0" smtClean="0"/>
              <a:t>– Launch the Attack</a:t>
            </a:r>
            <a:endParaRPr lang="en-GB" dirty="0"/>
          </a:p>
        </p:txBody>
      </p:sp>
      <p:pic>
        <p:nvPicPr>
          <p:cNvPr id="183" name="Shape 183"/>
          <p:cNvPicPr preferRelativeResize="0"/>
          <p:nvPr/>
        </p:nvPicPr>
        <p:blipFill>
          <a:blip r:embed="rId3">
            <a:alphaModFix/>
          </a:blip>
          <a:stretch>
            <a:fillRect/>
          </a:stretch>
        </p:blipFill>
        <p:spPr>
          <a:xfrm>
            <a:off x="246435" y="2431613"/>
            <a:ext cx="5380600" cy="225709"/>
          </a:xfrm>
          <a:prstGeom prst="rect">
            <a:avLst/>
          </a:prstGeom>
          <a:noFill/>
          <a:ln>
            <a:noFill/>
          </a:ln>
        </p:spPr>
      </p:pic>
      <p:pic>
        <p:nvPicPr>
          <p:cNvPr id="184" name="Shape 184"/>
          <p:cNvPicPr preferRelativeResize="0"/>
          <p:nvPr/>
        </p:nvPicPr>
        <p:blipFill>
          <a:blip r:embed="rId4">
            <a:alphaModFix/>
          </a:blip>
          <a:stretch>
            <a:fillRect/>
          </a:stretch>
        </p:blipFill>
        <p:spPr>
          <a:xfrm>
            <a:off x="311700" y="4162936"/>
            <a:ext cx="5097976" cy="572700"/>
          </a:xfrm>
          <a:prstGeom prst="rect">
            <a:avLst/>
          </a:prstGeom>
          <a:noFill/>
          <a:ln>
            <a:noFill/>
          </a:ln>
        </p:spPr>
      </p:pic>
      <p:grpSp>
        <p:nvGrpSpPr>
          <p:cNvPr id="2" name="Group 1"/>
          <p:cNvGrpSpPr/>
          <p:nvPr/>
        </p:nvGrpSpPr>
        <p:grpSpPr>
          <a:xfrm>
            <a:off x="271315" y="2705998"/>
            <a:ext cx="5097975" cy="936710"/>
            <a:chOff x="271313" y="1520281"/>
            <a:chExt cx="5097975" cy="936710"/>
          </a:xfrm>
        </p:grpSpPr>
        <p:pic>
          <p:nvPicPr>
            <p:cNvPr id="182" name="Shape 182"/>
            <p:cNvPicPr preferRelativeResize="0"/>
            <p:nvPr/>
          </p:nvPicPr>
          <p:blipFill>
            <a:blip r:embed="rId5">
              <a:alphaModFix/>
            </a:blip>
            <a:stretch>
              <a:fillRect/>
            </a:stretch>
          </p:blipFill>
          <p:spPr>
            <a:xfrm>
              <a:off x="271313" y="1844055"/>
              <a:ext cx="5097975" cy="612936"/>
            </a:xfrm>
            <a:prstGeom prst="rect">
              <a:avLst/>
            </a:prstGeom>
            <a:noFill/>
            <a:ln>
              <a:noFill/>
            </a:ln>
          </p:spPr>
        </p:pic>
        <p:pic>
          <p:nvPicPr>
            <p:cNvPr id="181" name="Shape 181"/>
            <p:cNvPicPr preferRelativeResize="0"/>
            <p:nvPr/>
          </p:nvPicPr>
          <p:blipFill>
            <a:blip r:embed="rId6">
              <a:alphaModFix/>
            </a:blip>
            <a:stretch>
              <a:fillRect/>
            </a:stretch>
          </p:blipFill>
          <p:spPr>
            <a:xfrm>
              <a:off x="271313" y="1520281"/>
              <a:ext cx="5097975" cy="323774"/>
            </a:xfrm>
            <a:prstGeom prst="rect">
              <a:avLst/>
            </a:prstGeom>
            <a:noFill/>
            <a:ln>
              <a:noFill/>
            </a:ln>
          </p:spPr>
        </p:pic>
      </p:grpSp>
      <p:sp>
        <p:nvSpPr>
          <p:cNvPr id="3" name="Rectangle 2"/>
          <p:cNvSpPr/>
          <p:nvPr/>
        </p:nvSpPr>
        <p:spPr>
          <a:xfrm>
            <a:off x="221556" y="1201091"/>
            <a:ext cx="5147734" cy="584775"/>
          </a:xfrm>
          <a:prstGeom prst="rect">
            <a:avLst/>
          </a:prstGeom>
        </p:spPr>
        <p:txBody>
          <a:bodyPr wrap="square">
            <a:spAutoFit/>
          </a:bodyPr>
          <a:lstStyle/>
          <a:p>
            <a:pPr marL="169863" indent="-169863">
              <a:buClr>
                <a:srgbClr val="000000"/>
              </a:buClr>
              <a:buFont typeface="Arial" panose="020B0604020202020204" pitchFamily="34" charset="0"/>
              <a:buChar char="•"/>
            </a:pPr>
            <a:r>
              <a:rPr lang="en-GB" sz="1800" dirty="0"/>
              <a:t>Turn off </a:t>
            </a:r>
            <a:r>
              <a:rPr lang="en-GB" sz="1800" dirty="0" smtClean="0"/>
              <a:t>the SYN Cookie countermeasure:</a:t>
            </a:r>
            <a:endParaRPr lang="en-GB" sz="1800" dirty="0"/>
          </a:p>
          <a:p>
            <a:r>
              <a:rPr lang="en-GB" i="1" dirty="0" smtClean="0">
                <a:latin typeface="Courier New" panose="02070309020205020404" pitchFamily="49" charset="0"/>
                <a:cs typeface="Courier New" panose="02070309020205020404" pitchFamily="49" charset="0"/>
              </a:rPr>
              <a:t>   $</a:t>
            </a:r>
            <a:r>
              <a:rPr lang="en-GB" i="1" dirty="0" err="1" smtClean="0">
                <a:latin typeface="Courier New" panose="02070309020205020404" pitchFamily="49" charset="0"/>
                <a:cs typeface="Courier New" panose="02070309020205020404" pitchFamily="49" charset="0"/>
              </a:rPr>
              <a:t>sudo</a:t>
            </a:r>
            <a:r>
              <a:rPr lang="en-GB" i="1" dirty="0" smtClean="0">
                <a:latin typeface="Courier New" panose="02070309020205020404" pitchFamily="49" charset="0"/>
                <a:cs typeface="Courier New" panose="02070309020205020404" pitchFamily="49" charset="0"/>
              </a:rPr>
              <a:t> </a:t>
            </a:r>
            <a:r>
              <a:rPr lang="en-GB" i="1" dirty="0" err="1">
                <a:latin typeface="Courier New" panose="02070309020205020404" pitchFamily="49" charset="0"/>
                <a:cs typeface="Courier New" panose="02070309020205020404" pitchFamily="49" charset="0"/>
              </a:rPr>
              <a:t>sysctl</a:t>
            </a:r>
            <a:r>
              <a:rPr lang="en-GB" i="1" dirty="0">
                <a:latin typeface="Courier New" panose="02070309020205020404" pitchFamily="49" charset="0"/>
                <a:cs typeface="Courier New" panose="02070309020205020404" pitchFamily="49" charset="0"/>
              </a:rPr>
              <a:t> -w net.ipv4.tcp_syncookies=0</a:t>
            </a:r>
          </a:p>
        </p:txBody>
      </p:sp>
      <p:sp>
        <p:nvSpPr>
          <p:cNvPr id="4" name="Rectangle 3"/>
          <p:cNvSpPr/>
          <p:nvPr/>
        </p:nvSpPr>
        <p:spPr>
          <a:xfrm>
            <a:off x="221556" y="2044383"/>
            <a:ext cx="3684342"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smtClean="0"/>
              <a:t>Launch the attack using </a:t>
            </a:r>
            <a:r>
              <a:rPr lang="en-GB" sz="1800" dirty="0" err="1" smtClean="0">
                <a:latin typeface="Courier New" panose="02070309020205020404" pitchFamily="49" charset="0"/>
                <a:cs typeface="Courier New" panose="02070309020205020404" pitchFamily="49" charset="0"/>
              </a:rPr>
              <a:t>netwox</a:t>
            </a:r>
            <a:endParaRPr lang="en-GB" sz="1800" dirty="0">
              <a:latin typeface="Courier New" panose="02070309020205020404" pitchFamily="49" charset="0"/>
              <a:cs typeface="Courier New" panose="02070309020205020404" pitchFamily="49" charset="0"/>
            </a:endParaRPr>
          </a:p>
        </p:txBody>
      </p:sp>
      <p:sp>
        <p:nvSpPr>
          <p:cNvPr id="12" name="Rectangle 11"/>
          <p:cNvSpPr/>
          <p:nvPr/>
        </p:nvSpPr>
        <p:spPr>
          <a:xfrm>
            <a:off x="271315" y="3797205"/>
            <a:ext cx="1010533"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smtClean="0"/>
              <a:t>Result</a:t>
            </a:r>
            <a:endParaRPr lang="en-GB" sz="1800" dirty="0">
              <a:latin typeface="Courier New" panose="02070309020205020404" pitchFamily="49" charset="0"/>
              <a:cs typeface="Courier New" panose="02070309020205020404" pitchFamily="49" charset="0"/>
            </a:endParaRPr>
          </a:p>
        </p:txBody>
      </p:sp>
      <p:sp>
        <p:nvSpPr>
          <p:cNvPr id="6" name="TextBox 5"/>
          <p:cNvSpPr txBox="1"/>
          <p:nvPr/>
        </p:nvSpPr>
        <p:spPr>
          <a:xfrm>
            <a:off x="5833534" y="1890494"/>
            <a:ext cx="2023311" cy="307777"/>
          </a:xfrm>
          <a:prstGeom prst="rect">
            <a:avLst/>
          </a:prstGeom>
          <a:noFill/>
          <a:ln>
            <a:solidFill>
              <a:schemeClr val="tx1"/>
            </a:solidFill>
          </a:ln>
        </p:spPr>
        <p:txBody>
          <a:bodyPr wrap="none" rtlCol="0">
            <a:spAutoFit/>
          </a:bodyPr>
          <a:lstStyle/>
          <a:p>
            <a:r>
              <a:rPr lang="en-US" dirty="0" smtClean="0"/>
              <a:t>Targeting telnet server</a:t>
            </a:r>
            <a:endParaRPr lang="en-US" dirty="0"/>
          </a:p>
        </p:txBody>
      </p:sp>
      <p:cxnSp>
        <p:nvCxnSpPr>
          <p:cNvPr id="9" name="Straight Arrow Connector 8"/>
          <p:cNvCxnSpPr/>
          <p:nvPr/>
        </p:nvCxnSpPr>
        <p:spPr>
          <a:xfrm flipH="1">
            <a:off x="4715933" y="2044383"/>
            <a:ext cx="982134" cy="3693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a:solidFill>
                  <a:srgbClr val="000000"/>
                </a:solidFill>
              </a:rPr>
              <a:t>What is TCP protocol?</a:t>
            </a:r>
          </a:p>
          <a:p>
            <a:pPr marL="457200" lvl="0" indent="-342900">
              <a:spcBef>
                <a:spcPts val="0"/>
              </a:spcBef>
              <a:spcAft>
                <a:spcPts val="0"/>
              </a:spcAft>
              <a:buClr>
                <a:srgbClr val="000000"/>
              </a:buClr>
              <a:buSzPts val="1800"/>
              <a:buChar char="●"/>
            </a:pPr>
            <a:r>
              <a:rPr lang="en-GB">
                <a:solidFill>
                  <a:srgbClr val="000000"/>
                </a:solidFill>
              </a:rPr>
              <a:t>How the TCP Protocol Works</a:t>
            </a:r>
          </a:p>
          <a:p>
            <a:pPr marL="457200" lvl="0" indent="-342900">
              <a:spcBef>
                <a:spcPts val="0"/>
              </a:spcBef>
              <a:spcAft>
                <a:spcPts val="0"/>
              </a:spcAft>
              <a:buClr>
                <a:srgbClr val="000000"/>
              </a:buClr>
              <a:buSzPts val="1800"/>
              <a:buChar char="●"/>
            </a:pPr>
            <a:r>
              <a:rPr lang="en-GB">
                <a:solidFill>
                  <a:srgbClr val="000000"/>
                </a:solidFill>
              </a:rPr>
              <a:t>SYN Flooding Attack</a:t>
            </a:r>
          </a:p>
          <a:p>
            <a:pPr marL="457200" lvl="0" indent="-342900">
              <a:spcBef>
                <a:spcPts val="0"/>
              </a:spcBef>
              <a:spcAft>
                <a:spcPts val="0"/>
              </a:spcAft>
              <a:buClr>
                <a:srgbClr val="000000"/>
              </a:buClr>
              <a:buSzPts val="1800"/>
              <a:buChar char="●"/>
            </a:pPr>
            <a:r>
              <a:rPr lang="en-GB">
                <a:solidFill>
                  <a:srgbClr val="000000"/>
                </a:solidFill>
              </a:rPr>
              <a:t>TCP Reset Attack	</a:t>
            </a:r>
          </a:p>
          <a:p>
            <a:pPr marL="457200" lvl="0" indent="-342900">
              <a:spcBef>
                <a:spcPts val="0"/>
              </a:spcBef>
              <a:buClr>
                <a:srgbClr val="000000"/>
              </a:buClr>
              <a:buSzPts val="1800"/>
              <a:buChar char="●"/>
            </a:pPr>
            <a:r>
              <a:rPr lang="en-GB">
                <a:solidFill>
                  <a:srgbClr val="000000"/>
                </a:solidFill>
              </a:rPr>
              <a:t>TCP Session Hijacking Attack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 - Results</a:t>
            </a:r>
          </a:p>
        </p:txBody>
      </p:sp>
      <p:sp>
        <p:nvSpPr>
          <p:cNvPr id="190" name="Shape 190"/>
          <p:cNvSpPr txBox="1">
            <a:spLocks noGrp="1"/>
          </p:cNvSpPr>
          <p:nvPr>
            <p:ph type="body" idx="1"/>
          </p:nvPr>
        </p:nvSpPr>
        <p:spPr>
          <a:xfrm>
            <a:off x="5360475" y="889150"/>
            <a:ext cx="3599100" cy="4186200"/>
          </a:xfrm>
          <a:prstGeom prst="rect">
            <a:avLst/>
          </a:prstGeom>
        </p:spPr>
        <p:txBody>
          <a:bodyPr wrap="square" lIns="91425" tIns="91425" rIns="91425" bIns="91425" anchor="t" anchorCtr="0">
            <a:noAutofit/>
          </a:bodyPr>
          <a:lstStyle/>
          <a:p>
            <a:pPr marL="457200" lvl="0" indent="-342900" rtl="0">
              <a:spcBef>
                <a:spcPts val="0"/>
              </a:spcBef>
              <a:spcAft>
                <a:spcPts val="600"/>
              </a:spcAft>
              <a:buClr>
                <a:srgbClr val="000000"/>
              </a:buClr>
              <a:buSzPts val="1800"/>
              <a:buChar char="●"/>
            </a:pPr>
            <a:r>
              <a:rPr lang="en-GB" dirty="0">
                <a:solidFill>
                  <a:srgbClr val="000000"/>
                </a:solidFill>
              </a:rPr>
              <a:t>Using </a:t>
            </a:r>
            <a:r>
              <a:rPr lang="en-GB" dirty="0" err="1">
                <a:solidFill>
                  <a:srgbClr val="000000"/>
                </a:solidFill>
              </a:rPr>
              <a:t>netstat</a:t>
            </a:r>
            <a:r>
              <a:rPr lang="en-GB" dirty="0">
                <a:solidFill>
                  <a:srgbClr val="000000"/>
                </a:solidFill>
              </a:rPr>
              <a:t> command, we can see that there are a large number of half-open connections on port 23 with random source IPs.</a:t>
            </a:r>
          </a:p>
          <a:p>
            <a:pPr marL="457200" lvl="0" indent="-342900">
              <a:spcBef>
                <a:spcPts val="0"/>
              </a:spcBef>
              <a:spcAft>
                <a:spcPts val="600"/>
              </a:spcAft>
              <a:buClr>
                <a:srgbClr val="000000"/>
              </a:buClr>
              <a:buSzPts val="1800"/>
              <a:buChar char="●"/>
            </a:pPr>
            <a:r>
              <a:rPr lang="en-GB" dirty="0">
                <a:solidFill>
                  <a:srgbClr val="000000"/>
                </a:solidFill>
              </a:rPr>
              <a:t>Using top command, we can see that CPU usage is not high on the server machine. The server is alive and can perform other functions normally</a:t>
            </a:r>
            <a:r>
              <a:rPr lang="en-GB" dirty="0" smtClean="0">
                <a:solidFill>
                  <a:srgbClr val="000000"/>
                </a:solidFill>
              </a:rPr>
              <a:t>, but </a:t>
            </a:r>
            <a:r>
              <a:rPr lang="en-GB" dirty="0">
                <a:solidFill>
                  <a:srgbClr val="000000"/>
                </a:solidFill>
              </a:rPr>
              <a:t>cannot accept telnet connections only.</a:t>
            </a:r>
          </a:p>
        </p:txBody>
      </p:sp>
      <p:pic>
        <p:nvPicPr>
          <p:cNvPr id="191" name="Shape 191"/>
          <p:cNvPicPr preferRelativeResize="0"/>
          <p:nvPr/>
        </p:nvPicPr>
        <p:blipFill>
          <a:blip r:embed="rId3">
            <a:alphaModFix/>
          </a:blip>
          <a:stretch>
            <a:fillRect/>
          </a:stretch>
        </p:blipFill>
        <p:spPr>
          <a:xfrm>
            <a:off x="311700" y="1152476"/>
            <a:ext cx="4827675" cy="1217200"/>
          </a:xfrm>
          <a:prstGeom prst="rect">
            <a:avLst/>
          </a:prstGeom>
          <a:noFill/>
          <a:ln>
            <a:noFill/>
          </a:ln>
        </p:spPr>
      </p:pic>
      <p:pic>
        <p:nvPicPr>
          <p:cNvPr id="192" name="Shape 192"/>
          <p:cNvPicPr preferRelativeResize="0"/>
          <p:nvPr/>
        </p:nvPicPr>
        <p:blipFill>
          <a:blip r:embed="rId4">
            <a:alphaModFix/>
          </a:blip>
          <a:stretch>
            <a:fillRect/>
          </a:stretch>
        </p:blipFill>
        <p:spPr>
          <a:xfrm>
            <a:off x="347300" y="2190975"/>
            <a:ext cx="4827650" cy="408425"/>
          </a:xfrm>
          <a:prstGeom prst="rect">
            <a:avLst/>
          </a:prstGeom>
          <a:noFill/>
          <a:ln>
            <a:noFill/>
          </a:ln>
        </p:spPr>
      </p:pic>
      <p:pic>
        <p:nvPicPr>
          <p:cNvPr id="193" name="Shape 193"/>
          <p:cNvPicPr preferRelativeResize="0"/>
          <p:nvPr/>
        </p:nvPicPr>
        <p:blipFill>
          <a:blip r:embed="rId5">
            <a:alphaModFix/>
          </a:blip>
          <a:stretch>
            <a:fillRect/>
          </a:stretch>
        </p:blipFill>
        <p:spPr>
          <a:xfrm>
            <a:off x="386725" y="3033350"/>
            <a:ext cx="4827650" cy="1735775"/>
          </a:xfrm>
          <a:prstGeom prst="rect">
            <a:avLst/>
          </a:prstGeom>
          <a:noFill/>
          <a:ln>
            <a:noFill/>
          </a:ln>
        </p:spPr>
      </p:pic>
      <p:sp>
        <p:nvSpPr>
          <p:cNvPr id="194" name="Shape 194"/>
          <p:cNvSpPr/>
          <p:nvPr/>
        </p:nvSpPr>
        <p:spPr>
          <a:xfrm>
            <a:off x="2066875" y="1152475"/>
            <a:ext cx="1123200" cy="2472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rgbClr val="FF0000"/>
              </a:solidFill>
            </a:endParaRPr>
          </a:p>
        </p:txBody>
      </p:sp>
      <p:sp>
        <p:nvSpPr>
          <p:cNvPr id="195" name="Shape 195"/>
          <p:cNvSpPr/>
          <p:nvPr/>
        </p:nvSpPr>
        <p:spPr>
          <a:xfrm>
            <a:off x="2066875" y="3033350"/>
            <a:ext cx="536700" cy="1698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solidFill>
                <a:srgbClr val="FF0000"/>
              </a:solidFill>
            </a:endParaRPr>
          </a:p>
        </p:txBody>
      </p:sp>
      <p:sp>
        <p:nvSpPr>
          <p:cNvPr id="2" name="Rectangle 1"/>
          <p:cNvSpPr/>
          <p:nvPr/>
        </p:nvSpPr>
        <p:spPr>
          <a:xfrm>
            <a:off x="4301067" y="1337733"/>
            <a:ext cx="753533" cy="1261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Launch with </a:t>
            </a:r>
            <a:r>
              <a:rPr lang="en-GB" dirty="0" smtClean="0"/>
              <a:t>Spoofing Code</a:t>
            </a:r>
            <a:endParaRPr lang="en-GB" dirty="0"/>
          </a:p>
        </p:txBody>
      </p:sp>
      <p:sp>
        <p:nvSpPr>
          <p:cNvPr id="202" name="Shape 202"/>
          <p:cNvSpPr txBox="1"/>
          <p:nvPr/>
        </p:nvSpPr>
        <p:spPr>
          <a:xfrm>
            <a:off x="329850" y="1344677"/>
            <a:ext cx="8502450" cy="769816"/>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We can write </a:t>
            </a:r>
            <a:r>
              <a:rPr lang="en-GB" sz="1800" dirty="0" smtClean="0"/>
              <a:t>our own </a:t>
            </a:r>
            <a:r>
              <a:rPr lang="en-GB" sz="1800" dirty="0"/>
              <a:t>code to spoof IP SYN packets.</a:t>
            </a:r>
          </a:p>
          <a:p>
            <a:pPr marL="0" lvl="0" indent="0">
              <a:spcBef>
                <a:spcPts val="0"/>
              </a:spcBef>
              <a:buNone/>
            </a:pPr>
            <a:endParaRPr sz="1800"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299" y="1845771"/>
            <a:ext cx="4243367" cy="178330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299" y="3977390"/>
            <a:ext cx="4243367" cy="479728"/>
          </a:xfrm>
          <a:prstGeom prst="rect">
            <a:avLst/>
          </a:prstGeom>
        </p:spPr>
      </p:pic>
      <p:grpSp>
        <p:nvGrpSpPr>
          <p:cNvPr id="8" name="Group 7"/>
          <p:cNvGrpSpPr/>
          <p:nvPr/>
        </p:nvGrpSpPr>
        <p:grpSpPr>
          <a:xfrm>
            <a:off x="337708" y="1849829"/>
            <a:ext cx="4243367" cy="3087493"/>
            <a:chOff x="337708" y="1621229"/>
            <a:chExt cx="4243367" cy="3087493"/>
          </a:xfrm>
        </p:grpSpPr>
        <p:grpSp>
          <p:nvGrpSpPr>
            <p:cNvPr id="5" name="Group 4"/>
            <p:cNvGrpSpPr/>
            <p:nvPr/>
          </p:nvGrpSpPr>
          <p:grpSpPr>
            <a:xfrm>
              <a:off x="337708" y="3131749"/>
              <a:ext cx="4243367" cy="1576973"/>
              <a:chOff x="311700" y="1761066"/>
              <a:chExt cx="5044519" cy="1507683"/>
            </a:xfrm>
          </p:grpSpPr>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700" y="1761066"/>
                <a:ext cx="5044519" cy="731603"/>
              </a:xfrm>
              <a:prstGeom prst="rect">
                <a:avLst/>
              </a:prstGeom>
            </p:spPr>
          </p:pic>
          <p:pic>
            <p:nvPicPr>
              <p:cNvPr id="4" name="Picture 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700" y="2492669"/>
                <a:ext cx="5044519" cy="776080"/>
              </a:xfrm>
              <a:prstGeom prst="rect">
                <a:avLst/>
              </a:prstGeom>
            </p:spPr>
          </p:pic>
        </p:grpSp>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708" y="1621229"/>
              <a:ext cx="4243367" cy="1510520"/>
            </a:xfrm>
            <a:prstGeom prst="rect">
              <a:avLst/>
            </a:prstGeom>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Countermeasures: SYN Cookies</a:t>
            </a:r>
            <a:endParaRPr lang="en-GB" dirty="0"/>
          </a:p>
        </p:txBody>
      </p:sp>
      <p:sp>
        <p:nvSpPr>
          <p:cNvPr id="214" name="Shape 214"/>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After </a:t>
            </a:r>
            <a:r>
              <a:rPr lang="en-GB" dirty="0">
                <a:solidFill>
                  <a:srgbClr val="000000"/>
                </a:solidFill>
              </a:rPr>
              <a:t>a server receives a SYN packet, it calculates a keyed hash (H) from the information in the packet using a secret key that is only known to the server</a:t>
            </a:r>
            <a:r>
              <a:rPr lang="en-GB" dirty="0" smtClean="0">
                <a:solidFill>
                  <a:srgbClr val="000000"/>
                </a:solidFill>
              </a:rPr>
              <a:t>.</a:t>
            </a:r>
          </a:p>
          <a:p>
            <a:pPr marL="457200" lvl="0" indent="-342900">
              <a:spcBef>
                <a:spcPts val="0"/>
              </a:spcBef>
              <a:spcAft>
                <a:spcPts val="0"/>
              </a:spcAft>
              <a:buClr>
                <a:srgbClr val="000000"/>
              </a:buClr>
              <a:buSzPts val="1800"/>
              <a:buChar char="●"/>
            </a:pPr>
            <a:r>
              <a:rPr lang="en-GB" dirty="0" smtClean="0">
                <a:solidFill>
                  <a:srgbClr val="000000"/>
                </a:solidFill>
              </a:rPr>
              <a:t>This </a:t>
            </a:r>
            <a:r>
              <a:rPr lang="en-GB" dirty="0">
                <a:solidFill>
                  <a:srgbClr val="000000"/>
                </a:solidFill>
              </a:rPr>
              <a:t>hash (H) is sent to the </a:t>
            </a:r>
            <a:r>
              <a:rPr lang="en-GB" dirty="0" smtClean="0">
                <a:solidFill>
                  <a:srgbClr val="000000"/>
                </a:solidFill>
              </a:rPr>
              <a:t>client as the initial sequence number from the server. </a:t>
            </a:r>
            <a:r>
              <a:rPr lang="en-GB" dirty="0">
                <a:solidFill>
                  <a:srgbClr val="000000"/>
                </a:solidFill>
              </a:rPr>
              <a:t>H is called SYN cookie</a:t>
            </a:r>
            <a:r>
              <a:rPr lang="en-GB" dirty="0" smtClean="0">
                <a:solidFill>
                  <a:srgbClr val="000000"/>
                </a:solidFill>
              </a:rPr>
              <a:t>.</a:t>
            </a:r>
          </a:p>
          <a:p>
            <a:pPr marL="457200" indent="-342900">
              <a:spcAft>
                <a:spcPts val="0"/>
              </a:spcAft>
              <a:buClr>
                <a:srgbClr val="000000"/>
              </a:buClr>
            </a:pPr>
            <a:r>
              <a:rPr lang="en-GB" dirty="0">
                <a:solidFill>
                  <a:srgbClr val="000000"/>
                </a:solidFill>
              </a:rPr>
              <a:t>The server will not store the half-open connection in its queue</a:t>
            </a:r>
            <a:r>
              <a:rPr lang="en-GB" dirty="0" smtClean="0">
                <a:solidFill>
                  <a:srgbClr val="000000"/>
                </a:solidFill>
              </a:rPr>
              <a:t>.</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If the client is an attacker, H will not reach the attacker.</a:t>
            </a:r>
          </a:p>
          <a:p>
            <a:pPr marL="457200" lvl="0" indent="-342900">
              <a:spcBef>
                <a:spcPts val="0"/>
              </a:spcBef>
              <a:spcAft>
                <a:spcPts val="0"/>
              </a:spcAft>
              <a:buClr>
                <a:srgbClr val="000000"/>
              </a:buClr>
              <a:buSzPts val="1800"/>
              <a:buChar char="●"/>
            </a:pPr>
            <a:r>
              <a:rPr lang="en-GB" dirty="0">
                <a:solidFill>
                  <a:srgbClr val="000000"/>
                </a:solidFill>
              </a:rPr>
              <a:t>If the client is not an attacker, it </a:t>
            </a:r>
            <a:r>
              <a:rPr lang="en-GB" dirty="0" smtClean="0">
                <a:solidFill>
                  <a:srgbClr val="000000"/>
                </a:solidFill>
              </a:rPr>
              <a:t>sends </a:t>
            </a:r>
            <a:r>
              <a:rPr lang="en-GB" dirty="0">
                <a:solidFill>
                  <a:srgbClr val="000000"/>
                </a:solidFill>
              </a:rPr>
              <a:t>H+1 in the acknowledgement field.</a:t>
            </a:r>
          </a:p>
          <a:p>
            <a:pPr marL="457200" lvl="0" indent="-342900">
              <a:spcBef>
                <a:spcPts val="0"/>
              </a:spcBef>
              <a:spcAft>
                <a:spcPts val="0"/>
              </a:spcAft>
              <a:buClr>
                <a:srgbClr val="000000"/>
              </a:buClr>
              <a:buSzPts val="1800"/>
              <a:buChar char="●"/>
            </a:pPr>
            <a:r>
              <a:rPr lang="en-GB" dirty="0">
                <a:solidFill>
                  <a:srgbClr val="000000"/>
                </a:solidFill>
              </a:rPr>
              <a:t>The server checks if the number in the acknowledgement field is valid or not by recalculating the cookie</a:t>
            </a:r>
            <a:r>
              <a:rPr lang="en-GB" dirty="0" smtClean="0">
                <a:solidFill>
                  <a:srgbClr val="000000"/>
                </a:solidFill>
              </a:rPr>
              <a:t>.</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0" name="Shape 220"/>
          <p:cNvSpPr txBox="1">
            <a:spLocks noGrp="1"/>
          </p:cNvSpPr>
          <p:nvPr>
            <p:ph type="body" idx="1"/>
          </p:nvPr>
        </p:nvSpPr>
        <p:spPr>
          <a:xfrm>
            <a:off x="4048500" y="1097000"/>
            <a:ext cx="4783800" cy="39171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To disconnect a TCP connection :</a:t>
            </a:r>
          </a:p>
          <a:p>
            <a:pPr marL="457200" lvl="0" indent="-342900">
              <a:spcBef>
                <a:spcPts val="0"/>
              </a:spcBef>
              <a:spcAft>
                <a:spcPts val="0"/>
              </a:spcAft>
              <a:buClr>
                <a:srgbClr val="000000"/>
              </a:buClr>
              <a:buSzPts val="1800"/>
              <a:buChar char="●"/>
            </a:pPr>
            <a:r>
              <a:rPr lang="en-GB" dirty="0">
                <a:solidFill>
                  <a:srgbClr val="000000"/>
                </a:solidFill>
              </a:rPr>
              <a:t>A sends out a “FIN” packet to B.</a:t>
            </a:r>
          </a:p>
          <a:p>
            <a:pPr marL="457200" lvl="0" indent="-342900">
              <a:spcBef>
                <a:spcPts val="0"/>
              </a:spcBef>
              <a:spcAft>
                <a:spcPts val="0"/>
              </a:spcAft>
              <a:buClr>
                <a:srgbClr val="000000"/>
              </a:buClr>
              <a:buSzPts val="1800"/>
              <a:buChar char="●"/>
            </a:pPr>
            <a:r>
              <a:rPr lang="en-GB" dirty="0">
                <a:solidFill>
                  <a:srgbClr val="000000"/>
                </a:solidFill>
              </a:rPr>
              <a:t>B replies with an “ACK” packet. This </a:t>
            </a:r>
            <a:r>
              <a:rPr lang="en-GB" dirty="0" smtClean="0">
                <a:solidFill>
                  <a:srgbClr val="000000"/>
                </a:solidFill>
              </a:rPr>
              <a:t>closes </a:t>
            </a:r>
            <a:r>
              <a:rPr lang="en-GB" dirty="0">
                <a:solidFill>
                  <a:srgbClr val="000000"/>
                </a:solidFill>
              </a:rPr>
              <a:t>the </a:t>
            </a:r>
            <a:r>
              <a:rPr lang="en-GB" dirty="0" smtClean="0">
                <a:solidFill>
                  <a:srgbClr val="000000"/>
                </a:solidFill>
              </a:rPr>
              <a:t>A-to-B </a:t>
            </a:r>
            <a:r>
              <a:rPr lang="en-GB" dirty="0">
                <a:solidFill>
                  <a:srgbClr val="000000"/>
                </a:solidFill>
              </a:rPr>
              <a:t>communication.</a:t>
            </a:r>
          </a:p>
          <a:p>
            <a:pPr marL="457200" lvl="0" indent="-342900" rtl="0">
              <a:spcBef>
                <a:spcPts val="0"/>
              </a:spcBef>
              <a:buClr>
                <a:srgbClr val="000000"/>
              </a:buClr>
              <a:buSzPts val="1800"/>
              <a:buChar char="●"/>
            </a:pPr>
            <a:r>
              <a:rPr lang="en-GB" dirty="0">
                <a:solidFill>
                  <a:srgbClr val="000000"/>
                </a:solidFill>
              </a:rPr>
              <a:t>Now, B sends a “FIN” packet to A and A replies with “ACK”.</a:t>
            </a:r>
          </a:p>
          <a:p>
            <a:pPr marL="0" lvl="0" indent="0" rtl="0">
              <a:spcBef>
                <a:spcPts val="0"/>
              </a:spcBef>
              <a:buNone/>
            </a:pPr>
            <a:r>
              <a:rPr lang="en-GB" u="sng" dirty="0">
                <a:solidFill>
                  <a:srgbClr val="000000"/>
                </a:solidFill>
              </a:rPr>
              <a:t>Using Reset flag :</a:t>
            </a:r>
          </a:p>
          <a:p>
            <a:pPr marL="285750" indent="-285750"/>
            <a:r>
              <a:rPr lang="en-GB" dirty="0">
                <a:solidFill>
                  <a:srgbClr val="000000"/>
                </a:solidFill>
              </a:rPr>
              <a:t>One of the parties </a:t>
            </a:r>
            <a:r>
              <a:rPr lang="en-GB" dirty="0" smtClean="0">
                <a:solidFill>
                  <a:srgbClr val="000000"/>
                </a:solidFill>
              </a:rPr>
              <a:t>sends </a:t>
            </a:r>
            <a:r>
              <a:rPr lang="en-GB" dirty="0">
                <a:solidFill>
                  <a:srgbClr val="000000"/>
                </a:solidFill>
              </a:rPr>
              <a:t>RST </a:t>
            </a:r>
            <a:r>
              <a:rPr lang="en-GB" dirty="0" smtClean="0">
                <a:solidFill>
                  <a:srgbClr val="000000"/>
                </a:solidFill>
              </a:rPr>
              <a:t>packet </a:t>
            </a:r>
            <a:r>
              <a:rPr lang="en-GB" dirty="0">
                <a:solidFill>
                  <a:srgbClr val="000000"/>
                </a:solidFill>
              </a:rPr>
              <a:t>to immediately break the connection.</a:t>
            </a:r>
          </a:p>
        </p:txBody>
      </p:sp>
      <p:pic>
        <p:nvPicPr>
          <p:cNvPr id="221" name="Shape 221"/>
          <p:cNvPicPr preferRelativeResize="0"/>
          <p:nvPr/>
        </p:nvPicPr>
        <p:blipFill>
          <a:blip r:embed="rId3">
            <a:alphaModFix/>
          </a:blip>
          <a:stretch>
            <a:fillRect/>
          </a:stretch>
        </p:blipFill>
        <p:spPr>
          <a:xfrm>
            <a:off x="311700" y="1197850"/>
            <a:ext cx="3657600" cy="3467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7" name="Shape 227"/>
          <p:cNvSpPr txBox="1">
            <a:spLocks noGrp="1"/>
          </p:cNvSpPr>
          <p:nvPr>
            <p:ph type="body" idx="1"/>
          </p:nvPr>
        </p:nvSpPr>
        <p:spPr>
          <a:xfrm>
            <a:off x="311700" y="2684207"/>
            <a:ext cx="8520675" cy="2119683"/>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Goal:</a:t>
            </a:r>
            <a:r>
              <a:rPr lang="en-GB" dirty="0" smtClean="0">
                <a:solidFill>
                  <a:srgbClr val="000000"/>
                </a:solidFill>
              </a:rPr>
              <a:t> </a:t>
            </a:r>
            <a:r>
              <a:rPr lang="en-GB" dirty="0">
                <a:solidFill>
                  <a:srgbClr val="000000"/>
                </a:solidFill>
              </a:rPr>
              <a:t>To break up a TCP connection between A and </a:t>
            </a:r>
            <a:r>
              <a:rPr lang="en-GB" dirty="0" smtClean="0">
                <a:solidFill>
                  <a:srgbClr val="000000"/>
                </a:solidFill>
              </a:rPr>
              <a:t>B.</a:t>
            </a:r>
            <a:endParaRPr lang="en-GB" dirty="0">
              <a:solidFill>
                <a:srgbClr val="000000"/>
              </a:solidFill>
            </a:endParaRPr>
          </a:p>
          <a:p>
            <a:pPr marL="0" lvl="0" indent="0">
              <a:spcBef>
                <a:spcPts val="0"/>
              </a:spcBef>
              <a:spcAft>
                <a:spcPts val="0"/>
              </a:spcAft>
              <a:buNone/>
            </a:pPr>
            <a:r>
              <a:rPr lang="en-GB" b="1" dirty="0" smtClean="0">
                <a:solidFill>
                  <a:srgbClr val="000000"/>
                </a:solidFill>
              </a:rPr>
              <a:t>Spoofed RST Packet: </a:t>
            </a:r>
            <a:r>
              <a:rPr lang="en-GB" dirty="0">
                <a:solidFill>
                  <a:srgbClr val="000000"/>
                </a:solidFill>
              </a:rPr>
              <a:t>The </a:t>
            </a:r>
            <a:r>
              <a:rPr lang="en-GB" dirty="0" smtClean="0">
                <a:solidFill>
                  <a:srgbClr val="000000"/>
                </a:solidFill>
              </a:rPr>
              <a:t>following fields need to be set correctly:</a:t>
            </a:r>
          </a:p>
          <a:p>
            <a:pPr marL="576263" indent="-285750">
              <a:spcAft>
                <a:spcPts val="0"/>
              </a:spcAft>
            </a:pPr>
            <a:r>
              <a:rPr lang="en-GB" sz="1600" dirty="0" smtClean="0">
                <a:solidFill>
                  <a:srgbClr val="000000"/>
                </a:solidFill>
              </a:rPr>
              <a:t>Source </a:t>
            </a:r>
            <a:r>
              <a:rPr lang="en-GB" sz="1600" dirty="0">
                <a:solidFill>
                  <a:srgbClr val="000000"/>
                </a:solidFill>
              </a:rPr>
              <a:t>IP address, Source Port, </a:t>
            </a:r>
            <a:endParaRPr lang="en-GB" sz="1600" dirty="0" smtClean="0">
              <a:solidFill>
                <a:srgbClr val="000000"/>
              </a:solidFill>
            </a:endParaRPr>
          </a:p>
          <a:p>
            <a:pPr marL="576263" indent="-285750">
              <a:spcAft>
                <a:spcPts val="0"/>
              </a:spcAft>
            </a:pPr>
            <a:r>
              <a:rPr lang="en-GB" sz="1600" dirty="0" smtClean="0">
                <a:solidFill>
                  <a:srgbClr val="000000"/>
                </a:solidFill>
              </a:rPr>
              <a:t>Destination </a:t>
            </a:r>
            <a:r>
              <a:rPr lang="en-GB" sz="1600" dirty="0">
                <a:solidFill>
                  <a:srgbClr val="000000"/>
                </a:solidFill>
              </a:rPr>
              <a:t>IP address, Destination </a:t>
            </a:r>
            <a:r>
              <a:rPr lang="en-GB" sz="1600" dirty="0" smtClean="0">
                <a:solidFill>
                  <a:srgbClr val="000000"/>
                </a:solidFill>
              </a:rPr>
              <a:t>Port</a:t>
            </a:r>
          </a:p>
          <a:p>
            <a:pPr marL="576263" indent="-285750">
              <a:spcAft>
                <a:spcPts val="0"/>
              </a:spcAft>
            </a:pPr>
            <a:r>
              <a:rPr lang="en-GB" sz="1600" dirty="0" smtClean="0">
                <a:solidFill>
                  <a:srgbClr val="000000"/>
                </a:solidFill>
              </a:rPr>
              <a:t>Sequence </a:t>
            </a:r>
            <a:r>
              <a:rPr lang="en-GB" sz="1600" dirty="0">
                <a:solidFill>
                  <a:srgbClr val="000000"/>
                </a:solidFill>
              </a:rPr>
              <a:t>number (within the receiver’s window)</a:t>
            </a:r>
          </a:p>
        </p:txBody>
      </p:sp>
      <p:pic>
        <p:nvPicPr>
          <p:cNvPr id="228" name="Shape 228"/>
          <p:cNvPicPr preferRelativeResize="0"/>
          <p:nvPr/>
        </p:nvPicPr>
        <p:blipFill>
          <a:blip r:embed="rId3">
            <a:alphaModFix/>
          </a:blip>
          <a:stretch>
            <a:fillRect/>
          </a:stretch>
        </p:blipFill>
        <p:spPr>
          <a:xfrm>
            <a:off x="1963308" y="1212183"/>
            <a:ext cx="4546501" cy="14466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Captured TCP Connection Data</a:t>
            </a:r>
            <a:endParaRPr lang="en-GB" dirty="0"/>
          </a:p>
        </p:txBody>
      </p:sp>
      <p:sp>
        <p:nvSpPr>
          <p:cNvPr id="234" name="Shape 234"/>
          <p:cNvSpPr txBox="1">
            <a:spLocks noGrp="1"/>
          </p:cNvSpPr>
          <p:nvPr>
            <p:ph type="body" idx="1"/>
          </p:nvPr>
        </p:nvSpPr>
        <p:spPr>
          <a:xfrm>
            <a:off x="470915" y="3355018"/>
            <a:ext cx="7749600" cy="1224298"/>
          </a:xfrm>
          <a:prstGeom prst="rect">
            <a:avLst/>
          </a:prstGeom>
        </p:spPr>
        <p:txBody>
          <a:bodyPr wrap="square" lIns="91425" tIns="91425" rIns="91425" bIns="91425" anchor="t" anchorCtr="0">
            <a:noAutofit/>
          </a:bodyPr>
          <a:lstStyle/>
          <a:p>
            <a:pPr marL="0" lvl="0" indent="0">
              <a:spcBef>
                <a:spcPts val="0"/>
              </a:spcBef>
              <a:spcAft>
                <a:spcPts val="0"/>
              </a:spcAft>
              <a:buNone/>
            </a:pPr>
            <a:r>
              <a:rPr lang="en-GB" b="1" dirty="0" smtClean="0">
                <a:solidFill>
                  <a:srgbClr val="000000"/>
                </a:solidFill>
              </a:rPr>
              <a:t>Steps </a:t>
            </a:r>
            <a:r>
              <a:rPr lang="en-GB" b="1" dirty="0">
                <a:solidFill>
                  <a:srgbClr val="000000"/>
                </a:solidFill>
              </a:rPr>
              <a:t>:</a:t>
            </a:r>
          </a:p>
          <a:p>
            <a:pPr marL="457200" lvl="0" indent="-342900">
              <a:spcBef>
                <a:spcPts val="0"/>
              </a:spcBef>
              <a:spcAft>
                <a:spcPts val="0"/>
              </a:spcAft>
              <a:buClr>
                <a:srgbClr val="000000"/>
              </a:buClr>
              <a:buSzPts val="1800"/>
              <a:buChar char="●"/>
            </a:pPr>
            <a:r>
              <a:rPr lang="en-GB" sz="1600" dirty="0">
                <a:solidFill>
                  <a:srgbClr val="000000"/>
                </a:solidFill>
              </a:rPr>
              <a:t>Use </a:t>
            </a:r>
            <a:r>
              <a:rPr lang="en-GB" sz="1600" dirty="0" err="1">
                <a:solidFill>
                  <a:srgbClr val="000000"/>
                </a:solidFill>
              </a:rPr>
              <a:t>Wireshark</a:t>
            </a:r>
            <a:r>
              <a:rPr lang="en-GB" sz="1600" dirty="0">
                <a:solidFill>
                  <a:srgbClr val="000000"/>
                </a:solidFill>
              </a:rPr>
              <a:t> on attacker machine, to sniff the traffic</a:t>
            </a:r>
          </a:p>
          <a:p>
            <a:pPr marL="457200" lvl="0" indent="-342900">
              <a:spcBef>
                <a:spcPts val="0"/>
              </a:spcBef>
              <a:buClr>
                <a:srgbClr val="000000"/>
              </a:buClr>
              <a:buSzPts val="1800"/>
              <a:buChar char="●"/>
            </a:pPr>
            <a:r>
              <a:rPr lang="en-GB" sz="1600" dirty="0">
                <a:solidFill>
                  <a:srgbClr val="000000"/>
                </a:solidFill>
              </a:rPr>
              <a:t>Retrieve the destination port (23), Source port number </a:t>
            </a:r>
            <a:r>
              <a:rPr lang="en-GB" sz="1600" dirty="0" smtClean="0">
                <a:solidFill>
                  <a:srgbClr val="000000"/>
                </a:solidFill>
              </a:rPr>
              <a:t>and </a:t>
            </a:r>
            <a:r>
              <a:rPr lang="en-GB" sz="1600" dirty="0">
                <a:solidFill>
                  <a:srgbClr val="000000"/>
                </a:solidFill>
              </a:rPr>
              <a:t>sequence number.</a:t>
            </a:r>
          </a:p>
        </p:txBody>
      </p:sp>
      <p:grpSp>
        <p:nvGrpSpPr>
          <p:cNvPr id="5" name="Group 4"/>
          <p:cNvGrpSpPr/>
          <p:nvPr/>
        </p:nvGrpSpPr>
        <p:grpSpPr>
          <a:xfrm>
            <a:off x="470915" y="1200769"/>
            <a:ext cx="7019850" cy="2073782"/>
            <a:chOff x="470915" y="1120302"/>
            <a:chExt cx="7019850" cy="2073782"/>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15" y="1120302"/>
              <a:ext cx="7019850" cy="83162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15" y="1951922"/>
              <a:ext cx="7019850" cy="1242162"/>
            </a:xfrm>
            <a:prstGeom prst="rect">
              <a:avLst/>
            </a:prstGeom>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Telnet Connection</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73" y="1912416"/>
            <a:ext cx="6418484" cy="197308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SSH connections</a:t>
            </a:r>
          </a:p>
        </p:txBody>
      </p:sp>
      <p:sp>
        <p:nvSpPr>
          <p:cNvPr id="250" name="Shape 250"/>
          <p:cNvSpPr txBox="1"/>
          <p:nvPr/>
        </p:nvSpPr>
        <p:spPr>
          <a:xfrm>
            <a:off x="497434" y="2829800"/>
            <a:ext cx="8377766" cy="1812000"/>
          </a:xfrm>
          <a:prstGeom prst="rect">
            <a:avLst/>
          </a:prstGeom>
          <a:noFill/>
          <a:ln>
            <a:noFill/>
          </a:ln>
        </p:spPr>
        <p:txBody>
          <a:bodyPr wrap="square" lIns="91425" tIns="91425" rIns="91425" bIns="91425" anchor="ctr" anchorCtr="0">
            <a:noAutofit/>
          </a:bodyPr>
          <a:lstStyle/>
          <a:p>
            <a:pPr marL="457200" lvl="0" indent="-342900" rtl="0">
              <a:lnSpc>
                <a:spcPct val="115000"/>
              </a:lnSpc>
              <a:spcBef>
                <a:spcPts val="0"/>
              </a:spcBef>
              <a:spcAft>
                <a:spcPts val="0"/>
              </a:spcAft>
              <a:buClr>
                <a:schemeClr val="dk1"/>
              </a:buClr>
              <a:buSzPts val="1800"/>
              <a:buChar char="●"/>
            </a:pPr>
            <a:r>
              <a:rPr lang="en-GB" sz="1800" dirty="0">
                <a:solidFill>
                  <a:schemeClr val="dk1"/>
                </a:solidFill>
              </a:rPr>
              <a:t>If the encryption is done at the network layer, the entire TCP packet including the header is </a:t>
            </a:r>
            <a:r>
              <a:rPr lang="en-GB" sz="1800" dirty="0" smtClean="0">
                <a:solidFill>
                  <a:schemeClr val="dk1"/>
                </a:solidFill>
              </a:rPr>
              <a:t>encrypted, </a:t>
            </a:r>
            <a:r>
              <a:rPr lang="en-GB" sz="1800" dirty="0">
                <a:solidFill>
                  <a:schemeClr val="dk1"/>
                </a:solidFill>
              </a:rPr>
              <a:t>which makes sniffing or spoofing impossible. </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But as SSH conducts encryption at Transport layer, the TCP header remains unencrypted. Hence the attack is successful as only header is required for RST packet.</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33" y="1250913"/>
            <a:ext cx="7688426" cy="134569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Video-Streaming Connections</a:t>
            </a:r>
          </a:p>
        </p:txBody>
      </p:sp>
      <p:sp>
        <p:nvSpPr>
          <p:cNvPr id="258" name="Shape 258"/>
          <p:cNvSpPr txBox="1">
            <a:spLocks noGrp="1"/>
          </p:cNvSpPr>
          <p:nvPr>
            <p:ph type="body" idx="1"/>
          </p:nvPr>
        </p:nvSpPr>
        <p:spPr>
          <a:xfrm>
            <a:off x="311700" y="1017725"/>
            <a:ext cx="8520600" cy="1053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attack is similar to previous attacks only with the difference in the sequence numbers as in this case, the sequence numbers increase very fast unlike in Telnet attack as we are not typing anything in the terminal.</a:t>
            </a:r>
          </a:p>
          <a:p>
            <a:pPr marL="0" lvl="0" indent="0">
              <a:spcBef>
                <a:spcPts val="0"/>
              </a:spcBef>
              <a:buNone/>
            </a:pPr>
            <a:endParaRPr dirty="0"/>
          </a:p>
          <a:p>
            <a:pPr marL="0" lvl="0" indent="0">
              <a:spcBef>
                <a:spcPts val="0"/>
              </a:spcBef>
              <a:buNone/>
            </a:pPr>
            <a:endParaRPr dirty="0"/>
          </a:p>
          <a:p>
            <a:pPr marL="0" lvl="0" indent="0">
              <a:spcBef>
                <a:spcPts val="0"/>
              </a:spcBef>
              <a:buNone/>
            </a:pPr>
            <a:endParaRPr dirty="0"/>
          </a:p>
        </p:txBody>
      </p:sp>
      <p:sp>
        <p:nvSpPr>
          <p:cNvPr id="260" name="Shape 260"/>
          <p:cNvSpPr txBox="1"/>
          <p:nvPr/>
        </p:nvSpPr>
        <p:spPr>
          <a:xfrm>
            <a:off x="452550" y="3942900"/>
            <a:ext cx="8520600" cy="1200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achieve this, we use </a:t>
            </a:r>
            <a:r>
              <a:rPr lang="en-GB" sz="1800" dirty="0" err="1"/>
              <a:t>Netwox</a:t>
            </a:r>
            <a:r>
              <a:rPr lang="en-GB" sz="1800" dirty="0"/>
              <a:t> 78 tool </a:t>
            </a:r>
            <a:r>
              <a:rPr lang="en-GB" sz="1800" dirty="0" smtClean="0"/>
              <a:t>to reset </a:t>
            </a:r>
            <a:r>
              <a:rPr lang="en-GB" sz="1800" dirty="0"/>
              <a:t>each packet that comes from the user machine (10.0.2.18). If the user </a:t>
            </a:r>
            <a:r>
              <a:rPr lang="en-GB" sz="1800" dirty="0" smtClean="0"/>
              <a:t>is watching a </a:t>
            </a:r>
            <a:r>
              <a:rPr lang="en-GB" sz="1800" dirty="0" err="1" smtClean="0"/>
              <a:t>Youtube</a:t>
            </a:r>
            <a:r>
              <a:rPr lang="en-GB" sz="1800" dirty="0" smtClean="0"/>
              <a:t> </a:t>
            </a:r>
            <a:r>
              <a:rPr lang="en-GB" sz="1800" dirty="0"/>
              <a:t>video, any request from the user machine will be responded with a RST packet.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33" y="2085998"/>
            <a:ext cx="6467998" cy="1469375"/>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94" y="3652049"/>
            <a:ext cx="5906012" cy="33530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Video-Streaming Connections</a:t>
            </a:r>
          </a:p>
          <a:p>
            <a:pPr marL="0" lvl="0" indent="0">
              <a:spcBef>
                <a:spcPts val="0"/>
              </a:spcBef>
              <a:buNone/>
            </a:pPr>
            <a:endParaRPr/>
          </a:p>
        </p:txBody>
      </p:sp>
      <p:sp>
        <p:nvSpPr>
          <p:cNvPr id="268" name="Shape 268"/>
          <p:cNvSpPr txBox="1"/>
          <p:nvPr/>
        </p:nvSpPr>
        <p:spPr>
          <a:xfrm>
            <a:off x="4790650" y="1895450"/>
            <a:ext cx="4234200" cy="15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Note: </a:t>
            </a:r>
            <a:r>
              <a:rPr lang="en-GB" sz="1800" dirty="0"/>
              <a:t>If RST packets are sent continuously to a server, the </a:t>
            </a:r>
            <a:r>
              <a:rPr lang="en-GB" sz="1800" dirty="0" err="1" smtClean="0"/>
              <a:t>behavior</a:t>
            </a:r>
            <a:r>
              <a:rPr lang="en-GB" sz="1800" dirty="0" smtClean="0"/>
              <a:t> </a:t>
            </a:r>
            <a:r>
              <a:rPr lang="en-GB" sz="1800" dirty="0"/>
              <a:t>is suspicious and may trigger some punitive actions taken against the </a:t>
            </a:r>
            <a:r>
              <a:rPr lang="en-GB" sz="1800" dirty="0" smtClean="0"/>
              <a:t>user.</a:t>
            </a: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00517"/>
            <a:ext cx="4482075" cy="316668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Protocol</a:t>
            </a:r>
          </a:p>
        </p:txBody>
      </p:sp>
      <p:sp>
        <p:nvSpPr>
          <p:cNvPr id="66" name="Shape 66"/>
          <p:cNvSpPr txBox="1">
            <a:spLocks noGrp="1"/>
          </p:cNvSpPr>
          <p:nvPr>
            <p:ph type="body" idx="1"/>
          </p:nvPr>
        </p:nvSpPr>
        <p:spPr>
          <a:xfrm>
            <a:off x="311700" y="1152475"/>
            <a:ext cx="8520600" cy="3249044"/>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Transmission Control Protocol (TCP) is a core protocol of the Internet protocol suite.</a:t>
            </a:r>
          </a:p>
          <a:p>
            <a:pPr marL="457200" lvl="0" indent="-342900">
              <a:spcBef>
                <a:spcPts val="0"/>
              </a:spcBef>
              <a:spcAft>
                <a:spcPts val="0"/>
              </a:spcAft>
              <a:buClr>
                <a:srgbClr val="000000"/>
              </a:buClr>
              <a:buSzPts val="1800"/>
              <a:buChar char="●"/>
            </a:pPr>
            <a:r>
              <a:rPr lang="en-GB" dirty="0">
                <a:solidFill>
                  <a:srgbClr val="000000"/>
                </a:solidFill>
              </a:rPr>
              <a:t>Sits on the top of the IP </a:t>
            </a:r>
            <a:r>
              <a:rPr lang="en-GB" dirty="0" smtClean="0">
                <a:solidFill>
                  <a:srgbClr val="000000"/>
                </a:solidFill>
              </a:rPr>
              <a:t>layer; transport layer.</a:t>
            </a:r>
          </a:p>
          <a:p>
            <a:pPr marL="457200" lvl="0" indent="-342900">
              <a:spcBef>
                <a:spcPts val="0"/>
              </a:spcBef>
              <a:spcAft>
                <a:spcPts val="0"/>
              </a:spcAft>
              <a:buClr>
                <a:srgbClr val="000000"/>
              </a:buClr>
              <a:buSzPts val="1800"/>
              <a:buChar char="●"/>
            </a:pPr>
            <a:r>
              <a:rPr lang="en-GB" dirty="0" smtClean="0">
                <a:solidFill>
                  <a:srgbClr val="000000"/>
                </a:solidFill>
              </a:rPr>
              <a:t>Provide host-to-host </a:t>
            </a:r>
            <a:r>
              <a:rPr lang="en-GB" dirty="0">
                <a:solidFill>
                  <a:srgbClr val="000000"/>
                </a:solidFill>
              </a:rPr>
              <a:t>communication services for applications.</a:t>
            </a:r>
          </a:p>
          <a:p>
            <a:pPr marL="457200" lvl="0" indent="-342900">
              <a:spcBef>
                <a:spcPts val="0"/>
              </a:spcBef>
              <a:spcAft>
                <a:spcPts val="0"/>
              </a:spcAft>
              <a:buClr>
                <a:srgbClr val="000000"/>
              </a:buClr>
              <a:buSzPts val="1800"/>
              <a:buChar char="●"/>
            </a:pPr>
            <a:r>
              <a:rPr lang="en-GB" dirty="0">
                <a:solidFill>
                  <a:srgbClr val="000000"/>
                </a:solidFill>
              </a:rPr>
              <a:t>Two transport Layer </a:t>
            </a:r>
            <a:r>
              <a:rPr lang="en-GB" dirty="0" smtClean="0">
                <a:solidFill>
                  <a:srgbClr val="000000"/>
                </a:solidFill>
              </a:rPr>
              <a:t>protocols</a:t>
            </a:r>
          </a:p>
          <a:p>
            <a:pPr marL="860425" lvl="2" indent="-342900">
              <a:spcAft>
                <a:spcPts val="0"/>
              </a:spcAft>
              <a:buClr>
                <a:srgbClr val="000000"/>
              </a:buClr>
              <a:buSzPts val="1800"/>
              <a:buFont typeface="Courier New" panose="02070309020205020404" pitchFamily="49" charset="0"/>
              <a:buChar char="o"/>
            </a:pPr>
            <a:r>
              <a:rPr lang="en-GB" b="1" dirty="0" smtClean="0">
                <a:solidFill>
                  <a:srgbClr val="000000"/>
                </a:solidFill>
              </a:rPr>
              <a:t>TCP:</a:t>
            </a:r>
            <a:r>
              <a:rPr lang="en-GB" dirty="0" smtClean="0">
                <a:solidFill>
                  <a:srgbClr val="000000"/>
                </a:solidFill>
              </a:rPr>
              <a:t> </a:t>
            </a:r>
            <a:r>
              <a:rPr lang="en-GB" dirty="0">
                <a:solidFill>
                  <a:srgbClr val="000000"/>
                </a:solidFill>
              </a:rPr>
              <a:t>provides a reliable and ordered communication channel between </a:t>
            </a:r>
            <a:r>
              <a:rPr lang="en-GB" dirty="0" smtClean="0">
                <a:solidFill>
                  <a:srgbClr val="000000"/>
                </a:solidFill>
              </a:rPr>
              <a:t>applications.</a:t>
            </a:r>
          </a:p>
          <a:p>
            <a:pPr marL="860425" lvl="4" indent="-342900">
              <a:spcAft>
                <a:spcPts val="0"/>
              </a:spcAft>
              <a:buClr>
                <a:srgbClr val="000000"/>
              </a:buClr>
              <a:buSzPts val="1800"/>
            </a:pPr>
            <a:r>
              <a:rPr lang="en-GB" b="1" dirty="0" smtClean="0">
                <a:solidFill>
                  <a:srgbClr val="000000"/>
                </a:solidFill>
              </a:rPr>
              <a:t>UDP: </a:t>
            </a:r>
            <a:r>
              <a:rPr lang="en-GB" dirty="0">
                <a:solidFill>
                  <a:srgbClr val="000000"/>
                </a:solidFill>
              </a:rPr>
              <a:t>lightweight protocol with lower overhead and can be used for applications that do not require reliability or communication order.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Session Hijacking Attack</a:t>
            </a:r>
          </a:p>
        </p:txBody>
      </p:sp>
      <p:sp>
        <p:nvSpPr>
          <p:cNvPr id="274" name="Shape 274"/>
          <p:cNvSpPr txBox="1">
            <a:spLocks noGrp="1"/>
          </p:cNvSpPr>
          <p:nvPr>
            <p:ph type="body" idx="1"/>
          </p:nvPr>
        </p:nvSpPr>
        <p:spPr>
          <a:xfrm>
            <a:off x="562342" y="2873667"/>
            <a:ext cx="7794258" cy="1732200"/>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Goal:</a:t>
            </a:r>
            <a:r>
              <a:rPr lang="en-GB" dirty="0" smtClean="0">
                <a:solidFill>
                  <a:srgbClr val="000000"/>
                </a:solidFill>
              </a:rPr>
              <a:t> </a:t>
            </a:r>
            <a:r>
              <a:rPr lang="en-GB" dirty="0">
                <a:solidFill>
                  <a:srgbClr val="000000"/>
                </a:solidFill>
              </a:rPr>
              <a:t>To inject data </a:t>
            </a:r>
            <a:r>
              <a:rPr lang="en-GB" dirty="0" smtClean="0">
                <a:solidFill>
                  <a:srgbClr val="000000"/>
                </a:solidFill>
              </a:rPr>
              <a:t>in an </a:t>
            </a:r>
            <a:r>
              <a:rPr lang="en-GB" dirty="0">
                <a:solidFill>
                  <a:srgbClr val="000000"/>
                </a:solidFill>
              </a:rPr>
              <a:t>established connection.</a:t>
            </a:r>
          </a:p>
          <a:p>
            <a:pPr lvl="0">
              <a:spcAft>
                <a:spcPts val="0"/>
              </a:spcAft>
              <a:buNone/>
            </a:pPr>
            <a:r>
              <a:rPr lang="en-GB" b="1" dirty="0" smtClean="0">
                <a:solidFill>
                  <a:srgbClr val="000000"/>
                </a:solidFill>
              </a:rPr>
              <a:t>Spoofed TCP Packet: </a:t>
            </a:r>
            <a:r>
              <a:rPr lang="en-GB" dirty="0" smtClean="0">
                <a:solidFill>
                  <a:srgbClr val="000000"/>
                </a:solidFill>
              </a:rPr>
              <a:t>The following fields need to be set correctly:</a:t>
            </a:r>
            <a:endParaRPr lang="en-GB" dirty="0">
              <a:solidFill>
                <a:srgbClr val="000000"/>
              </a:solidFill>
            </a:endParaRPr>
          </a:p>
          <a:p>
            <a:pPr marL="576263" indent="-285750">
              <a:spcAft>
                <a:spcPts val="0"/>
              </a:spcAft>
            </a:pPr>
            <a:r>
              <a:rPr lang="en-GB" sz="1600" dirty="0">
                <a:solidFill>
                  <a:srgbClr val="000000"/>
                </a:solidFill>
              </a:rPr>
              <a:t>Source IP address, Source Port, </a:t>
            </a:r>
          </a:p>
          <a:p>
            <a:pPr marL="576263" indent="-285750">
              <a:spcAft>
                <a:spcPts val="0"/>
              </a:spcAft>
            </a:pPr>
            <a:r>
              <a:rPr lang="en-GB" sz="1600" dirty="0">
                <a:solidFill>
                  <a:srgbClr val="000000"/>
                </a:solidFill>
              </a:rPr>
              <a:t>Destination IP address, Destination Port</a:t>
            </a:r>
          </a:p>
          <a:p>
            <a:pPr marL="576263" indent="-285750">
              <a:spcAft>
                <a:spcPts val="0"/>
              </a:spcAft>
            </a:pPr>
            <a:r>
              <a:rPr lang="en-GB" sz="1600" dirty="0">
                <a:solidFill>
                  <a:srgbClr val="000000"/>
                </a:solidFill>
              </a:rPr>
              <a:t>Sequence number (within the receiver’s window)</a:t>
            </a:r>
          </a:p>
          <a:p>
            <a:pPr marL="0" lvl="0" indent="-69850">
              <a:spcBef>
                <a:spcPts val="0"/>
              </a:spcBef>
              <a:buClr>
                <a:schemeClr val="dk1"/>
              </a:buClr>
              <a:buSzPts val="1100"/>
              <a:buFont typeface="Arial"/>
              <a:buNone/>
            </a:pPr>
            <a:endParaRPr lang="en-GB" dirty="0">
              <a:solidFill>
                <a:schemeClr val="dk1"/>
              </a:solidFill>
            </a:endParaRP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03" y="1195061"/>
            <a:ext cx="6980525" cy="150127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Session Hijacking </a:t>
            </a:r>
            <a:r>
              <a:rPr lang="en-GB" dirty="0" smtClean="0"/>
              <a:t>Attack: Sequence Number</a:t>
            </a:r>
            <a:endParaRPr lang="en-GB" dirty="0"/>
          </a:p>
        </p:txBody>
      </p:sp>
      <p:sp>
        <p:nvSpPr>
          <p:cNvPr id="282" name="Shape 282"/>
          <p:cNvSpPr txBox="1">
            <a:spLocks noGrp="1"/>
          </p:cNvSpPr>
          <p:nvPr>
            <p:ph type="body" idx="1"/>
          </p:nvPr>
        </p:nvSpPr>
        <p:spPr>
          <a:xfrm>
            <a:off x="311700" y="1152476"/>
            <a:ext cx="8520600" cy="2056392"/>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If </a:t>
            </a:r>
            <a:r>
              <a:rPr lang="en-GB" dirty="0">
                <a:solidFill>
                  <a:srgbClr val="000000"/>
                </a:solidFill>
              </a:rPr>
              <a:t>the receiver has already received some data up to the sequence number x, the next sequence number is x+1. If the spoofed packet uses sequence number as x+𝛿, it becomes out of order.</a:t>
            </a:r>
          </a:p>
          <a:p>
            <a:pPr marL="457200" lvl="0" indent="-342900">
              <a:spcBef>
                <a:spcPts val="0"/>
              </a:spcBef>
              <a:buClr>
                <a:srgbClr val="000000"/>
              </a:buClr>
              <a:buSzPts val="1800"/>
              <a:buChar char="●"/>
            </a:pPr>
            <a:r>
              <a:rPr lang="en-GB" dirty="0">
                <a:solidFill>
                  <a:srgbClr val="000000"/>
                </a:solidFill>
              </a:rPr>
              <a:t>The data in this packet will be stored in the receiver’s buffer at position x+𝛿, leaving 𝛿 spaces (having no effect). If 𝛿 is large, it may fall out of the boundary.</a:t>
            </a:r>
          </a:p>
        </p:txBody>
      </p:sp>
      <p:pic>
        <p:nvPicPr>
          <p:cNvPr id="4" name="Shape 276"/>
          <p:cNvPicPr preferRelativeResize="0"/>
          <p:nvPr/>
        </p:nvPicPr>
        <p:blipFill>
          <a:blip r:embed="rId3">
            <a:alphaModFix/>
          </a:blip>
          <a:stretch>
            <a:fillRect/>
          </a:stretch>
        </p:blipFill>
        <p:spPr>
          <a:xfrm>
            <a:off x="1550016" y="3064935"/>
            <a:ext cx="6400183" cy="148166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Hijacking a Telnet Connection</a:t>
            </a:r>
            <a:endParaRPr lang="en-GB" dirty="0"/>
          </a:p>
        </p:txBody>
      </p:sp>
      <p:sp>
        <p:nvSpPr>
          <p:cNvPr id="288" name="Shape 288"/>
          <p:cNvSpPr txBox="1">
            <a:spLocks noGrp="1"/>
          </p:cNvSpPr>
          <p:nvPr>
            <p:ph type="body" idx="1"/>
          </p:nvPr>
        </p:nvSpPr>
        <p:spPr>
          <a:xfrm>
            <a:off x="431447" y="3252146"/>
            <a:ext cx="7522880" cy="1625601"/>
          </a:xfrm>
          <a:prstGeom prst="rect">
            <a:avLst/>
          </a:prstGeom>
        </p:spPr>
        <p:txBody>
          <a:bodyPr wrap="square" lIns="91425" tIns="91425" rIns="91425" bIns="91425" anchor="t" anchorCtr="0">
            <a:noAutofit/>
          </a:bodyPr>
          <a:lstStyle/>
          <a:p>
            <a:pPr marL="0" lvl="0" indent="-69850" rtl="0">
              <a:spcBef>
                <a:spcPts val="0"/>
              </a:spcBef>
              <a:spcAft>
                <a:spcPts val="0"/>
              </a:spcAft>
              <a:buClr>
                <a:schemeClr val="dk1"/>
              </a:buClr>
              <a:buSzPts val="1100"/>
              <a:buFont typeface="Arial"/>
              <a:buNone/>
            </a:pPr>
            <a:r>
              <a:rPr lang="en-GB" b="1" dirty="0" smtClean="0">
                <a:solidFill>
                  <a:schemeClr val="dk1"/>
                </a:solidFill>
              </a:rPr>
              <a:t>Steps</a:t>
            </a:r>
            <a:r>
              <a:rPr lang="en-GB" b="1" dirty="0" smtClean="0">
                <a:solidFill>
                  <a:schemeClr val="dk1"/>
                </a:solidFill>
              </a:rPr>
              <a:t>:</a:t>
            </a:r>
            <a:endParaRPr lang="en-GB" b="1" dirty="0">
              <a:solidFill>
                <a:schemeClr val="dk1"/>
              </a:solidFill>
            </a:endParaRPr>
          </a:p>
          <a:p>
            <a:pPr marL="457200" lvl="0" indent="-342900" rtl="0">
              <a:spcBef>
                <a:spcPts val="0"/>
              </a:spcBef>
              <a:spcAft>
                <a:spcPts val="0"/>
              </a:spcAft>
              <a:buClr>
                <a:schemeClr val="dk1"/>
              </a:buClr>
              <a:buSzPts val="1800"/>
              <a:buChar char="●"/>
            </a:pPr>
            <a:r>
              <a:rPr lang="en-GB" sz="1600" dirty="0">
                <a:solidFill>
                  <a:schemeClr val="dk1"/>
                </a:solidFill>
              </a:rPr>
              <a:t>User establishes a telnet connection with the server.</a:t>
            </a:r>
          </a:p>
          <a:p>
            <a:pPr marL="457200" lvl="0" indent="-342900" rtl="0">
              <a:spcBef>
                <a:spcPts val="0"/>
              </a:spcBef>
              <a:spcAft>
                <a:spcPts val="0"/>
              </a:spcAft>
              <a:buClr>
                <a:schemeClr val="dk1"/>
              </a:buClr>
              <a:buSzPts val="1800"/>
              <a:buChar char="●"/>
            </a:pPr>
            <a:r>
              <a:rPr lang="en-GB" sz="1600" dirty="0">
                <a:solidFill>
                  <a:schemeClr val="dk1"/>
                </a:solidFill>
              </a:rPr>
              <a:t>Use </a:t>
            </a:r>
            <a:r>
              <a:rPr lang="en-GB" sz="1600" dirty="0" err="1">
                <a:solidFill>
                  <a:schemeClr val="dk1"/>
                </a:solidFill>
              </a:rPr>
              <a:t>Wireshark</a:t>
            </a:r>
            <a:r>
              <a:rPr lang="en-GB" sz="1600" dirty="0">
                <a:solidFill>
                  <a:schemeClr val="dk1"/>
                </a:solidFill>
              </a:rPr>
              <a:t> on attacker </a:t>
            </a:r>
            <a:r>
              <a:rPr lang="en-GB" sz="1600" dirty="0" smtClean="0">
                <a:solidFill>
                  <a:schemeClr val="dk1"/>
                </a:solidFill>
              </a:rPr>
              <a:t>machine </a:t>
            </a:r>
            <a:r>
              <a:rPr lang="en-GB" sz="1600" dirty="0">
                <a:solidFill>
                  <a:schemeClr val="dk1"/>
                </a:solidFill>
              </a:rPr>
              <a:t>to sniff the traffic</a:t>
            </a:r>
          </a:p>
          <a:p>
            <a:pPr marL="457200" lvl="0" indent="-342900" rtl="0">
              <a:spcBef>
                <a:spcPts val="0"/>
              </a:spcBef>
              <a:buClr>
                <a:schemeClr val="dk1"/>
              </a:buClr>
              <a:buSzPts val="1800"/>
              <a:buChar char="●"/>
            </a:pPr>
            <a:r>
              <a:rPr lang="en-GB" sz="1600" dirty="0">
                <a:solidFill>
                  <a:schemeClr val="dk1"/>
                </a:solidFill>
              </a:rPr>
              <a:t>Retrieve the destination port (23), </a:t>
            </a:r>
            <a:r>
              <a:rPr lang="en-GB" sz="1600" dirty="0" smtClean="0">
                <a:solidFill>
                  <a:schemeClr val="dk1"/>
                </a:solidFill>
              </a:rPr>
              <a:t>source </a:t>
            </a:r>
            <a:r>
              <a:rPr lang="en-GB" sz="1600" dirty="0">
                <a:solidFill>
                  <a:schemeClr val="dk1"/>
                </a:solidFill>
              </a:rPr>
              <a:t>port number (</a:t>
            </a:r>
            <a:r>
              <a:rPr lang="en-GB" sz="1600" dirty="0" smtClean="0">
                <a:solidFill>
                  <a:schemeClr val="dk1"/>
                </a:solidFill>
              </a:rPr>
              <a:t>46712) </a:t>
            </a:r>
            <a:r>
              <a:rPr lang="en-GB" sz="1600" dirty="0">
                <a:solidFill>
                  <a:schemeClr val="dk1"/>
                </a:solidFill>
              </a:rPr>
              <a:t>and sequence number.</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7" y="1247255"/>
            <a:ext cx="7403133" cy="199547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What Command Do We Want to Run</a:t>
            </a:r>
            <a:endParaRPr lang="en-GB" dirty="0"/>
          </a:p>
        </p:txBody>
      </p:sp>
      <p:sp>
        <p:nvSpPr>
          <p:cNvPr id="295" name="Shape 295"/>
          <p:cNvSpPr txBox="1">
            <a:spLocks noGrp="1"/>
          </p:cNvSpPr>
          <p:nvPr>
            <p:ph type="body" idx="1"/>
          </p:nvPr>
        </p:nvSpPr>
        <p:spPr>
          <a:xfrm>
            <a:off x="311700" y="1152475"/>
            <a:ext cx="8520600" cy="2062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By hijacking a Telnet connection, we can run an arbitrary command on the server, but what command do we want to run?</a:t>
            </a:r>
          </a:p>
          <a:p>
            <a:pPr marL="457200" lvl="0" indent="-342900">
              <a:spcBef>
                <a:spcPts val="0"/>
              </a:spcBef>
              <a:spcAft>
                <a:spcPts val="0"/>
              </a:spcAft>
              <a:buClr>
                <a:srgbClr val="000000"/>
              </a:buClr>
              <a:buSzPts val="1800"/>
              <a:buChar char="●"/>
            </a:pPr>
            <a:r>
              <a:rPr lang="en-GB" dirty="0" smtClean="0">
                <a:solidFill>
                  <a:srgbClr val="000000"/>
                </a:solidFill>
              </a:rPr>
              <a:t>Consider </a:t>
            </a:r>
            <a:r>
              <a:rPr lang="en-GB" dirty="0">
                <a:solidFill>
                  <a:srgbClr val="000000"/>
                </a:solidFill>
              </a:rPr>
              <a:t>there is a top-secret file in the user’s account on Server called “secret</a:t>
            </a:r>
            <a:r>
              <a:rPr lang="en-GB" dirty="0" smtClean="0">
                <a:solidFill>
                  <a:srgbClr val="000000"/>
                </a:solidFill>
              </a:rPr>
              <a:t>”. If </a:t>
            </a:r>
            <a:r>
              <a:rPr lang="en-GB" dirty="0">
                <a:solidFill>
                  <a:srgbClr val="000000"/>
                </a:solidFill>
              </a:rPr>
              <a:t>the attacker uses “cat” command, the results will be displayed on server’s </a:t>
            </a:r>
            <a:r>
              <a:rPr lang="en-GB" dirty="0" smtClean="0">
                <a:solidFill>
                  <a:srgbClr val="000000"/>
                </a:solidFill>
              </a:rPr>
              <a:t>machine, not on the attacker’s machine.</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In order to </a:t>
            </a:r>
            <a:r>
              <a:rPr lang="en-GB" dirty="0" smtClean="0">
                <a:solidFill>
                  <a:srgbClr val="000000"/>
                </a:solidFill>
              </a:rPr>
              <a:t>get the secret, </a:t>
            </a:r>
            <a:r>
              <a:rPr lang="en-GB" dirty="0">
                <a:solidFill>
                  <a:srgbClr val="000000"/>
                </a:solidFill>
              </a:rPr>
              <a:t>we run a  TCP server program so that we can </a:t>
            </a:r>
            <a:r>
              <a:rPr lang="en-GB" dirty="0" smtClean="0">
                <a:solidFill>
                  <a:srgbClr val="000000"/>
                </a:solidFill>
              </a:rPr>
              <a:t>send the secret from the server machine to attacker’s machine.</a:t>
            </a: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23" y="3539771"/>
            <a:ext cx="7169397" cy="132602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Session Hijacking: Steal a Secret</a:t>
            </a:r>
            <a:endParaRPr lang="en-GB" dirty="0"/>
          </a:p>
        </p:txBody>
      </p:sp>
      <p:sp>
        <p:nvSpPr>
          <p:cNvPr id="302" name="Shape 302"/>
          <p:cNvSpPr txBox="1">
            <a:spLocks noGrp="1"/>
          </p:cNvSpPr>
          <p:nvPr>
            <p:ph type="body" idx="1"/>
          </p:nvPr>
        </p:nvSpPr>
        <p:spPr>
          <a:xfrm>
            <a:off x="259600" y="1152475"/>
            <a:ext cx="8520600" cy="2302500"/>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“cat</a:t>
            </a:r>
            <a:r>
              <a:rPr lang="en-GB" dirty="0">
                <a:solidFill>
                  <a:srgbClr val="000000"/>
                </a:solidFill>
              </a:rPr>
              <a:t>” command prints out the content of the secret file, but instead of printing it out locally, it redirects the output to a file called /</a:t>
            </a:r>
            <a:r>
              <a:rPr lang="en-GB" dirty="0" err="1">
                <a:solidFill>
                  <a:srgbClr val="000000"/>
                </a:solidFill>
              </a:rPr>
              <a:t>dev</a:t>
            </a:r>
            <a:r>
              <a:rPr lang="en-GB" dirty="0">
                <a:solidFill>
                  <a:srgbClr val="000000"/>
                </a:solidFill>
              </a:rPr>
              <a:t>/</a:t>
            </a:r>
            <a:r>
              <a:rPr lang="en-GB" dirty="0" err="1">
                <a:solidFill>
                  <a:srgbClr val="000000"/>
                </a:solidFill>
              </a:rPr>
              <a:t>tcp</a:t>
            </a:r>
            <a:r>
              <a:rPr lang="en-GB" dirty="0">
                <a:solidFill>
                  <a:srgbClr val="000000"/>
                </a:solidFill>
              </a:rPr>
              <a:t>/10.0.2.16/9090 (virtual file in /</a:t>
            </a:r>
            <a:r>
              <a:rPr lang="en-GB" dirty="0" err="1">
                <a:solidFill>
                  <a:srgbClr val="000000"/>
                </a:solidFill>
              </a:rPr>
              <a:t>dev</a:t>
            </a:r>
            <a:r>
              <a:rPr lang="en-GB" dirty="0">
                <a:solidFill>
                  <a:srgbClr val="000000"/>
                </a:solidFill>
              </a:rPr>
              <a:t> folder which contains device files). This invokes a pseudo device which creates a connection with the TCP server listening on port 9090 of 10.0.2.16 and sends data via the connection.</a:t>
            </a:r>
          </a:p>
          <a:p>
            <a:pPr marL="0" lvl="0" indent="0">
              <a:spcBef>
                <a:spcPts val="0"/>
              </a:spcBef>
              <a:buNone/>
            </a:pPr>
            <a:r>
              <a:rPr lang="en-GB" dirty="0">
                <a:solidFill>
                  <a:srgbClr val="000000"/>
                </a:solidFill>
              </a:rPr>
              <a:t>The listening server on the attacker machine will get the content of the file.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09" y="3454975"/>
            <a:ext cx="6439799" cy="48584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09" y="3940818"/>
            <a:ext cx="6439799" cy="63503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Launch the TCP </a:t>
            </a:r>
            <a:r>
              <a:rPr lang="en-GB" dirty="0"/>
              <a:t>Session Hijacking </a:t>
            </a:r>
            <a:r>
              <a:rPr lang="en-GB" dirty="0" smtClean="0"/>
              <a:t>Attack</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68" y="1657076"/>
            <a:ext cx="8154538" cy="283884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Creating Reverse shell</a:t>
            </a:r>
          </a:p>
        </p:txBody>
      </p:sp>
      <p:sp>
        <p:nvSpPr>
          <p:cNvPr id="348" name="Shape 34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The best command to run after having hijacked the connection is to run a reverse shell command.</a:t>
            </a:r>
          </a:p>
          <a:p>
            <a:pPr marL="457200" lvl="0" indent="-342900">
              <a:spcBef>
                <a:spcPts val="0"/>
              </a:spcBef>
              <a:spcAft>
                <a:spcPts val="0"/>
              </a:spcAft>
              <a:buClr>
                <a:srgbClr val="000000"/>
              </a:buClr>
              <a:buSzPts val="1800"/>
              <a:buChar char="●"/>
            </a:pPr>
            <a:r>
              <a:rPr lang="en-GB" dirty="0" smtClean="0">
                <a:solidFill>
                  <a:srgbClr val="000000"/>
                </a:solidFill>
              </a:rPr>
              <a:t>To </a:t>
            </a:r>
            <a:r>
              <a:rPr lang="en-GB" dirty="0">
                <a:solidFill>
                  <a:srgbClr val="000000"/>
                </a:solidFill>
              </a:rPr>
              <a:t>run shell program such as /bin/bash on Server and use input/output devices that can be controlled by the attackers.</a:t>
            </a:r>
          </a:p>
          <a:p>
            <a:pPr marL="457200" lvl="0" indent="-342900">
              <a:spcBef>
                <a:spcPts val="0"/>
              </a:spcBef>
              <a:spcAft>
                <a:spcPts val="0"/>
              </a:spcAft>
              <a:buClr>
                <a:srgbClr val="000000"/>
              </a:buClr>
              <a:buSzPts val="1800"/>
              <a:buChar char="●"/>
            </a:pPr>
            <a:r>
              <a:rPr lang="en-GB" dirty="0">
                <a:solidFill>
                  <a:srgbClr val="000000"/>
                </a:solidFill>
              </a:rPr>
              <a:t>The shell program uses one end of the TCP connection for its input/output and the other end of the connection is controlled by the attacker machine.</a:t>
            </a:r>
          </a:p>
          <a:p>
            <a:pPr marL="457200" lvl="0" indent="-342900" rtl="0">
              <a:spcBef>
                <a:spcPts val="0"/>
              </a:spcBef>
              <a:spcAft>
                <a:spcPts val="0"/>
              </a:spcAft>
              <a:buClr>
                <a:srgbClr val="000000"/>
              </a:buClr>
              <a:buSzPts val="1800"/>
              <a:buChar char="●"/>
            </a:pPr>
            <a:r>
              <a:rPr lang="en-GB" dirty="0">
                <a:solidFill>
                  <a:srgbClr val="000000"/>
                </a:solidFill>
              </a:rPr>
              <a:t>Reverse shell is a shell process running on a remote machine connecting back to the attacker.</a:t>
            </a:r>
          </a:p>
          <a:p>
            <a:pPr marL="457200" lvl="0" indent="-342900">
              <a:spcBef>
                <a:spcPts val="0"/>
              </a:spcBef>
              <a:buClr>
                <a:srgbClr val="000000"/>
              </a:buClr>
              <a:buSzPts val="1800"/>
              <a:buChar char="●"/>
            </a:pPr>
            <a:r>
              <a:rPr lang="en-GB" dirty="0">
                <a:solidFill>
                  <a:srgbClr val="000000"/>
                </a:solidFill>
              </a:rPr>
              <a:t>It is a very common technique used in hacking.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34" y="211387"/>
            <a:ext cx="8211416" cy="620649"/>
          </a:xfrm>
        </p:spPr>
        <p:txBody>
          <a:bodyPr/>
          <a:lstStyle/>
          <a:p>
            <a:r>
              <a:rPr lang="en-US" dirty="0" smtClean="0"/>
              <a:t>Reverse </a:t>
            </a:r>
            <a:r>
              <a:rPr lang="en-US" dirty="0"/>
              <a:t>Shell </a:t>
            </a:r>
          </a:p>
        </p:txBody>
      </p:sp>
      <p:sp>
        <p:nvSpPr>
          <p:cNvPr id="7" name="Rectangle 6"/>
          <p:cNvSpPr/>
          <p:nvPr/>
        </p:nvSpPr>
        <p:spPr>
          <a:xfrm>
            <a:off x="4284236" y="795830"/>
            <a:ext cx="4583462" cy="1477328"/>
          </a:xfrm>
          <a:prstGeom prst="rect">
            <a:avLst/>
          </a:prstGeom>
          <a:ln>
            <a:solidFill>
              <a:schemeClr val="tx1"/>
            </a:solidFill>
          </a:ln>
        </p:spPr>
        <p:txBody>
          <a:bodyPr wrap="square">
            <a:spAutoFit/>
          </a:bodyPr>
          <a:lstStyle/>
          <a:p>
            <a:r>
              <a:rPr lang="en-US" sz="1500" dirty="0"/>
              <a:t>File descriptor 0 represents the standard input device (</a:t>
            </a:r>
            <a:r>
              <a:rPr lang="en-US" sz="1500" dirty="0" err="1"/>
              <a:t>stdin</a:t>
            </a:r>
            <a:r>
              <a:rPr lang="en-US" sz="1500" dirty="0"/>
              <a:t>) and 1 represents the standard output device (</a:t>
            </a:r>
            <a:r>
              <a:rPr lang="en-US" sz="1500" dirty="0" err="1"/>
              <a:t>stdout</a:t>
            </a:r>
            <a:r>
              <a:rPr lang="en-US" sz="1500" dirty="0"/>
              <a:t>). </a:t>
            </a:r>
            <a:r>
              <a:rPr lang="en-US" sz="1500" dirty="0" smtClean="0"/>
              <a:t>Since </a:t>
            </a:r>
            <a:r>
              <a:rPr lang="en-US" sz="1500" dirty="0"/>
              <a:t>the </a:t>
            </a:r>
            <a:r>
              <a:rPr lang="en-US" sz="1500" dirty="0" err="1"/>
              <a:t>stdout</a:t>
            </a:r>
            <a:r>
              <a:rPr lang="en-US" sz="1500" dirty="0"/>
              <a:t> is already redirected to the TCP connection, this option basically indicates that the shell program will get its input from the same TCP connection.</a:t>
            </a:r>
          </a:p>
        </p:txBody>
      </p:sp>
      <p:sp>
        <p:nvSpPr>
          <p:cNvPr id="8" name="Rectangle 7"/>
          <p:cNvSpPr/>
          <p:nvPr/>
        </p:nvSpPr>
        <p:spPr>
          <a:xfrm>
            <a:off x="5462529" y="3224743"/>
            <a:ext cx="2692483" cy="1246495"/>
          </a:xfrm>
          <a:prstGeom prst="rect">
            <a:avLst/>
          </a:prstGeom>
          <a:ln>
            <a:solidFill>
              <a:schemeClr val="tx1"/>
            </a:solidFill>
          </a:ln>
        </p:spPr>
        <p:txBody>
          <a:bodyPr wrap="square">
            <a:spAutoFit/>
          </a:bodyPr>
          <a:lstStyle/>
          <a:p>
            <a:r>
              <a:rPr lang="en-US" sz="1500" dirty="0"/>
              <a:t>File descriptor 2 represents the standard error (</a:t>
            </a:r>
            <a:r>
              <a:rPr lang="en-US" sz="1500" dirty="0" err="1"/>
              <a:t>stderr</a:t>
            </a:r>
            <a:r>
              <a:rPr lang="en-US" sz="1500" dirty="0"/>
              <a:t>). This cases the error output to be redirected to </a:t>
            </a:r>
            <a:r>
              <a:rPr lang="en-US" sz="1500" dirty="0" err="1"/>
              <a:t>stdout</a:t>
            </a:r>
            <a:r>
              <a:rPr lang="en-US" sz="1500" dirty="0"/>
              <a:t>, which is the TCP connection.</a:t>
            </a:r>
          </a:p>
        </p:txBody>
      </p:sp>
      <p:sp>
        <p:nvSpPr>
          <p:cNvPr id="5" name="Rectangle 4"/>
          <p:cNvSpPr/>
          <p:nvPr/>
        </p:nvSpPr>
        <p:spPr>
          <a:xfrm>
            <a:off x="705135" y="3230682"/>
            <a:ext cx="2066193" cy="1015663"/>
          </a:xfrm>
          <a:prstGeom prst="rect">
            <a:avLst/>
          </a:prstGeom>
          <a:ln>
            <a:solidFill>
              <a:schemeClr val="tx1"/>
            </a:solidFill>
          </a:ln>
        </p:spPr>
        <p:txBody>
          <a:bodyPr wrap="square">
            <a:spAutoFit/>
          </a:bodyPr>
          <a:lstStyle/>
          <a:p>
            <a:r>
              <a:rPr lang="en-US" sz="1500" dirty="0"/>
              <a:t>The option </a:t>
            </a:r>
            <a:r>
              <a:rPr lang="en-US" sz="1500" dirty="0" err="1"/>
              <a:t>i</a:t>
            </a:r>
            <a:r>
              <a:rPr lang="en-US" sz="1500" dirty="0"/>
              <a:t> stands for interactive, meaning that the shell should be interactive.</a:t>
            </a:r>
          </a:p>
        </p:txBody>
      </p:sp>
      <p:sp>
        <p:nvSpPr>
          <p:cNvPr id="6" name="Rectangle 5"/>
          <p:cNvSpPr/>
          <p:nvPr/>
        </p:nvSpPr>
        <p:spPr>
          <a:xfrm>
            <a:off x="2869455" y="3224744"/>
            <a:ext cx="2514950" cy="1246495"/>
          </a:xfrm>
          <a:prstGeom prst="rect">
            <a:avLst/>
          </a:prstGeom>
          <a:ln>
            <a:solidFill>
              <a:schemeClr val="tx1"/>
            </a:solidFill>
          </a:ln>
        </p:spPr>
        <p:txBody>
          <a:bodyPr wrap="square">
            <a:spAutoFit/>
          </a:bodyPr>
          <a:lstStyle/>
          <a:p>
            <a:r>
              <a:rPr lang="en-US" sz="1500" dirty="0"/>
              <a:t>This causes the output device (</a:t>
            </a:r>
            <a:r>
              <a:rPr lang="en-US" sz="1500" dirty="0" err="1"/>
              <a:t>stdout</a:t>
            </a:r>
            <a:r>
              <a:rPr lang="en-US" sz="1500" dirty="0"/>
              <a:t>) of the shell to be redirected to the TCP connection to </a:t>
            </a:r>
            <a:r>
              <a:rPr lang="en-US" sz="1500" dirty="0" smtClean="0"/>
              <a:t>10.0.2.70’s </a:t>
            </a:r>
            <a:r>
              <a:rPr lang="en-US" sz="1500" dirty="0"/>
              <a:t>port 9090.</a:t>
            </a:r>
          </a:p>
        </p:txBody>
      </p:sp>
      <p:sp>
        <p:nvSpPr>
          <p:cNvPr id="13" name="Right Arrow 12"/>
          <p:cNvSpPr/>
          <p:nvPr/>
        </p:nvSpPr>
        <p:spPr>
          <a:xfrm rot="19462446">
            <a:off x="2079160" y="2947617"/>
            <a:ext cx="454525" cy="159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ight Arrow 17"/>
          <p:cNvSpPr/>
          <p:nvPr/>
        </p:nvSpPr>
        <p:spPr>
          <a:xfrm rot="19462446">
            <a:off x="4078571" y="2918601"/>
            <a:ext cx="411331" cy="14457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ight Arrow 22"/>
          <p:cNvSpPr/>
          <p:nvPr/>
        </p:nvSpPr>
        <p:spPr>
          <a:xfrm rot="19462446">
            <a:off x="6000602" y="2898628"/>
            <a:ext cx="404180" cy="150643"/>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 name="Group 9"/>
          <p:cNvGrpSpPr/>
          <p:nvPr/>
        </p:nvGrpSpPr>
        <p:grpSpPr>
          <a:xfrm>
            <a:off x="1614380" y="2548656"/>
            <a:ext cx="5741797" cy="279847"/>
            <a:chOff x="2901855" y="1037012"/>
            <a:chExt cx="5741797" cy="279847"/>
          </a:xfrm>
        </p:grpSpPr>
        <p:cxnSp>
          <p:nvCxnSpPr>
            <p:cNvPr id="11" name="Straight Connector 10"/>
            <p:cNvCxnSpPr/>
            <p:nvPr/>
          </p:nvCxnSpPr>
          <p:spPr>
            <a:xfrm flipV="1">
              <a:off x="2901855" y="1301736"/>
              <a:ext cx="1539005" cy="151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557446" y="1294573"/>
              <a:ext cx="2852852" cy="222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490167" y="1264835"/>
              <a:ext cx="458343" cy="687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119009" y="1287056"/>
              <a:ext cx="524643" cy="201"/>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8328" y="1037012"/>
              <a:ext cx="5725324" cy="228632"/>
            </a:xfrm>
            <a:prstGeom prst="rect">
              <a:avLst/>
            </a:prstGeom>
          </p:spPr>
        </p:pic>
      </p:grpSp>
      <p:sp>
        <p:nvSpPr>
          <p:cNvPr id="22" name="Right Arrow 21"/>
          <p:cNvSpPr/>
          <p:nvPr/>
        </p:nvSpPr>
        <p:spPr>
          <a:xfrm rot="3965680">
            <a:off x="6921814" y="2373258"/>
            <a:ext cx="247748" cy="1117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175344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Defending Against Session Hijacking</a:t>
            </a:r>
            <a:endParaRPr lang="en-US" dirty="0"/>
          </a:p>
        </p:txBody>
      </p:sp>
      <p:sp>
        <p:nvSpPr>
          <p:cNvPr id="3" name="Text Placeholder 2"/>
          <p:cNvSpPr>
            <a:spLocks noGrp="1"/>
          </p:cNvSpPr>
          <p:nvPr>
            <p:ph type="body" idx="1"/>
          </p:nvPr>
        </p:nvSpPr>
        <p:spPr/>
        <p:txBody>
          <a:bodyPr/>
          <a:lstStyle/>
          <a:p>
            <a:pPr marL="346075" indent="-346075">
              <a:spcAft>
                <a:spcPts val="600"/>
              </a:spcAft>
            </a:pPr>
            <a:r>
              <a:rPr lang="en-US" sz="2000" dirty="0" smtClean="0">
                <a:solidFill>
                  <a:schemeClr val="tx1"/>
                </a:solidFill>
              </a:rPr>
              <a:t>Making it difficult for attackers to spoof packets</a:t>
            </a:r>
          </a:p>
          <a:p>
            <a:pPr marL="630238" indent="-284163">
              <a:spcAft>
                <a:spcPts val="0"/>
              </a:spcAft>
            </a:pPr>
            <a:r>
              <a:rPr lang="en-US" sz="1600" dirty="0" smtClean="0">
                <a:solidFill>
                  <a:schemeClr val="tx1"/>
                </a:solidFill>
              </a:rPr>
              <a:t>Randomize source port number</a:t>
            </a:r>
          </a:p>
          <a:p>
            <a:pPr marL="630238" indent="-284163">
              <a:spcAft>
                <a:spcPts val="0"/>
              </a:spcAft>
            </a:pPr>
            <a:r>
              <a:rPr lang="en-US" sz="1600" dirty="0" smtClean="0">
                <a:solidFill>
                  <a:schemeClr val="tx1"/>
                </a:solidFill>
              </a:rPr>
              <a:t>Randomize initial sequence number </a:t>
            </a:r>
          </a:p>
          <a:p>
            <a:pPr marL="630238" indent="-284163">
              <a:spcAft>
                <a:spcPts val="0"/>
              </a:spcAft>
            </a:pPr>
            <a:r>
              <a:rPr lang="en-US" sz="1600" dirty="0" smtClean="0">
                <a:solidFill>
                  <a:schemeClr val="tx1"/>
                </a:solidFill>
              </a:rPr>
              <a:t>Not effective against local attacks </a:t>
            </a:r>
          </a:p>
          <a:p>
            <a:pPr marL="630238" indent="-284163">
              <a:spcAft>
                <a:spcPts val="0"/>
              </a:spcAft>
            </a:pPr>
            <a:endParaRPr lang="en-US" dirty="0" smtClean="0">
              <a:solidFill>
                <a:schemeClr val="tx1"/>
              </a:solidFill>
            </a:endParaRPr>
          </a:p>
          <a:p>
            <a:pPr marL="346075" indent="-346075"/>
            <a:r>
              <a:rPr lang="en-US" sz="2000" dirty="0" smtClean="0">
                <a:solidFill>
                  <a:schemeClr val="tx1"/>
                </a:solidFill>
              </a:rPr>
              <a:t>Encrypting payload</a:t>
            </a:r>
          </a:p>
        </p:txBody>
      </p:sp>
    </p:spTree>
    <p:extLst>
      <p:ext uri="{BB962C8B-B14F-4D97-AF65-F5344CB8AC3E}">
        <p14:creationId xmlns:p14="http://schemas.microsoft.com/office/powerpoint/2010/main" val="3224382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4163" indent="-284163"/>
            <a:r>
              <a:rPr lang="en-US" dirty="0" smtClean="0">
                <a:solidFill>
                  <a:schemeClr val="tx1"/>
                </a:solidFill>
              </a:rPr>
              <a:t>How TCP works</a:t>
            </a:r>
          </a:p>
          <a:p>
            <a:pPr marL="284163" indent="-284163"/>
            <a:r>
              <a:rPr lang="en-US" dirty="0" smtClean="0">
                <a:solidFill>
                  <a:schemeClr val="tx1"/>
                </a:solidFill>
              </a:rPr>
              <a:t>TCP client and server programming</a:t>
            </a:r>
          </a:p>
          <a:p>
            <a:pPr marL="284163" indent="-284163"/>
            <a:r>
              <a:rPr lang="en-US" dirty="0" smtClean="0">
                <a:solidFill>
                  <a:schemeClr val="tx1"/>
                </a:solidFill>
              </a:rPr>
              <a:t>TCP SYN flooding attack</a:t>
            </a:r>
          </a:p>
          <a:p>
            <a:pPr marL="284163" indent="-284163"/>
            <a:r>
              <a:rPr lang="en-US" dirty="0" smtClean="0">
                <a:solidFill>
                  <a:schemeClr val="tx1"/>
                </a:solidFill>
              </a:rPr>
              <a:t>TCP Reset attack</a:t>
            </a:r>
          </a:p>
          <a:p>
            <a:pPr marL="284163" indent="-284163"/>
            <a:r>
              <a:rPr lang="en-US" dirty="0" smtClean="0">
                <a:solidFill>
                  <a:schemeClr val="tx1"/>
                </a:solidFill>
              </a:rPr>
              <a:t>TCP Session Hijacking attack</a:t>
            </a:r>
            <a:endParaRPr lang="en-US" dirty="0">
              <a:solidFill>
                <a:schemeClr val="tx1"/>
              </a:solidFill>
            </a:endParaRPr>
          </a:p>
        </p:txBody>
      </p:sp>
    </p:spTree>
    <p:extLst>
      <p:ext uri="{BB962C8B-B14F-4D97-AF65-F5344CB8AC3E}">
        <p14:creationId xmlns:p14="http://schemas.microsoft.com/office/powerpoint/2010/main" val="4014027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27198" y="295869"/>
            <a:ext cx="8520600" cy="5727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GB" dirty="0">
                <a:solidFill>
                  <a:srgbClr val="000000"/>
                </a:solidFill>
              </a:rPr>
              <a:t>TCP Client Program </a:t>
            </a:r>
          </a:p>
        </p:txBody>
      </p:sp>
      <p:grpSp>
        <p:nvGrpSpPr>
          <p:cNvPr id="9" name="Group 8"/>
          <p:cNvGrpSpPr/>
          <p:nvPr/>
        </p:nvGrpSpPr>
        <p:grpSpPr>
          <a:xfrm>
            <a:off x="658677" y="1048722"/>
            <a:ext cx="7673787" cy="3886537"/>
            <a:chOff x="751667" y="1017725"/>
            <a:chExt cx="7673787" cy="3886537"/>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78" y="1017725"/>
              <a:ext cx="4343776" cy="3886537"/>
            </a:xfrm>
            <a:prstGeom prst="rect">
              <a:avLst/>
            </a:prstGeom>
          </p:spPr>
        </p:pic>
        <p:sp>
          <p:nvSpPr>
            <p:cNvPr id="3" name="Rectangle 2"/>
            <p:cNvSpPr/>
            <p:nvPr/>
          </p:nvSpPr>
          <p:spPr>
            <a:xfrm>
              <a:off x="751668" y="1017725"/>
              <a:ext cx="2440983" cy="954107"/>
            </a:xfrm>
            <a:prstGeom prst="rect">
              <a:avLst/>
            </a:prstGeom>
            <a:ln>
              <a:solidFill>
                <a:schemeClr val="tx1"/>
              </a:solidFill>
            </a:ln>
          </p:spPr>
          <p:txBody>
            <a:bodyPr wrap="square">
              <a:spAutoFit/>
            </a:bodyPr>
            <a:lstStyle/>
            <a:p>
              <a:pPr lvl="0"/>
              <a:r>
                <a:rPr lang="en-GB" dirty="0">
                  <a:solidFill>
                    <a:schemeClr val="dk1"/>
                  </a:solidFill>
                </a:rPr>
                <a:t>Create a </a:t>
              </a:r>
              <a:r>
                <a:rPr lang="en-GB" dirty="0" smtClean="0">
                  <a:solidFill>
                    <a:schemeClr val="dk1"/>
                  </a:solidFill>
                </a:rPr>
                <a:t>socket</a:t>
              </a:r>
              <a:r>
                <a:rPr lang="en-GB" i="1" dirty="0" smtClean="0">
                  <a:solidFill>
                    <a:schemeClr val="dk1"/>
                  </a:solidFill>
                </a:rPr>
                <a:t>;</a:t>
              </a:r>
              <a:r>
                <a:rPr lang="en-GB" dirty="0" smtClean="0">
                  <a:solidFill>
                    <a:schemeClr val="dk1"/>
                  </a:solidFill>
                </a:rPr>
                <a:t> specify </a:t>
              </a:r>
              <a:r>
                <a:rPr lang="en-GB" dirty="0">
                  <a:solidFill>
                    <a:schemeClr val="dk1"/>
                  </a:solidFill>
                </a:rPr>
                <a:t>the type of communication. TCP uses SOCK_STREAM and UDP uses SOCK_DGRAM.</a:t>
              </a:r>
            </a:p>
          </p:txBody>
        </p:sp>
        <p:sp>
          <p:nvSpPr>
            <p:cNvPr id="4" name="Right Arrow 3"/>
            <p:cNvSpPr/>
            <p:nvPr/>
          </p:nvSpPr>
          <p:spPr>
            <a:xfrm>
              <a:off x="3363203" y="1239865"/>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1668" y="3117938"/>
              <a:ext cx="2440983" cy="307777"/>
            </a:xfrm>
            <a:prstGeom prst="rect">
              <a:avLst/>
            </a:prstGeom>
            <a:noFill/>
            <a:ln>
              <a:noFill/>
            </a:ln>
          </p:spPr>
          <p:txBody>
            <a:bodyPr wrap="square" rtlCol="0">
              <a:spAutoFit/>
            </a:bodyPr>
            <a:lstStyle/>
            <a:p>
              <a:pPr algn="r"/>
              <a:r>
                <a:rPr lang="en-US" dirty="0" smtClean="0"/>
                <a:t>Initiate the TCP connection</a:t>
              </a:r>
              <a:endParaRPr lang="en-US" dirty="0"/>
            </a:p>
          </p:txBody>
        </p:sp>
        <p:sp>
          <p:nvSpPr>
            <p:cNvPr id="10" name="Right Arrow 9"/>
            <p:cNvSpPr/>
            <p:nvPr/>
          </p:nvSpPr>
          <p:spPr>
            <a:xfrm>
              <a:off x="3254573" y="4502257"/>
              <a:ext cx="530924" cy="16642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1667" y="4417932"/>
              <a:ext cx="2440983" cy="307777"/>
            </a:xfrm>
            <a:prstGeom prst="rect">
              <a:avLst/>
            </a:prstGeom>
            <a:noFill/>
            <a:ln>
              <a:noFill/>
            </a:ln>
          </p:spPr>
          <p:txBody>
            <a:bodyPr wrap="square" rtlCol="0">
              <a:spAutoFit/>
            </a:bodyPr>
            <a:lstStyle/>
            <a:p>
              <a:pPr algn="r"/>
              <a:r>
                <a:rPr lang="en-US" dirty="0" smtClean="0"/>
                <a:t>Send data</a:t>
              </a:r>
              <a:endParaRPr lang="en-US" dirty="0"/>
            </a:p>
          </p:txBody>
        </p:sp>
        <p:sp>
          <p:nvSpPr>
            <p:cNvPr id="8" name="Left Brace 7"/>
            <p:cNvSpPr/>
            <p:nvPr/>
          </p:nvSpPr>
          <p:spPr>
            <a:xfrm>
              <a:off x="3874647" y="4359126"/>
              <a:ext cx="145108" cy="444939"/>
            </a:xfrm>
            <a:prstGeom prst="leftBrace">
              <a:avLst>
                <a:gd name="adj1" fmla="val 35037"/>
                <a:gd name="adj2"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Arrow 13"/>
            <p:cNvSpPr/>
            <p:nvPr/>
          </p:nvSpPr>
          <p:spPr>
            <a:xfrm>
              <a:off x="3381442" y="3174962"/>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5350" y="259450"/>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Server Program</a:t>
            </a:r>
          </a:p>
        </p:txBody>
      </p:sp>
      <p:sp>
        <p:nvSpPr>
          <p:cNvPr id="86" name="Shape 86"/>
          <p:cNvSpPr txBox="1"/>
          <p:nvPr/>
        </p:nvSpPr>
        <p:spPr>
          <a:xfrm>
            <a:off x="475766" y="2797956"/>
            <a:ext cx="8019767" cy="2021694"/>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solidFill>
                  <a:schemeClr val="dk1"/>
                </a:solidFill>
              </a:rPr>
              <a:t>Step </a:t>
            </a:r>
            <a:r>
              <a:rPr lang="en-GB" sz="1800" dirty="0">
                <a:solidFill>
                  <a:schemeClr val="dk1"/>
                </a:solidFill>
              </a:rPr>
              <a:t>1 : </a:t>
            </a:r>
            <a:r>
              <a:rPr lang="en-GB" sz="1800" i="1" u="sng" dirty="0">
                <a:solidFill>
                  <a:schemeClr val="dk1"/>
                </a:solidFill>
              </a:rPr>
              <a:t>Create a socket.</a:t>
            </a:r>
            <a:r>
              <a:rPr lang="en-GB" sz="1800" dirty="0">
                <a:solidFill>
                  <a:schemeClr val="dk1"/>
                </a:solidFill>
              </a:rPr>
              <a:t> Same as Client Program.</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dirty="0">
                <a:solidFill>
                  <a:schemeClr val="dk1"/>
                </a:solidFill>
              </a:rPr>
              <a:t>Step 2 : </a:t>
            </a:r>
            <a:r>
              <a:rPr lang="en-GB" sz="1800" i="1" u="sng" dirty="0">
                <a:solidFill>
                  <a:schemeClr val="dk1"/>
                </a:solidFill>
              </a:rPr>
              <a:t>Bind to a port number.</a:t>
            </a:r>
            <a:r>
              <a:rPr lang="en-GB" sz="1800" i="1" dirty="0">
                <a:solidFill>
                  <a:schemeClr val="dk1"/>
                </a:solidFill>
              </a:rPr>
              <a:t> </a:t>
            </a:r>
            <a:r>
              <a:rPr lang="en-GB" sz="1800" dirty="0">
                <a:solidFill>
                  <a:schemeClr val="dk1"/>
                </a:solidFill>
              </a:rPr>
              <a:t>An application that communicates with others over the network needs to register a port number on its host computer. When the packet arrives, the operating system knows which application is the receiver based on the port number. The server needs to tell the OS which port it is </a:t>
            </a:r>
            <a:r>
              <a:rPr lang="en-GB" sz="1800" dirty="0" smtClean="0">
                <a:solidFill>
                  <a:schemeClr val="dk1"/>
                </a:solidFill>
              </a:rPr>
              <a:t>using. This is done via the bind</a:t>
            </a:r>
            <a:r>
              <a:rPr lang="en-GB" sz="1800" dirty="0">
                <a:solidFill>
                  <a:schemeClr val="dk1"/>
                </a:solidFill>
              </a:rPr>
              <a:t>() system call</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39" y="1065191"/>
            <a:ext cx="4736592" cy="15932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Server </a:t>
            </a:r>
            <a:r>
              <a:rPr lang="en-GB" dirty="0" smtClean="0"/>
              <a:t>Program</a:t>
            </a:r>
            <a:endParaRPr lang="en-GB" dirty="0"/>
          </a:p>
        </p:txBody>
      </p:sp>
      <p:sp>
        <p:nvSpPr>
          <p:cNvPr id="92" name="Shape 92"/>
          <p:cNvSpPr txBox="1">
            <a:spLocks noGrp="1"/>
          </p:cNvSpPr>
          <p:nvPr>
            <p:ph type="body" idx="1"/>
          </p:nvPr>
        </p:nvSpPr>
        <p:spPr>
          <a:xfrm>
            <a:off x="515895" y="1933525"/>
            <a:ext cx="8112210" cy="27242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smtClean="0">
                <a:solidFill>
                  <a:schemeClr val="dk1"/>
                </a:solidFill>
              </a:rPr>
              <a:t>Step </a:t>
            </a:r>
            <a:r>
              <a:rPr lang="en-GB" dirty="0">
                <a:solidFill>
                  <a:schemeClr val="dk1"/>
                </a:solidFill>
              </a:rPr>
              <a:t>3 : </a:t>
            </a:r>
            <a:r>
              <a:rPr lang="en-GB" i="1" u="sng" dirty="0">
                <a:solidFill>
                  <a:schemeClr val="dk1"/>
                </a:solidFill>
              </a:rPr>
              <a:t>Listen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After the socket is  set up, TCP programs call listen() to wait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It tells the system that it is ready to receive connection requests.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Once a connection request is received, the operating system will go through the 3-way handshake to establish the connection.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The established connection is placed in the queue, waiting for the application to take it. The second argument gives the number of connection that can be stored in the queue</a:t>
            </a:r>
            <a:r>
              <a:rPr lang="en-GB" dirty="0" smtClean="0">
                <a:solidFill>
                  <a:schemeClr val="dk1"/>
                </a:solidFill>
              </a:rPr>
              <a:t>.</a:t>
            </a:r>
            <a:endParaRPr dirty="0" smtClean="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808" y="1292671"/>
            <a:ext cx="4687893" cy="64085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rtl="0">
              <a:spcBef>
                <a:spcPts val="0"/>
              </a:spcBef>
              <a:buNone/>
            </a:pPr>
            <a:r>
              <a:rPr lang="en-GB" dirty="0"/>
              <a:t>TCP Server </a:t>
            </a:r>
            <a:r>
              <a:rPr lang="en-GB" dirty="0" smtClean="0"/>
              <a:t>Program</a:t>
            </a:r>
            <a:endParaRPr lang="en-GB" dirty="0"/>
          </a:p>
        </p:txBody>
      </p:sp>
      <p:sp>
        <p:nvSpPr>
          <p:cNvPr id="98" name="Shape 98"/>
          <p:cNvSpPr txBox="1">
            <a:spLocks noGrp="1"/>
          </p:cNvSpPr>
          <p:nvPr>
            <p:ph type="body" idx="1"/>
          </p:nvPr>
        </p:nvSpPr>
        <p:spPr>
          <a:xfrm>
            <a:off x="435525" y="2261479"/>
            <a:ext cx="8520600" cy="2752775"/>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smtClean="0">
                <a:solidFill>
                  <a:schemeClr val="dk1"/>
                </a:solidFill>
              </a:rPr>
              <a:t>Step 4 : </a:t>
            </a:r>
            <a:r>
              <a:rPr lang="en-GB" i="1" dirty="0" smtClean="0">
                <a:solidFill>
                  <a:schemeClr val="dk1"/>
                </a:solidFill>
              </a:rPr>
              <a:t>Accept a connection request</a:t>
            </a:r>
          </a:p>
          <a:p>
            <a:pPr marL="0" lvl="0" indent="0" rtl="0">
              <a:lnSpc>
                <a:spcPct val="100000"/>
              </a:lnSpc>
              <a:spcBef>
                <a:spcPts val="0"/>
              </a:spcBef>
              <a:spcAft>
                <a:spcPts val="0"/>
              </a:spcAft>
              <a:buNone/>
            </a:pPr>
            <a:r>
              <a:rPr lang="en-GB" dirty="0" smtClean="0">
                <a:solidFill>
                  <a:schemeClr val="dk1"/>
                </a:solidFill>
              </a:rPr>
              <a:t>After the connection is established, an application needs to “accept” the connection before being able to access it. The accept() system call extracts the first connection request from the queue, creates a new socket, and returns the file descriptor referring to the socket.</a:t>
            </a:r>
          </a:p>
          <a:p>
            <a:pPr marL="0" lvl="0" indent="0" rtl="0">
              <a:lnSpc>
                <a:spcPct val="100000"/>
              </a:lnSpc>
              <a:spcBef>
                <a:spcPts val="0"/>
              </a:spcBef>
              <a:spcAft>
                <a:spcPts val="0"/>
              </a:spcAft>
              <a:buNone/>
            </a:pPr>
            <a:endParaRPr lang="en-GB" dirty="0">
              <a:solidFill>
                <a:schemeClr val="dk1"/>
              </a:solidFill>
            </a:endParaRPr>
          </a:p>
          <a:p>
            <a:pPr lvl="0">
              <a:lnSpc>
                <a:spcPct val="100000"/>
              </a:lnSpc>
              <a:spcAft>
                <a:spcPts val="0"/>
              </a:spcAft>
              <a:buNone/>
            </a:pPr>
            <a:r>
              <a:rPr lang="en-GB" dirty="0">
                <a:solidFill>
                  <a:schemeClr val="dk1"/>
                </a:solidFill>
              </a:rPr>
              <a:t>Step 5 : </a:t>
            </a:r>
            <a:r>
              <a:rPr lang="en-GB" i="1" dirty="0">
                <a:solidFill>
                  <a:schemeClr val="dk1"/>
                </a:solidFill>
              </a:rPr>
              <a:t>Send and Receive data</a:t>
            </a:r>
          </a:p>
          <a:p>
            <a:pPr lvl="0">
              <a:lnSpc>
                <a:spcPct val="100000"/>
              </a:lnSpc>
              <a:spcAft>
                <a:spcPts val="0"/>
              </a:spcAft>
              <a:buNone/>
            </a:pPr>
            <a:r>
              <a:rPr lang="en-GB" dirty="0">
                <a:solidFill>
                  <a:schemeClr val="dk1"/>
                </a:solidFill>
              </a:rPr>
              <a:t>Once a connection is established and accepted, both sides can send and receive data using </a:t>
            </a:r>
            <a:r>
              <a:rPr lang="en-GB" dirty="0" smtClean="0">
                <a:solidFill>
                  <a:schemeClr val="dk1"/>
                </a:solidFill>
              </a:rPr>
              <a:t>this new socket.</a:t>
            </a:r>
            <a:endParaRPr lang="en-GB" dirty="0">
              <a:solidFill>
                <a:schemeClr val="dk1"/>
              </a:solidFill>
            </a:endParaRPr>
          </a:p>
          <a:p>
            <a:pPr marL="0" lvl="0" indent="0" rtl="0">
              <a:lnSpc>
                <a:spcPct val="100000"/>
              </a:lnSpc>
              <a:spcBef>
                <a:spcPts val="0"/>
              </a:spcBef>
              <a:spcAft>
                <a:spcPts val="0"/>
              </a:spcAft>
              <a:buNone/>
            </a:pPr>
            <a:endParaRPr lang="en-GB" dirty="0" smtClean="0">
              <a:solidFill>
                <a:schemeClr val="dk1"/>
              </a:solidFill>
            </a:endParaRPr>
          </a:p>
          <a:p>
            <a:pPr marL="0" lvl="0" indent="0" rtl="0">
              <a:lnSpc>
                <a:spcPct val="100000"/>
              </a:lnSpc>
              <a:spcBef>
                <a:spcPts val="0"/>
              </a:spcBef>
              <a:spcAft>
                <a:spcPts val="0"/>
              </a:spcAft>
              <a:buNone/>
            </a:pPr>
            <a:endParaRPr dirty="0">
              <a:solidFill>
                <a:schemeClr val="dk1"/>
              </a:solidFill>
            </a:endParaRPr>
          </a:p>
          <a:p>
            <a:pPr marL="0" lvl="0" indent="0" rtl="0">
              <a:lnSpc>
                <a:spcPct val="100000"/>
              </a:lnSpc>
              <a:spcBef>
                <a:spcPts val="0"/>
              </a:spcBef>
              <a:spcAft>
                <a:spcPts val="0"/>
              </a:spcAft>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76" y="1308896"/>
            <a:ext cx="6325148" cy="9525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29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Server Program</a:t>
            </a:r>
          </a:p>
        </p:txBody>
      </p:sp>
      <p:sp>
        <p:nvSpPr>
          <p:cNvPr id="104" name="Shape 104"/>
          <p:cNvSpPr txBox="1">
            <a:spLocks noGrp="1"/>
          </p:cNvSpPr>
          <p:nvPr>
            <p:ph type="body" idx="1"/>
          </p:nvPr>
        </p:nvSpPr>
        <p:spPr>
          <a:xfrm>
            <a:off x="5528375" y="966900"/>
            <a:ext cx="3343800" cy="396705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fork() system call creates a new process by duplicating the calling process. </a:t>
            </a:r>
          </a:p>
          <a:p>
            <a:pPr marL="457200" lvl="0" indent="-342900">
              <a:spcBef>
                <a:spcPts val="0"/>
              </a:spcBef>
              <a:spcAft>
                <a:spcPts val="0"/>
              </a:spcAft>
              <a:buClr>
                <a:srgbClr val="000000"/>
              </a:buClr>
              <a:buSzPts val="1800"/>
              <a:buChar char="●"/>
            </a:pPr>
            <a:r>
              <a:rPr lang="en-GB" dirty="0">
                <a:solidFill>
                  <a:srgbClr val="000000"/>
                </a:solidFill>
              </a:rPr>
              <a:t>On success, the process ID of the child process is returned in the parent process and 0 in the child process.</a:t>
            </a:r>
          </a:p>
          <a:p>
            <a:pPr marL="457200" lvl="0" indent="-342900">
              <a:spcBef>
                <a:spcPts val="0"/>
              </a:spcBef>
              <a:buClr>
                <a:srgbClr val="000000"/>
              </a:buClr>
              <a:buSzPts val="1800"/>
              <a:buChar char="●"/>
            </a:pPr>
            <a:r>
              <a:rPr lang="en-GB" dirty="0">
                <a:solidFill>
                  <a:srgbClr val="000000"/>
                </a:solidFill>
              </a:rPr>
              <a:t>Line </a:t>
            </a:r>
            <a:r>
              <a:rPr lang="en-GB"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dirty="0" smtClean="0">
                <a:solidFill>
                  <a:srgbClr val="000000"/>
                </a:solidFill>
              </a:rPr>
              <a:t> </a:t>
            </a:r>
            <a:r>
              <a:rPr lang="en-GB" dirty="0">
                <a:solidFill>
                  <a:srgbClr val="000000"/>
                </a:solidFill>
              </a:rPr>
              <a:t>and Line </a:t>
            </a:r>
            <a:r>
              <a:rPr lang="en-GB"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dirty="0" smtClean="0">
                <a:solidFill>
                  <a:srgbClr val="000000"/>
                </a:solidFill>
              </a:rPr>
              <a:t> </a:t>
            </a:r>
            <a:r>
              <a:rPr lang="en-GB" dirty="0">
                <a:solidFill>
                  <a:srgbClr val="000000"/>
                </a:solidFill>
              </a:rPr>
              <a:t>executes child and parent process respectively.</a:t>
            </a:r>
          </a:p>
        </p:txBody>
      </p:sp>
      <p:pic>
        <p:nvPicPr>
          <p:cNvPr id="105" name="Shape 105"/>
          <p:cNvPicPr preferRelativeResize="0"/>
          <p:nvPr/>
        </p:nvPicPr>
        <p:blipFill>
          <a:blip r:embed="rId3">
            <a:alphaModFix/>
          </a:blip>
          <a:stretch>
            <a:fillRect/>
          </a:stretch>
        </p:blipFill>
        <p:spPr>
          <a:xfrm>
            <a:off x="311700" y="1442300"/>
            <a:ext cx="5216675" cy="1588200"/>
          </a:xfrm>
          <a:prstGeom prst="rect">
            <a:avLst/>
          </a:prstGeom>
          <a:noFill/>
          <a:ln>
            <a:noFill/>
          </a:ln>
        </p:spPr>
      </p:pic>
      <p:pic>
        <p:nvPicPr>
          <p:cNvPr id="106" name="Shape 106"/>
          <p:cNvPicPr preferRelativeResize="0"/>
          <p:nvPr/>
        </p:nvPicPr>
        <p:blipFill>
          <a:blip r:embed="rId4">
            <a:alphaModFix/>
          </a:blip>
          <a:stretch>
            <a:fillRect/>
          </a:stretch>
        </p:blipFill>
        <p:spPr>
          <a:xfrm>
            <a:off x="311700" y="3030501"/>
            <a:ext cx="5216675" cy="1779974"/>
          </a:xfrm>
          <a:prstGeom prst="rect">
            <a:avLst/>
          </a:prstGeom>
          <a:noFill/>
          <a:ln>
            <a:noFill/>
          </a:ln>
        </p:spPr>
      </p:pic>
      <p:sp>
        <p:nvSpPr>
          <p:cNvPr id="107" name="Shape 107"/>
          <p:cNvSpPr txBox="1"/>
          <p:nvPr/>
        </p:nvSpPr>
        <p:spPr>
          <a:xfrm>
            <a:off x="459475" y="965725"/>
            <a:ext cx="4058700" cy="3573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a:t>To accept multiple connections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Data Transmission</a:t>
            </a:r>
          </a:p>
        </p:txBody>
      </p:sp>
      <p:pic>
        <p:nvPicPr>
          <p:cNvPr id="113" name="Shape 113"/>
          <p:cNvPicPr preferRelativeResize="0"/>
          <p:nvPr/>
        </p:nvPicPr>
        <p:blipFill>
          <a:blip r:embed="rId3">
            <a:alphaModFix/>
          </a:blip>
          <a:stretch>
            <a:fillRect/>
          </a:stretch>
        </p:blipFill>
        <p:spPr>
          <a:xfrm>
            <a:off x="311700" y="1129625"/>
            <a:ext cx="5269150" cy="2884250"/>
          </a:xfrm>
          <a:prstGeom prst="rect">
            <a:avLst/>
          </a:prstGeom>
          <a:noFill/>
          <a:ln>
            <a:noFill/>
          </a:ln>
        </p:spPr>
      </p:pic>
      <p:sp>
        <p:nvSpPr>
          <p:cNvPr id="114" name="Shape 114"/>
          <p:cNvSpPr txBox="1"/>
          <p:nvPr/>
        </p:nvSpPr>
        <p:spPr>
          <a:xfrm>
            <a:off x="5580850" y="1129625"/>
            <a:ext cx="3497100" cy="3292558"/>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Once a connection is established, OS allocates two buffers at each end, one for sending data (send buffer) and receiving buffer ( receive buffer).</a:t>
            </a:r>
          </a:p>
          <a:p>
            <a:pPr marL="0" lvl="0" indent="0" rtl="0">
              <a:spcBef>
                <a:spcPts val="0"/>
              </a:spcBef>
              <a:buNone/>
            </a:pPr>
            <a:endParaRPr sz="1800" dirty="0"/>
          </a:p>
          <a:p>
            <a:pPr marL="457200" lvl="0" indent="-342900" rtl="0">
              <a:spcBef>
                <a:spcPts val="0"/>
              </a:spcBef>
              <a:buSzPts val="1800"/>
              <a:buChar char="●"/>
            </a:pPr>
            <a:r>
              <a:rPr lang="en-GB" sz="1800" dirty="0"/>
              <a:t>When an application needs to send data out, it places data into the TCP send buffer</a:t>
            </a:r>
            <a:r>
              <a:rPr lang="en-GB" sz="1800" dirty="0" smtClean="0"/>
              <a:t>.</a:t>
            </a:r>
            <a:endParaRPr lang="en-GB"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2683</Words>
  <Application>Microsoft Office PowerPoint</Application>
  <PresentationFormat>On-screen Show (16:9)</PresentationFormat>
  <Paragraphs>194</Paragraphs>
  <Slides>39</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 Unicode MS</vt:lpstr>
      <vt:lpstr>Arial</vt:lpstr>
      <vt:lpstr>Courier New</vt:lpstr>
      <vt:lpstr>Simple Light</vt:lpstr>
      <vt:lpstr>Attacks on TCP</vt:lpstr>
      <vt:lpstr>Outline</vt:lpstr>
      <vt:lpstr>TCP Protocol</vt:lpstr>
      <vt:lpstr>TCP Client Program </vt:lpstr>
      <vt:lpstr>TCP Server Program</vt:lpstr>
      <vt:lpstr>TCP Server Program</vt:lpstr>
      <vt:lpstr>TCP Server Program</vt:lpstr>
      <vt:lpstr>TCP Server Program</vt:lpstr>
      <vt:lpstr>Data Transmission</vt:lpstr>
      <vt:lpstr>Data Transmission</vt:lpstr>
      <vt:lpstr>TCP Header</vt:lpstr>
      <vt:lpstr>TCP Header</vt:lpstr>
      <vt:lpstr>TCP Header</vt:lpstr>
      <vt:lpstr>TCP 3-way Handshake Protocol</vt:lpstr>
      <vt:lpstr>TCP 3-way Handshake Protocol</vt:lpstr>
      <vt:lpstr>SYN Flooding Attack</vt:lpstr>
      <vt:lpstr>SYN Flooding Attack</vt:lpstr>
      <vt:lpstr>Launching SYN Flooding Attack – Before Attacking</vt:lpstr>
      <vt:lpstr>SYN Flooding Attack – Launch the Attack</vt:lpstr>
      <vt:lpstr>SYN Flooding Attack - Results</vt:lpstr>
      <vt:lpstr>SYN Flooding Attack - Launch with Spoofing Code</vt:lpstr>
      <vt:lpstr>Countermeasures: SYN Cookies</vt:lpstr>
      <vt:lpstr>TCP Reset Attack</vt:lpstr>
      <vt:lpstr>TCP Reset Attack</vt:lpstr>
      <vt:lpstr>Captured TCP Connection Data</vt:lpstr>
      <vt:lpstr>TCP Reset Attack on Telnet Connection</vt:lpstr>
      <vt:lpstr>TCP Reset Attack on SSH connections</vt:lpstr>
      <vt:lpstr>TCP Reset Attack on Video-Streaming Connections</vt:lpstr>
      <vt:lpstr>TCP Reset Attack on Video-Streaming Connections </vt:lpstr>
      <vt:lpstr>TCP Session Hijacking Attack</vt:lpstr>
      <vt:lpstr>TCP Session Hijacking Attack: Sequence Number</vt:lpstr>
      <vt:lpstr>Hijacking a Telnet Connection</vt:lpstr>
      <vt:lpstr>What Command Do We Want to Run</vt:lpstr>
      <vt:lpstr>Session Hijacking: Steal a Secret</vt:lpstr>
      <vt:lpstr>Launch the TCP Session Hijacking Attack</vt:lpstr>
      <vt:lpstr>Creating Reverse shell</vt:lpstr>
      <vt:lpstr>Reverse Shell </vt:lpstr>
      <vt:lpstr>Defending Against Session Hijacking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the TCP Protocol</dc:title>
  <cp:lastModifiedBy>kevin.w.du@gmail.com</cp:lastModifiedBy>
  <cp:revision>31</cp:revision>
  <dcterms:modified xsi:type="dcterms:W3CDTF">2019-07-13T17:50:55Z</dcterms:modified>
</cp:coreProperties>
</file>