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4"/>
  </p:notesMasterIdLst>
  <p:sldIdLst>
    <p:sldId id="256" r:id="rId2"/>
    <p:sldId id="257" r:id="rId3"/>
    <p:sldId id="258" r:id="rId4"/>
    <p:sldId id="259" r:id="rId5"/>
    <p:sldId id="260" r:id="rId6"/>
    <p:sldId id="261" r:id="rId7"/>
    <p:sldId id="262" r:id="rId8"/>
    <p:sldId id="320" r:id="rId9"/>
    <p:sldId id="321"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 id="280" r:id="rId27"/>
    <p:sldId id="281" r:id="rId28"/>
    <p:sldId id="325" r:id="rId29"/>
    <p:sldId id="282" r:id="rId30"/>
    <p:sldId id="285" r:id="rId31"/>
    <p:sldId id="286" r:id="rId32"/>
    <p:sldId id="288" r:id="rId33"/>
    <p:sldId id="324" r:id="rId34"/>
    <p:sldId id="289" r:id="rId35"/>
    <p:sldId id="290" r:id="rId36"/>
    <p:sldId id="322" r:id="rId37"/>
    <p:sldId id="296" r:id="rId38"/>
    <p:sldId id="298" r:id="rId39"/>
    <p:sldId id="323" r:id="rId40"/>
    <p:sldId id="283" r:id="rId41"/>
    <p:sldId id="301" r:id="rId42"/>
    <p:sldId id="302" r:id="rId43"/>
    <p:sldId id="303" r:id="rId44"/>
    <p:sldId id="304" r:id="rId45"/>
    <p:sldId id="306" r:id="rId46"/>
    <p:sldId id="307" r:id="rId47"/>
    <p:sldId id="308" r:id="rId48"/>
    <p:sldId id="326" r:id="rId49"/>
    <p:sldId id="309" r:id="rId50"/>
    <p:sldId id="327" r:id="rId51"/>
    <p:sldId id="311" r:id="rId52"/>
    <p:sldId id="312" r:id="rId53"/>
    <p:sldId id="313" r:id="rId54"/>
    <p:sldId id="331" r:id="rId55"/>
    <p:sldId id="330" r:id="rId56"/>
    <p:sldId id="328" r:id="rId57"/>
    <p:sldId id="314" r:id="rId58"/>
    <p:sldId id="316" r:id="rId59"/>
    <p:sldId id="317" r:id="rId60"/>
    <p:sldId id="318" r:id="rId61"/>
    <p:sldId id="319" r:id="rId62"/>
    <p:sldId id="329" r:id="rId6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07" autoAdjust="0"/>
  </p:normalViewPr>
  <p:slideViewPr>
    <p:cSldViewPr snapToGrid="0">
      <p:cViewPr varScale="1">
        <p:scale>
          <a:sx n="126" d="100"/>
          <a:sy n="126" d="100"/>
        </p:scale>
        <p:origin x="10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1252563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example.ne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example.net"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70830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Local DNS servers need not be local. They may or may not be set up in the local network. Google Public DNS is a DNS service offered by Google, serving any host on the Internet.</a:t>
            </a:r>
          </a:p>
        </p:txBody>
      </p:sp>
    </p:spTree>
    <p:extLst>
      <p:ext uri="{BB962C8B-B14F-4D97-AF65-F5344CB8AC3E}">
        <p14:creationId xmlns:p14="http://schemas.microsoft.com/office/powerpoint/2010/main" val="359384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0268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71737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9221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72016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11026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59330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46643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8810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0736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4160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7692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1986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678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33568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526981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34698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285750" indent="-285750"/>
            <a:r>
              <a:rPr lang="en-GB" b="1" dirty="0" smtClean="0">
                <a:solidFill>
                  <a:schemeClr val="dk1"/>
                </a:solidFill>
              </a:rPr>
              <a:t>Attacks on user machines : </a:t>
            </a:r>
            <a:r>
              <a:rPr lang="en-GB" dirty="0" smtClean="0">
                <a:solidFill>
                  <a:srgbClr val="000000"/>
                </a:solidFill>
              </a:rPr>
              <a:t>When the user machine sends out a DNS query to its local DNS server, attacker can immediately send a spoofed reply, using local DNS as its source IP address. Attackers can put any arbitrary IP address in the reply.</a:t>
            </a:r>
          </a:p>
          <a:p>
            <a:pPr marL="285750" indent="-285750"/>
            <a:r>
              <a:rPr lang="en-GB" b="1" dirty="0" smtClean="0">
                <a:solidFill>
                  <a:srgbClr val="000000"/>
                </a:solidFill>
              </a:rPr>
              <a:t>Attacks on local DNS server : Cache Poisoning attack : </a:t>
            </a:r>
            <a:r>
              <a:rPr lang="en-GB" dirty="0" smtClean="0">
                <a:solidFill>
                  <a:srgbClr val="000000"/>
                </a:solidFill>
              </a:rPr>
              <a:t>When the local DNS server sends out iterative queries to get an answer from the DNS servers on the Internet, attackers can send out spoofed replies to the local DNS server. They get accepted as long as they arrive before the actual replies. This is called DNS cache poisoning.</a:t>
            </a:r>
          </a:p>
          <a:p>
            <a:pPr marL="0" lvl="0" indent="0">
              <a:spcBef>
                <a:spcPts val="0"/>
              </a:spcBef>
              <a:buNone/>
            </a:pPr>
            <a:endParaRPr dirty="0"/>
          </a:p>
        </p:txBody>
      </p:sp>
    </p:spTree>
    <p:extLst>
      <p:ext uri="{BB962C8B-B14F-4D97-AF65-F5344CB8AC3E}">
        <p14:creationId xmlns:p14="http://schemas.microsoft.com/office/powerpoint/2010/main" val="2657579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4699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IP address of Local DNS server: 10.0.2.16</a:t>
            </a:r>
          </a:p>
          <a:p>
            <a:pPr marL="457200" lvl="0" indent="-342900">
              <a:spcBef>
                <a:spcPts val="0"/>
              </a:spcBef>
              <a:buClr>
                <a:srgbClr val="000000"/>
              </a:buClr>
              <a:buSzPts val="1800"/>
              <a:buChar char="●"/>
            </a:pPr>
            <a:r>
              <a:rPr lang="en-GB" dirty="0" smtClean="0">
                <a:solidFill>
                  <a:srgbClr val="000000"/>
                </a:solidFill>
              </a:rPr>
              <a:t>Forged reply: Map </a:t>
            </a:r>
            <a:r>
              <a:rPr lang="en-GB" u="sng" dirty="0" smtClean="0">
                <a:solidFill>
                  <a:srgbClr val="000000"/>
                </a:solidFill>
                <a:hlinkClick r:id="rId3"/>
              </a:rPr>
              <a:t>www.example.net</a:t>
            </a:r>
            <a:r>
              <a:rPr lang="en-GB" dirty="0" smtClean="0">
                <a:solidFill>
                  <a:srgbClr val="000000"/>
                </a:solidFill>
              </a:rPr>
              <a:t> to 10.20.30.40</a:t>
            </a:r>
          </a:p>
          <a:p>
            <a:pPr marL="0" lvl="0" indent="0">
              <a:spcBef>
                <a:spcPts val="0"/>
              </a:spcBef>
              <a:buNone/>
            </a:pPr>
            <a:endParaRPr dirty="0"/>
          </a:p>
        </p:txBody>
      </p:sp>
    </p:spTree>
    <p:extLst>
      <p:ext uri="{BB962C8B-B14F-4D97-AF65-F5344CB8AC3E}">
        <p14:creationId xmlns:p14="http://schemas.microsoft.com/office/powerpoint/2010/main" val="3977313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i="1" dirty="0" smtClean="0"/>
              <a:t>The above attack only targets the Answer section in the reply which affects only the hostname. We can also forge the authority section (NS record) so that when the victim local DNS server tries to find any IP address in the target domain, it will send a request to the malicious nameserver specified in the fake NS record which affects all the hostnames in the target domain.</a:t>
            </a:r>
          </a:p>
          <a:p>
            <a:pPr marL="0" lvl="0" indent="0">
              <a:spcBef>
                <a:spcPts val="0"/>
              </a:spcBef>
              <a:buNone/>
            </a:pPr>
            <a:endParaRPr dirty="0"/>
          </a:p>
        </p:txBody>
      </p:sp>
    </p:spTree>
    <p:extLst>
      <p:ext uri="{BB962C8B-B14F-4D97-AF65-F5344CB8AC3E}">
        <p14:creationId xmlns:p14="http://schemas.microsoft.com/office/powerpoint/2010/main" val="43733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7899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07843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Twysw.example.com is a random name</a:t>
            </a:r>
          </a:p>
          <a:p>
            <a:pPr marL="0" lvl="0" indent="0">
              <a:spcBef>
                <a:spcPts val="0"/>
              </a:spcBef>
              <a:buNone/>
            </a:pPr>
            <a:r>
              <a:rPr lang="en-GB" dirty="0" smtClean="0">
                <a:solidFill>
                  <a:schemeClr val="dk1"/>
                </a:solidFill>
              </a:rPr>
              <a:t>While Apollo waits for the reply, the attacker  floods Apollo with a stream of spoofed DNS replies each with a different transaction ID and UDP destination port. The attacker also provides an NS record showing </a:t>
            </a:r>
            <a:r>
              <a:rPr lang="en-GB" i="1" dirty="0" smtClean="0">
                <a:solidFill>
                  <a:schemeClr val="dk1"/>
                </a:solidFill>
              </a:rPr>
              <a:t>ns.attacker32.com</a:t>
            </a:r>
            <a:r>
              <a:rPr lang="en-GB" dirty="0" smtClean="0">
                <a:solidFill>
                  <a:schemeClr val="dk1"/>
                </a:solidFill>
              </a:rPr>
              <a:t> as the nameserver</a:t>
            </a:r>
            <a:r>
              <a:rPr lang="en-US" dirty="0" smtClean="0"/>
              <a:t>e. A</a:t>
            </a:r>
            <a:r>
              <a:rPr lang="en-US" baseline="0" dirty="0" smtClean="0"/>
              <a:t> different name will be used in the next attempt.</a:t>
            </a:r>
          </a:p>
          <a:p>
            <a:pPr marL="0" lvl="0" indent="0">
              <a:spcBef>
                <a:spcPts val="0"/>
              </a:spcBef>
              <a:buNone/>
            </a:pPr>
            <a:endParaRPr lang="en-US" baseline="0" dirty="0" smtClean="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dirty="0" smtClean="0">
                <a:solidFill>
                  <a:schemeClr val="dk1"/>
                </a:solidFill>
              </a:rPr>
              <a:t>If the spoofed DNS response fails, the attacker will go back to the first step and repeat the steps but with a different hostname. This defeats cache effect.</a:t>
            </a:r>
          </a:p>
          <a:p>
            <a:pPr marL="0" lvl="0" indent="0">
              <a:spcBef>
                <a:spcPts val="0"/>
              </a:spcBef>
              <a:buNone/>
            </a:pPr>
            <a:endParaRPr dirty="0"/>
          </a:p>
        </p:txBody>
      </p:sp>
    </p:spTree>
    <p:extLst>
      <p:ext uri="{BB962C8B-B14F-4D97-AF65-F5344CB8AC3E}">
        <p14:creationId xmlns:p14="http://schemas.microsoft.com/office/powerpoint/2010/main" val="2007655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75547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7021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80027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smtClean="0"/>
              <a:t>When answering the query about </a:t>
            </a:r>
            <a:r>
              <a:rPr lang="en-GB" sz="1100" u="sng" dirty="0" smtClean="0">
                <a:solidFill>
                  <a:schemeClr val="hlink"/>
                </a:solidFill>
                <a:hlinkClick r:id="rId3"/>
              </a:rPr>
              <a:t>www.example.net</a:t>
            </a:r>
            <a:r>
              <a:rPr lang="en-GB" sz="1100" dirty="0" smtClean="0"/>
              <a:t>, the authoritative nameserver tells the client IP addresses for some popular domain names.</a:t>
            </a:r>
          </a:p>
          <a:p>
            <a:pPr marL="0" lvl="0" indent="0">
              <a:spcBef>
                <a:spcPts val="0"/>
              </a:spcBef>
              <a:buNone/>
            </a:pPr>
            <a:endParaRPr lang="en-US" dirty="0" smtClean="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smtClean="0"/>
              <a:t>If the fake information is accepted by the client (local DNS server), DNS cache will be poisoned with these fraudulent IP addresses.</a:t>
            </a:r>
          </a:p>
          <a:p>
            <a:pPr marL="0" lvl="0" indent="0">
              <a:spcBef>
                <a:spcPts val="0"/>
              </a:spcBef>
              <a:buNone/>
            </a:pPr>
            <a:endParaRPr lang="en-US" dirty="0" smtClean="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smtClean="0"/>
              <a:t>As the information is out of zone, it will be discarded by the client.</a:t>
            </a:r>
          </a:p>
          <a:p>
            <a:pPr marL="0" lvl="0" indent="0">
              <a:spcBef>
                <a:spcPts val="0"/>
              </a:spcBef>
              <a:buNone/>
            </a:pPr>
            <a:endParaRPr dirty="0"/>
          </a:p>
        </p:txBody>
      </p:sp>
    </p:spTree>
    <p:extLst>
      <p:ext uri="{BB962C8B-B14F-4D97-AF65-F5344CB8AC3E}">
        <p14:creationId xmlns:p14="http://schemas.microsoft.com/office/powerpoint/2010/main" val="3793572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81600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54110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17503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8796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440210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49897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11378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15106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u="sng" dirty="0" smtClean="0">
                <a:solidFill>
                  <a:srgbClr val="000000"/>
                </a:solidFill>
              </a:rPr>
              <a:t>Components of DNSSEC :</a:t>
            </a:r>
          </a:p>
          <a:p>
            <a:pPr marL="457200" lvl="0" indent="-342900">
              <a:spcBef>
                <a:spcPts val="0"/>
              </a:spcBef>
              <a:spcAft>
                <a:spcPts val="0"/>
              </a:spcAft>
              <a:buClr>
                <a:srgbClr val="000000"/>
              </a:buClr>
              <a:buSzPts val="1800"/>
              <a:buChar char="●"/>
            </a:pPr>
            <a:r>
              <a:rPr lang="en-GB" dirty="0" smtClean="0">
                <a:solidFill>
                  <a:srgbClr val="000000"/>
                </a:solidFill>
              </a:rPr>
              <a:t>RRSIG : Contains the digital signature for a record set.</a:t>
            </a:r>
          </a:p>
          <a:p>
            <a:pPr marL="457200" lvl="0" indent="-342900">
              <a:spcBef>
                <a:spcPts val="0"/>
              </a:spcBef>
              <a:spcAft>
                <a:spcPts val="0"/>
              </a:spcAft>
              <a:buClr>
                <a:srgbClr val="000000"/>
              </a:buClr>
              <a:buSzPts val="1800"/>
              <a:buChar char="●"/>
            </a:pPr>
            <a:r>
              <a:rPr lang="en-GB" dirty="0" smtClean="0">
                <a:solidFill>
                  <a:srgbClr val="000000"/>
                </a:solidFill>
              </a:rPr>
              <a:t>DNSKEY : Signature is verified using the public key in the DNSSEC record.</a:t>
            </a:r>
          </a:p>
          <a:p>
            <a:pPr marL="457200" lvl="0" indent="-342900">
              <a:spcBef>
                <a:spcPts val="0"/>
              </a:spcBef>
              <a:buClr>
                <a:srgbClr val="000000"/>
              </a:buClr>
              <a:buSzPts val="1800"/>
              <a:buChar char="●"/>
            </a:pPr>
            <a:r>
              <a:rPr lang="en-GB" dirty="0" smtClean="0">
                <a:solidFill>
                  <a:srgbClr val="000000"/>
                </a:solidFill>
              </a:rPr>
              <a:t>Along with these two, the one-way hash value of the public key has to be provided by the sender’s parent zone using the DS record.</a:t>
            </a:r>
          </a:p>
          <a:p>
            <a:pPr marL="0" lvl="0" indent="0">
              <a:spcBef>
                <a:spcPts val="0"/>
              </a:spcBef>
              <a:buNone/>
            </a:pPr>
            <a:r>
              <a:rPr lang="en-GB" u="sng" dirty="0" smtClean="0">
                <a:solidFill>
                  <a:srgbClr val="000000"/>
                </a:solidFill>
              </a:rPr>
              <a:t>Verification Process:</a:t>
            </a:r>
          </a:p>
          <a:p>
            <a:pPr marL="0" lvl="0" indent="0">
              <a:spcBef>
                <a:spcPts val="0"/>
              </a:spcBef>
              <a:buNone/>
            </a:pPr>
            <a:r>
              <a:rPr lang="en-GB" i="1" dirty="0" smtClean="0">
                <a:solidFill>
                  <a:srgbClr val="000000"/>
                </a:solidFill>
              </a:rPr>
              <a:t>Chain of trust : </a:t>
            </a:r>
            <a:r>
              <a:rPr lang="en-GB" dirty="0" smtClean="0">
                <a:solidFill>
                  <a:srgbClr val="000000"/>
                </a:solidFill>
              </a:rPr>
              <a:t>The public key of a child zone is signed by its parent </a:t>
            </a:r>
            <a:r>
              <a:rPr lang="en-GB" dirty="0" err="1" smtClean="0">
                <a:solidFill>
                  <a:srgbClr val="000000"/>
                </a:solidFill>
              </a:rPr>
              <a:t>zone.The</a:t>
            </a:r>
            <a:r>
              <a:rPr lang="en-GB" dirty="0" smtClean="0">
                <a:solidFill>
                  <a:srgbClr val="000000"/>
                </a:solidFill>
              </a:rPr>
              <a:t> root of the trust falls on the nameservers of the nameservers of the root zone. These nameservers are called trust anchors and are typically obtained with the operating system.</a:t>
            </a:r>
          </a:p>
          <a:p>
            <a:pPr marL="0" lvl="0" indent="0">
              <a:spcBef>
                <a:spcPts val="0"/>
              </a:spcBef>
              <a:buNone/>
            </a:pPr>
            <a:endParaRPr dirty="0"/>
          </a:p>
        </p:txBody>
      </p:sp>
    </p:spTree>
    <p:extLst>
      <p:ext uri="{BB962C8B-B14F-4D97-AF65-F5344CB8AC3E}">
        <p14:creationId xmlns:p14="http://schemas.microsoft.com/office/powerpoint/2010/main" val="2643168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132227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47485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99368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3" name="Shape 4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6476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9" name="Shape 4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7253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6" name="Shape 4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7489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937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6100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75861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4016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543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7443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tmp"/><Relationship Id="rId4" Type="http://schemas.openxmlformats.org/officeDocument/2006/relationships/image" Target="../media/image10.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bank32.co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example.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5.tmp"/></Relationships>
</file>

<file path=ppt/slides/_rels/slide31.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6.tmp"/></Relationships>
</file>

<file path=ppt/slides/_rels/slide47.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8.tm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ww.example.net"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nic.net/domain/root.zon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a:t>DNS and Attacks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Query Process</a:t>
            </a:r>
          </a:p>
        </p:txBody>
      </p:sp>
      <p:pic>
        <p:nvPicPr>
          <p:cNvPr id="100" name="Shape 100"/>
          <p:cNvPicPr preferRelativeResize="0"/>
          <p:nvPr/>
        </p:nvPicPr>
        <p:blipFill>
          <a:blip r:embed="rId3">
            <a:alphaModFix/>
          </a:blip>
          <a:stretch>
            <a:fillRect/>
          </a:stretch>
        </p:blipFill>
        <p:spPr>
          <a:xfrm>
            <a:off x="584550" y="1170125"/>
            <a:ext cx="7410376" cy="34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Local DNS Files</a:t>
            </a:r>
          </a:p>
        </p:txBody>
      </p:sp>
      <p:sp>
        <p:nvSpPr>
          <p:cNvPr id="106" name="Shape 106"/>
          <p:cNvSpPr txBox="1">
            <a:spLocks noGrp="1"/>
          </p:cNvSpPr>
          <p:nvPr>
            <p:ph type="body" idx="1"/>
          </p:nvPr>
        </p:nvSpPr>
        <p:spPr>
          <a:xfrm>
            <a:off x="311700" y="1374598"/>
            <a:ext cx="8628100" cy="3335425"/>
          </a:xfrm>
          <a:prstGeom prst="rect">
            <a:avLst/>
          </a:prstGeom>
        </p:spPr>
        <p:txBody>
          <a:bodyPr wrap="square" lIns="91425" tIns="91425" rIns="91425" bIns="91425" anchor="t" anchorCtr="0">
            <a:noAutofit/>
          </a:bodyPr>
          <a:lstStyle/>
          <a:p>
            <a:pPr marL="400050" indent="-285750">
              <a:buClr>
                <a:srgbClr val="000000"/>
              </a:buClr>
            </a:pPr>
            <a:r>
              <a:rPr lang="en-GB" b="1" dirty="0" smtClean="0">
                <a:solidFill>
                  <a:srgbClr val="0070C0"/>
                </a:solidFill>
                <a:latin typeface="Courier New" panose="02070309020205020404" pitchFamily="49" charset="0"/>
                <a:cs typeface="Courier New" panose="02070309020205020404" pitchFamily="49" charset="0"/>
              </a:rPr>
              <a:t>/etc/host</a:t>
            </a:r>
            <a:r>
              <a:rPr lang="en-GB" dirty="0" smtClean="0">
                <a:solidFill>
                  <a:srgbClr val="000000"/>
                </a:solidFill>
              </a:rPr>
              <a:t>: stores </a:t>
            </a:r>
            <a:r>
              <a:rPr lang="en-GB" dirty="0">
                <a:solidFill>
                  <a:srgbClr val="000000"/>
                </a:solidFill>
              </a:rPr>
              <a:t>IP addresses for some hostnames. Before machine contacts the local DNS servers, it first </a:t>
            </a:r>
            <a:r>
              <a:rPr lang="en-GB" dirty="0" smtClean="0">
                <a:solidFill>
                  <a:srgbClr val="000000"/>
                </a:solidFill>
              </a:rPr>
              <a:t>looks into </a:t>
            </a:r>
            <a:r>
              <a:rPr lang="en-GB" dirty="0">
                <a:solidFill>
                  <a:srgbClr val="000000"/>
                </a:solidFill>
              </a:rPr>
              <a:t>this file for the IP </a:t>
            </a:r>
            <a:r>
              <a:rPr lang="en-GB" dirty="0" smtClean="0">
                <a:solidFill>
                  <a:srgbClr val="000000"/>
                </a:solidFill>
              </a:rPr>
              <a:t>address.</a:t>
            </a:r>
          </a:p>
          <a:p>
            <a:pPr marL="400050" indent="-285750">
              <a:buClr>
                <a:srgbClr val="000000"/>
              </a:buClr>
            </a:pPr>
            <a:endParaRPr lang="en-GB" dirty="0">
              <a:solidFill>
                <a:srgbClr val="000000"/>
              </a:solidFill>
              <a:latin typeface="Courier New" panose="02070309020205020404" pitchFamily="49" charset="0"/>
              <a:cs typeface="Courier New" panose="02070309020205020404" pitchFamily="49" charset="0"/>
            </a:endParaRPr>
          </a:p>
          <a:p>
            <a:pPr marL="400050" indent="-285750">
              <a:buClr>
                <a:srgbClr val="000000"/>
              </a:buClr>
            </a:pPr>
            <a:endParaRPr lang="en-GB" dirty="0" smtClean="0">
              <a:latin typeface="Courier New" panose="02070309020205020404" pitchFamily="49" charset="0"/>
              <a:cs typeface="Courier New" panose="02070309020205020404" pitchFamily="49" charset="0"/>
            </a:endParaRPr>
          </a:p>
          <a:p>
            <a:pPr marL="400050" indent="-285750">
              <a:buClr>
                <a:srgbClr val="000000"/>
              </a:buClr>
            </a:pPr>
            <a:r>
              <a:rPr lang="en-GB" b="1" dirty="0" smtClean="0">
                <a:solidFill>
                  <a:srgbClr val="0070C0"/>
                </a:solidFill>
                <a:latin typeface="Courier New" panose="02070309020205020404" pitchFamily="49" charset="0"/>
                <a:cs typeface="Courier New" panose="02070309020205020404" pitchFamily="49" charset="0"/>
              </a:rPr>
              <a:t>/</a:t>
            </a:r>
            <a:r>
              <a:rPr lang="en-GB" b="1" dirty="0">
                <a:solidFill>
                  <a:srgbClr val="0070C0"/>
                </a:solidFill>
                <a:latin typeface="Courier New" panose="02070309020205020404" pitchFamily="49" charset="0"/>
                <a:cs typeface="Courier New" panose="02070309020205020404" pitchFamily="49" charset="0"/>
              </a:rPr>
              <a:t>etc/</a:t>
            </a:r>
            <a:r>
              <a:rPr lang="en-GB" b="1" dirty="0" err="1">
                <a:solidFill>
                  <a:srgbClr val="0070C0"/>
                </a:solidFill>
                <a:latin typeface="Courier New" panose="02070309020205020404" pitchFamily="49" charset="0"/>
                <a:cs typeface="Courier New" panose="02070309020205020404" pitchFamily="49" charset="0"/>
              </a:rPr>
              <a:t>resolv.conf</a:t>
            </a:r>
            <a:r>
              <a:rPr lang="en-GB" dirty="0"/>
              <a:t>: provide information to the machine’s DNS resolver about the </a:t>
            </a:r>
            <a:r>
              <a:rPr lang="en-GB" dirty="0" smtClean="0"/>
              <a:t>IP </a:t>
            </a:r>
            <a:r>
              <a:rPr lang="en-GB" dirty="0"/>
              <a:t>address of the local DNS server. The IP address of the local DNS server provided by DHCP is also stored here</a:t>
            </a:r>
            <a:r>
              <a:rPr lang="en-GB" dirty="0" smtClean="0"/>
              <a:t>.</a:t>
            </a:r>
            <a:endParaRPr lang="en-GB"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997" y="2282620"/>
            <a:ext cx="4248745" cy="8976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Local DNS Server and Iterative Query Process</a:t>
            </a:r>
          </a:p>
        </p:txBody>
      </p:sp>
      <p:sp>
        <p:nvSpPr>
          <p:cNvPr id="117" name="Shape 117"/>
          <p:cNvSpPr txBox="1"/>
          <p:nvPr/>
        </p:nvSpPr>
        <p:spPr>
          <a:xfrm>
            <a:off x="5509925" y="1271175"/>
            <a:ext cx="3474300" cy="3528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The iterative process starts from the ROOT Server. If it doesn’t know the IP address, it sends back the IP address of the </a:t>
            </a:r>
            <a:r>
              <a:rPr lang="en-GB" sz="1800" dirty="0" smtClean="0"/>
              <a:t>nameservers </a:t>
            </a:r>
            <a:r>
              <a:rPr lang="en-GB" sz="1800" dirty="0"/>
              <a:t>of the next level server (.NET server) and then the last level server (example.net) which provides the answer.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73" y="1096135"/>
            <a:ext cx="5206647" cy="34758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Emulating Local DNS Server (Step 1: Ask ROOT)</a:t>
            </a:r>
            <a:endParaRPr lang="en-GB"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939" y="1709711"/>
            <a:ext cx="6599462" cy="2888167"/>
          </a:xfrm>
          <a:prstGeom prst="rect">
            <a:avLst/>
          </a:prstGeom>
        </p:spPr>
      </p:pic>
      <p:sp>
        <p:nvSpPr>
          <p:cNvPr id="4" name="TextBox 3"/>
          <p:cNvSpPr txBox="1"/>
          <p:nvPr/>
        </p:nvSpPr>
        <p:spPr>
          <a:xfrm>
            <a:off x="4325113" y="1243025"/>
            <a:ext cx="3575018" cy="338554"/>
          </a:xfrm>
          <a:prstGeom prst="rect">
            <a:avLst/>
          </a:prstGeom>
          <a:noFill/>
        </p:spPr>
        <p:txBody>
          <a:bodyPr wrap="none" rtlCol="0">
            <a:spAutoFit/>
          </a:bodyPr>
          <a:lstStyle/>
          <a:p>
            <a:r>
              <a:rPr lang="en-US" sz="1600" dirty="0" smtClean="0"/>
              <a:t>Directly send the query to this server.</a:t>
            </a:r>
            <a:endParaRPr lang="en-US" sz="1600" dirty="0"/>
          </a:p>
        </p:txBody>
      </p:sp>
      <p:sp>
        <p:nvSpPr>
          <p:cNvPr id="5" name="Right Arrow 4"/>
          <p:cNvSpPr/>
          <p:nvPr/>
        </p:nvSpPr>
        <p:spPr>
          <a:xfrm rot="9794900">
            <a:off x="3761116" y="1488388"/>
            <a:ext cx="552091" cy="16390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432649" y="1932317"/>
            <a:ext cx="178566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15199" y="1992702"/>
            <a:ext cx="1517101" cy="1077218"/>
          </a:xfrm>
          <a:prstGeom prst="rect">
            <a:avLst/>
          </a:prstGeom>
          <a:noFill/>
        </p:spPr>
        <p:txBody>
          <a:bodyPr wrap="square" rtlCol="0">
            <a:spAutoFit/>
          </a:bodyPr>
          <a:lstStyle/>
          <a:p>
            <a:r>
              <a:rPr lang="en-US" sz="1600" dirty="0" smtClean="0"/>
              <a:t>No answer (the root does not know the answer)</a:t>
            </a:r>
            <a:endParaRPr lang="en-US" sz="1600" dirty="0"/>
          </a:p>
        </p:txBody>
      </p:sp>
      <p:sp>
        <p:nvSpPr>
          <p:cNvPr id="13" name="Right Arrow 12"/>
          <p:cNvSpPr/>
          <p:nvPr/>
        </p:nvSpPr>
        <p:spPr>
          <a:xfrm rot="10800000">
            <a:off x="6442252" y="2596966"/>
            <a:ext cx="829816" cy="10342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55363" y="3620079"/>
            <a:ext cx="1418397" cy="338554"/>
          </a:xfrm>
          <a:prstGeom prst="rect">
            <a:avLst/>
          </a:prstGeom>
          <a:noFill/>
        </p:spPr>
        <p:txBody>
          <a:bodyPr wrap="square" rtlCol="0">
            <a:spAutoFit/>
          </a:bodyPr>
          <a:lstStyle/>
          <a:p>
            <a:r>
              <a:rPr lang="en-US" sz="1600" dirty="0" smtClean="0"/>
              <a:t>Go ask them!</a:t>
            </a:r>
            <a:endParaRPr lang="en-US" sz="1600" dirty="0"/>
          </a:p>
        </p:txBody>
      </p:sp>
      <p:sp>
        <p:nvSpPr>
          <p:cNvPr id="9" name="Right Brace 8"/>
          <p:cNvSpPr/>
          <p:nvPr/>
        </p:nvSpPr>
        <p:spPr>
          <a:xfrm>
            <a:off x="6961518" y="3153794"/>
            <a:ext cx="163902" cy="1375074"/>
          </a:xfrm>
          <a:prstGeom prst="rightBrace">
            <a:avLst>
              <a:gd name="adj1" fmla="val 87280"/>
              <a:gd name="adj2" fmla="val 46719"/>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Arrow 16"/>
          <p:cNvSpPr/>
          <p:nvPr/>
        </p:nvSpPr>
        <p:spPr>
          <a:xfrm rot="10800000">
            <a:off x="7230956" y="3715781"/>
            <a:ext cx="205853" cy="14715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DNS Response</a:t>
            </a:r>
            <a:endParaRPr lang="en-GB" dirty="0"/>
          </a:p>
        </p:txBody>
      </p:sp>
      <p:sp>
        <p:nvSpPr>
          <p:cNvPr id="131" name="Shape 131"/>
          <p:cNvSpPr txBox="1">
            <a:spLocks noGrp="1"/>
          </p:cNvSpPr>
          <p:nvPr>
            <p:ph type="body" idx="1"/>
          </p:nvPr>
        </p:nvSpPr>
        <p:spPr>
          <a:xfrm>
            <a:off x="311700" y="1152475"/>
            <a:ext cx="8520600" cy="1862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There are 4 types of sections in a DNS response :</a:t>
            </a:r>
          </a:p>
          <a:p>
            <a:pPr marL="457200" lvl="0" indent="-342900">
              <a:spcBef>
                <a:spcPts val="0"/>
              </a:spcBef>
              <a:spcAft>
                <a:spcPts val="0"/>
              </a:spcAft>
              <a:buClr>
                <a:srgbClr val="000000"/>
              </a:buClr>
              <a:buSzPts val="1800"/>
              <a:buChar char="●"/>
            </a:pPr>
            <a:r>
              <a:rPr lang="en-GB" dirty="0">
                <a:solidFill>
                  <a:srgbClr val="000000"/>
                </a:solidFill>
              </a:rPr>
              <a:t>Question section : Describes a question to a nameserver</a:t>
            </a:r>
          </a:p>
          <a:p>
            <a:pPr marL="457200" lvl="0" indent="-342900">
              <a:spcBef>
                <a:spcPts val="0"/>
              </a:spcBef>
              <a:spcAft>
                <a:spcPts val="0"/>
              </a:spcAft>
              <a:buClr>
                <a:srgbClr val="000000"/>
              </a:buClr>
              <a:buSzPts val="1800"/>
              <a:buChar char="●"/>
            </a:pPr>
            <a:r>
              <a:rPr lang="en-GB" dirty="0">
                <a:solidFill>
                  <a:srgbClr val="000000"/>
                </a:solidFill>
              </a:rPr>
              <a:t>Answer section : Records that answer the question</a:t>
            </a:r>
          </a:p>
          <a:p>
            <a:pPr marL="457200" lvl="0" indent="-342900">
              <a:spcBef>
                <a:spcPts val="0"/>
              </a:spcBef>
              <a:spcAft>
                <a:spcPts val="0"/>
              </a:spcAft>
              <a:buClr>
                <a:srgbClr val="000000"/>
              </a:buClr>
              <a:buSzPts val="1800"/>
              <a:buChar char="●"/>
            </a:pPr>
            <a:r>
              <a:rPr lang="en-GB" dirty="0">
                <a:solidFill>
                  <a:srgbClr val="000000"/>
                </a:solidFill>
              </a:rPr>
              <a:t>Authority section : Records that point toward authoritative nameservers</a:t>
            </a:r>
          </a:p>
          <a:p>
            <a:pPr marL="457200" lvl="0" indent="-342900">
              <a:spcBef>
                <a:spcPts val="0"/>
              </a:spcBef>
              <a:buClr>
                <a:srgbClr val="000000"/>
              </a:buClr>
              <a:buSzPts val="1800"/>
              <a:buChar char="●"/>
            </a:pPr>
            <a:r>
              <a:rPr lang="en-GB" dirty="0">
                <a:solidFill>
                  <a:srgbClr val="000000"/>
                </a:solidFill>
              </a:rPr>
              <a:t>Additional section : Records that are related to the query.</a:t>
            </a:r>
          </a:p>
        </p:txBody>
      </p:sp>
      <p:sp>
        <p:nvSpPr>
          <p:cNvPr id="132" name="Shape 132"/>
          <p:cNvSpPr txBox="1"/>
          <p:nvPr/>
        </p:nvSpPr>
        <p:spPr>
          <a:xfrm>
            <a:off x="280550" y="3175175"/>
            <a:ext cx="8551800" cy="10419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In the above example, we see that as root server doesn’t know the answer there is no answer section, but tells us about the authoritative nameservers (NS Record) along with their IP addresses in the Additional section (A record).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Steps 2-3: Ask </a:t>
            </a:r>
            <a:r>
              <a:rPr lang="en-GB" dirty="0" err="1" smtClean="0"/>
              <a:t>.net</a:t>
            </a:r>
            <a:r>
              <a:rPr lang="en-GB" dirty="0" smtClean="0"/>
              <a:t> &amp; example.net servers</a:t>
            </a:r>
            <a:endParaRPr lang="en-GB" dirty="0"/>
          </a:p>
        </p:txBody>
      </p:sp>
      <p:sp>
        <p:nvSpPr>
          <p:cNvPr id="140" name="Shape 140"/>
          <p:cNvSpPr txBox="1"/>
          <p:nvPr/>
        </p:nvSpPr>
        <p:spPr>
          <a:xfrm>
            <a:off x="5781513" y="1267574"/>
            <a:ext cx="2811600" cy="783724"/>
          </a:xfrm>
          <a:prstGeom prst="rect">
            <a:avLst/>
          </a:prstGeom>
          <a:noFill/>
          <a:ln>
            <a:noFill/>
          </a:ln>
        </p:spPr>
        <p:txBody>
          <a:bodyPr wrap="square" lIns="91425" tIns="91425" rIns="91425" bIns="91425" anchor="t" anchorCtr="0">
            <a:noAutofit/>
          </a:bodyPr>
          <a:lstStyle/>
          <a:p>
            <a:pPr marL="285750" lvl="0" indent="-285750">
              <a:spcBef>
                <a:spcPts val="0"/>
              </a:spcBef>
              <a:buBlip>
                <a:blip r:embed="rId3"/>
              </a:buBlip>
            </a:pPr>
            <a:r>
              <a:rPr lang="en-GB" sz="1600" dirty="0" smtClean="0"/>
              <a:t>Ask a </a:t>
            </a:r>
            <a:r>
              <a:rPr lang="en-GB" sz="1600" dirty="0" err="1" smtClean="0"/>
              <a:t>.net</a:t>
            </a:r>
            <a:r>
              <a:rPr lang="en-GB" sz="1600" dirty="0" smtClean="0"/>
              <a:t> nameservers</a:t>
            </a:r>
            <a:r>
              <a:rPr lang="en-GB" sz="1600" dirty="0"/>
              <a:t>. </a:t>
            </a:r>
          </a:p>
        </p:txBody>
      </p:sp>
      <p:sp>
        <p:nvSpPr>
          <p:cNvPr id="141" name="Shape 141"/>
          <p:cNvSpPr txBox="1"/>
          <p:nvPr/>
        </p:nvSpPr>
        <p:spPr>
          <a:xfrm>
            <a:off x="5805010" y="3330027"/>
            <a:ext cx="2881760" cy="554687"/>
          </a:xfrm>
          <a:prstGeom prst="rect">
            <a:avLst/>
          </a:prstGeom>
          <a:noFill/>
          <a:ln>
            <a:noFill/>
          </a:ln>
        </p:spPr>
        <p:txBody>
          <a:bodyPr wrap="square" lIns="91425" tIns="91425" rIns="91425" bIns="91425" anchor="t" anchorCtr="0">
            <a:noAutofit/>
          </a:bodyPr>
          <a:lstStyle/>
          <a:p>
            <a:pPr marL="285750" lvl="0" indent="-285750" rtl="0">
              <a:spcBef>
                <a:spcPts val="0"/>
              </a:spcBef>
              <a:buBlip>
                <a:blip r:embed="rId3"/>
              </a:buBlip>
            </a:pPr>
            <a:r>
              <a:rPr lang="en-GB" sz="1600" dirty="0" smtClean="0"/>
              <a:t>Ask an example.net nameservers</a:t>
            </a:r>
            <a:r>
              <a:rPr lang="en-GB" sz="1600" dirty="0"/>
              <a:t>. </a:t>
            </a: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75" y="1286615"/>
            <a:ext cx="5377714" cy="1882200"/>
          </a:xfrm>
          <a:prstGeom prst="rect">
            <a:avLst/>
          </a:prstGeom>
        </p:spPr>
      </p:pic>
      <p:sp>
        <p:nvSpPr>
          <p:cNvPr id="8" name="TextBox 7"/>
          <p:cNvSpPr txBox="1"/>
          <p:nvPr/>
        </p:nvSpPr>
        <p:spPr>
          <a:xfrm>
            <a:off x="6144038" y="2489855"/>
            <a:ext cx="1538017" cy="338554"/>
          </a:xfrm>
          <a:prstGeom prst="rect">
            <a:avLst/>
          </a:prstGeom>
          <a:noFill/>
        </p:spPr>
        <p:txBody>
          <a:bodyPr wrap="square" rtlCol="0">
            <a:spAutoFit/>
          </a:bodyPr>
          <a:lstStyle/>
          <a:p>
            <a:r>
              <a:rPr lang="en-US" sz="1600" dirty="0" smtClean="0"/>
              <a:t>Go ask them!</a:t>
            </a:r>
            <a:endParaRPr lang="en-US" sz="1600" dirty="0"/>
          </a:p>
        </p:txBody>
      </p:sp>
      <p:sp>
        <p:nvSpPr>
          <p:cNvPr id="9" name="Right Brace 8"/>
          <p:cNvSpPr/>
          <p:nvPr/>
        </p:nvSpPr>
        <p:spPr>
          <a:xfrm>
            <a:off x="5740538" y="2242867"/>
            <a:ext cx="81951" cy="925947"/>
          </a:xfrm>
          <a:prstGeom prst="rightBrace">
            <a:avLst>
              <a:gd name="adj1" fmla="val 87280"/>
              <a:gd name="adj2" fmla="val 46719"/>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Arrow 9"/>
          <p:cNvSpPr/>
          <p:nvPr/>
        </p:nvSpPr>
        <p:spPr>
          <a:xfrm rot="10800000">
            <a:off x="5914581" y="2600961"/>
            <a:ext cx="212238" cy="11635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775" y="3430718"/>
            <a:ext cx="5395942" cy="1187107"/>
          </a:xfrm>
          <a:prstGeom prst="rect">
            <a:avLst/>
          </a:prstGeom>
        </p:spPr>
      </p:pic>
      <p:sp>
        <p:nvSpPr>
          <p:cNvPr id="12" name="TextBox 11"/>
          <p:cNvSpPr txBox="1"/>
          <p:nvPr/>
        </p:nvSpPr>
        <p:spPr>
          <a:xfrm>
            <a:off x="6141410" y="4312410"/>
            <a:ext cx="2208960" cy="338554"/>
          </a:xfrm>
          <a:prstGeom prst="rect">
            <a:avLst/>
          </a:prstGeom>
          <a:noFill/>
        </p:spPr>
        <p:txBody>
          <a:bodyPr wrap="square" rtlCol="0">
            <a:spAutoFit/>
          </a:bodyPr>
          <a:lstStyle/>
          <a:p>
            <a:r>
              <a:rPr lang="en-US" sz="1600" dirty="0" smtClean="0"/>
              <a:t>Finally got the answer</a:t>
            </a:r>
            <a:endParaRPr lang="en-US" sz="1600" dirty="0"/>
          </a:p>
        </p:txBody>
      </p:sp>
      <p:sp>
        <p:nvSpPr>
          <p:cNvPr id="13" name="Right Arrow 12"/>
          <p:cNvSpPr/>
          <p:nvPr/>
        </p:nvSpPr>
        <p:spPr>
          <a:xfrm rot="10800000">
            <a:off x="5911953" y="4423516"/>
            <a:ext cx="212238" cy="11635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cache</a:t>
            </a:r>
          </a:p>
        </p:txBody>
      </p:sp>
      <p:sp>
        <p:nvSpPr>
          <p:cNvPr id="147" name="Shape 147"/>
          <p:cNvSpPr txBox="1">
            <a:spLocks noGrp="1"/>
          </p:cNvSpPr>
          <p:nvPr>
            <p:ph type="body" idx="1"/>
          </p:nvPr>
        </p:nvSpPr>
        <p:spPr>
          <a:xfrm>
            <a:off x="311700" y="1152475"/>
            <a:ext cx="8520600" cy="1467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When the local DNS server gets information from other DNS servers, it caches the information.</a:t>
            </a:r>
          </a:p>
          <a:p>
            <a:pPr marL="457200" lvl="0" indent="-342900">
              <a:spcBef>
                <a:spcPts val="0"/>
              </a:spcBef>
              <a:buClr>
                <a:srgbClr val="000000"/>
              </a:buClr>
              <a:buSzPts val="1800"/>
              <a:buChar char="●"/>
            </a:pPr>
            <a:r>
              <a:rPr lang="en-GB" dirty="0">
                <a:solidFill>
                  <a:srgbClr val="000000"/>
                </a:solidFill>
              </a:rPr>
              <a:t>Each piece of information in the cache has a time-to-live value</a:t>
            </a:r>
            <a:r>
              <a:rPr lang="en-GB" dirty="0" smtClean="0">
                <a:solidFill>
                  <a:srgbClr val="000000"/>
                </a:solidFill>
              </a:rPr>
              <a:t>, so </a:t>
            </a:r>
            <a:r>
              <a:rPr lang="en-GB" dirty="0">
                <a:solidFill>
                  <a:srgbClr val="000000"/>
                </a:solidFill>
              </a:rPr>
              <a:t>it will be eventually time out and removed from the cache.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Set Up DNS Server and Experiment Environment</a:t>
            </a:r>
          </a:p>
        </p:txBody>
      </p:sp>
      <p:sp>
        <p:nvSpPr>
          <p:cNvPr id="153" name="Shape 153"/>
          <p:cNvSpPr txBox="1">
            <a:spLocks noGrp="1"/>
          </p:cNvSpPr>
          <p:nvPr>
            <p:ph type="body" idx="1"/>
          </p:nvPr>
        </p:nvSpPr>
        <p:spPr>
          <a:xfrm>
            <a:off x="311700" y="1152475"/>
            <a:ext cx="8520600" cy="555555"/>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We will use this setup for our experiment</a:t>
            </a:r>
            <a:endParaRPr lang="en-GB" dirty="0">
              <a:solidFill>
                <a:srgbClr val="00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960" y="2044782"/>
            <a:ext cx="6226080" cy="2537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Setup: User Machine</a:t>
            </a:r>
            <a:endParaRPr lang="en-GB" dirty="0"/>
          </a:p>
        </p:txBody>
      </p:sp>
      <p:sp>
        <p:nvSpPr>
          <p:cNvPr id="160" name="Shape 160"/>
          <p:cNvSpPr txBox="1"/>
          <p:nvPr/>
        </p:nvSpPr>
        <p:spPr>
          <a:xfrm>
            <a:off x="4344826" y="1707838"/>
            <a:ext cx="4057301" cy="2070532"/>
          </a:xfrm>
          <a:prstGeom prst="rect">
            <a:avLst/>
          </a:prstGeom>
          <a:noFill/>
          <a:ln>
            <a:solidFill>
              <a:schemeClr val="tx1"/>
            </a:solidFill>
          </a:ln>
        </p:spPr>
        <p:txBody>
          <a:bodyPr wrap="square" lIns="91425" tIns="91425" rIns="91425" bIns="91425" anchor="t" anchorCtr="0">
            <a:noAutofit/>
          </a:bodyPr>
          <a:lstStyle/>
          <a:p>
            <a:pPr marL="457200" lvl="0" indent="-342900" rtl="0">
              <a:spcBef>
                <a:spcPts val="0"/>
              </a:spcBef>
              <a:buSzPts val="1800"/>
              <a:buChar char="●"/>
            </a:pPr>
            <a:r>
              <a:rPr lang="en-GB" sz="1800" dirty="0" smtClean="0"/>
              <a:t>Need to modify /etc/</a:t>
            </a:r>
            <a:r>
              <a:rPr lang="en-GB" sz="1800" dirty="0" err="1" smtClean="0"/>
              <a:t>resolv.conf</a:t>
            </a:r>
            <a:endParaRPr lang="en-GB" sz="1800" dirty="0" smtClean="0"/>
          </a:p>
          <a:p>
            <a:pPr marL="0" lvl="0" indent="0" rtl="0">
              <a:spcBef>
                <a:spcPts val="0"/>
              </a:spcBef>
              <a:buNone/>
            </a:pPr>
            <a:endParaRPr sz="1800" dirty="0"/>
          </a:p>
          <a:p>
            <a:pPr marL="457200" lvl="0" indent="-342900" rtl="0">
              <a:spcBef>
                <a:spcPts val="0"/>
              </a:spcBef>
              <a:buSzPts val="1800"/>
              <a:buChar char="●"/>
            </a:pPr>
            <a:r>
              <a:rPr lang="en-GB" sz="1800" dirty="0" smtClean="0"/>
              <a:t>DHCP </a:t>
            </a:r>
            <a:r>
              <a:rPr lang="en-GB" sz="1800" dirty="0"/>
              <a:t>may overwrite this file, we need to tell DHCP client </a:t>
            </a:r>
            <a:r>
              <a:rPr lang="en-GB" sz="1800" dirty="0" smtClean="0"/>
              <a:t>to manually set </a:t>
            </a:r>
            <a:r>
              <a:rPr lang="en-GB" sz="1800" dirty="0"/>
              <a:t>the DNS </a:t>
            </a:r>
            <a:r>
              <a:rPr lang="en-GB" sz="1800" dirty="0" smtClean="0"/>
              <a:t>server in this file, and then never modify it thereafter.</a:t>
            </a: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98" y="1164374"/>
            <a:ext cx="3163891" cy="3399000"/>
          </a:xfrm>
          <a:prstGeom prst="rect">
            <a:avLst/>
          </a:prstGeom>
        </p:spPr>
      </p:pic>
      <p:sp>
        <p:nvSpPr>
          <p:cNvPr id="5" name="Right Arrow 4"/>
          <p:cNvSpPr/>
          <p:nvPr/>
        </p:nvSpPr>
        <p:spPr>
          <a:xfrm rot="10800000">
            <a:off x="3741489" y="2096219"/>
            <a:ext cx="388188" cy="18978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3741489" y="3028065"/>
            <a:ext cx="388188" cy="18978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Setup: Configure Local DNS Server</a:t>
            </a:r>
            <a:endParaRPr lang="en-GB" dirty="0"/>
          </a:p>
        </p:txBody>
      </p:sp>
      <p:sp>
        <p:nvSpPr>
          <p:cNvPr id="167" name="Shape 167"/>
          <p:cNvSpPr txBox="1">
            <a:spLocks noGrp="1"/>
          </p:cNvSpPr>
          <p:nvPr>
            <p:ph type="body" idx="1"/>
          </p:nvPr>
        </p:nvSpPr>
        <p:spPr>
          <a:xfrm>
            <a:off x="311700" y="1152475"/>
            <a:ext cx="8520600" cy="3126227"/>
          </a:xfrm>
          <a:prstGeom prst="rect">
            <a:avLst/>
          </a:prstGeom>
        </p:spPr>
        <p:txBody>
          <a:bodyPr wrap="square" lIns="91425" tIns="91425" rIns="91425" bIns="91425" anchor="t" anchorCtr="0">
            <a:noAutofit/>
          </a:bodyPr>
          <a:lstStyle/>
          <a:p>
            <a:pPr marL="285750" lvl="0" indent="-285750" rtl="0">
              <a:spcBef>
                <a:spcPts val="0"/>
              </a:spcBef>
              <a:buFont typeface="Wingdings" panose="05000000000000000000" pitchFamily="2" charset="2"/>
              <a:buChar char="Ø"/>
            </a:pPr>
            <a:r>
              <a:rPr lang="en-GB" u="sng" dirty="0" smtClean="0">
                <a:solidFill>
                  <a:srgbClr val="000000"/>
                </a:solidFill>
              </a:rPr>
              <a:t>Install </a:t>
            </a:r>
            <a:r>
              <a:rPr lang="en-GB" u="sng" dirty="0">
                <a:solidFill>
                  <a:srgbClr val="000000"/>
                </a:solidFill>
              </a:rPr>
              <a:t>BIND 9 DNS </a:t>
            </a:r>
            <a:r>
              <a:rPr lang="en-GB" u="sng" dirty="0" smtClean="0">
                <a:solidFill>
                  <a:srgbClr val="000000"/>
                </a:solidFill>
              </a:rPr>
              <a:t>server</a:t>
            </a:r>
            <a:r>
              <a:rPr lang="en-GB" dirty="0" smtClean="0">
                <a:solidFill>
                  <a:srgbClr val="000000"/>
                </a:solidFill>
              </a:rPr>
              <a:t>: </a:t>
            </a:r>
            <a:r>
              <a:rPr lang="en-GB" dirty="0">
                <a:solidFill>
                  <a:srgbClr val="000000"/>
                </a:solidFill>
                <a:latin typeface="Courier New" panose="02070309020205020404" pitchFamily="49" charset="0"/>
                <a:cs typeface="Courier New" panose="02070309020205020404" pitchFamily="49" charset="0"/>
              </a:rPr>
              <a:t> </a:t>
            </a:r>
            <a:r>
              <a:rPr lang="en-GB" dirty="0" err="1" smtClean="0">
                <a:solidFill>
                  <a:srgbClr val="000000"/>
                </a:solidFill>
                <a:latin typeface="Courier New" panose="02070309020205020404" pitchFamily="49" charset="0"/>
                <a:cs typeface="Courier New" panose="02070309020205020404" pitchFamily="49" charset="0"/>
              </a:rPr>
              <a:t>sudo</a:t>
            </a:r>
            <a:r>
              <a:rPr lang="en-GB" dirty="0" smtClean="0">
                <a:solidFill>
                  <a:srgbClr val="000000"/>
                </a:solidFill>
                <a:latin typeface="Courier New" panose="02070309020205020404" pitchFamily="49" charset="0"/>
                <a:cs typeface="Courier New" panose="02070309020205020404" pitchFamily="49" charset="0"/>
              </a:rPr>
              <a:t> </a:t>
            </a:r>
            <a:r>
              <a:rPr lang="en-GB" dirty="0">
                <a:solidFill>
                  <a:srgbClr val="000000"/>
                </a:solidFill>
                <a:latin typeface="Courier New" panose="02070309020205020404" pitchFamily="49" charset="0"/>
                <a:cs typeface="Courier New" panose="02070309020205020404" pitchFamily="49" charset="0"/>
              </a:rPr>
              <a:t>apt-get install bind9</a:t>
            </a:r>
          </a:p>
          <a:p>
            <a:pPr marL="285750" lvl="0" indent="-285750" rtl="0">
              <a:spcBef>
                <a:spcPts val="0"/>
              </a:spcBef>
              <a:spcAft>
                <a:spcPts val="600"/>
              </a:spcAft>
              <a:buFont typeface="Wingdings" panose="05000000000000000000" pitchFamily="2" charset="2"/>
              <a:buChar char="Ø"/>
            </a:pPr>
            <a:r>
              <a:rPr lang="en-GB" u="sng" dirty="0" smtClean="0">
                <a:solidFill>
                  <a:srgbClr val="000000"/>
                </a:solidFill>
              </a:rPr>
              <a:t>Configure </a:t>
            </a:r>
            <a:r>
              <a:rPr lang="en-GB" u="sng" dirty="0">
                <a:solidFill>
                  <a:srgbClr val="000000"/>
                </a:solidFill>
              </a:rPr>
              <a:t>BIND 9 </a:t>
            </a:r>
            <a:r>
              <a:rPr lang="en-GB" u="sng" dirty="0" smtClean="0">
                <a:solidFill>
                  <a:srgbClr val="000000"/>
                </a:solidFill>
              </a:rPr>
              <a:t>server</a:t>
            </a:r>
          </a:p>
          <a:p>
            <a:pPr marL="569913" indent="-285750">
              <a:spcAft>
                <a:spcPts val="600"/>
              </a:spcAft>
            </a:pPr>
            <a:r>
              <a:rPr lang="en-GB" dirty="0" smtClean="0">
                <a:solidFill>
                  <a:srgbClr val="000000"/>
                </a:solidFill>
              </a:rPr>
              <a:t>BIND </a:t>
            </a:r>
            <a:r>
              <a:rPr lang="en-GB" dirty="0">
                <a:solidFill>
                  <a:srgbClr val="000000"/>
                </a:solidFill>
              </a:rPr>
              <a:t>9 gets its configuration from </a:t>
            </a:r>
            <a:r>
              <a:rPr lang="en-GB" dirty="0">
                <a:solidFill>
                  <a:srgbClr val="000000"/>
                </a:solidFill>
                <a:latin typeface="Courier New" panose="02070309020205020404" pitchFamily="49" charset="0"/>
                <a:cs typeface="Courier New" panose="02070309020205020404" pitchFamily="49" charset="0"/>
              </a:rPr>
              <a:t>/</a:t>
            </a:r>
            <a:r>
              <a:rPr lang="en-GB" dirty="0" smtClean="0">
                <a:solidFill>
                  <a:srgbClr val="000000"/>
                </a:solidFill>
                <a:latin typeface="Courier New" panose="02070309020205020404" pitchFamily="49" charset="0"/>
                <a:cs typeface="Courier New" panose="02070309020205020404" pitchFamily="49" charset="0"/>
              </a:rPr>
              <a:t>etc/bind/</a:t>
            </a:r>
            <a:r>
              <a:rPr lang="en-GB" dirty="0" err="1" smtClean="0">
                <a:solidFill>
                  <a:srgbClr val="000000"/>
                </a:solidFill>
                <a:latin typeface="Courier New" panose="02070309020205020404" pitchFamily="49" charset="0"/>
                <a:cs typeface="Courier New" panose="02070309020205020404" pitchFamily="49" charset="0"/>
              </a:rPr>
              <a:t>named.conf</a:t>
            </a:r>
            <a:r>
              <a:rPr lang="en-GB" dirty="0" smtClean="0">
                <a:solidFill>
                  <a:srgbClr val="000000"/>
                </a:solidFill>
              </a:rPr>
              <a:t>, </a:t>
            </a:r>
          </a:p>
          <a:p>
            <a:pPr marL="569913" indent="-285750">
              <a:spcAft>
                <a:spcPts val="600"/>
              </a:spcAft>
            </a:pPr>
            <a:r>
              <a:rPr lang="en-GB" dirty="0" smtClean="0">
                <a:solidFill>
                  <a:srgbClr val="000000"/>
                </a:solidFill>
              </a:rPr>
              <a:t>The file contains several </a:t>
            </a:r>
            <a:r>
              <a:rPr lang="en-GB" dirty="0">
                <a:solidFill>
                  <a:srgbClr val="000000"/>
                </a:solidFill>
              </a:rPr>
              <a:t>“include” entries</a:t>
            </a:r>
            <a:r>
              <a:rPr lang="en-GB" dirty="0" smtClean="0">
                <a:solidFill>
                  <a:srgbClr val="000000"/>
                </a:solidFill>
              </a:rPr>
              <a:t>.  One </a:t>
            </a:r>
            <a:r>
              <a:rPr lang="en-GB" dirty="0">
                <a:solidFill>
                  <a:srgbClr val="000000"/>
                </a:solidFill>
              </a:rPr>
              <a:t>of the entries is </a:t>
            </a:r>
            <a:r>
              <a:rPr lang="en-GB" dirty="0">
                <a:solidFill>
                  <a:srgbClr val="000000"/>
                </a:solidFill>
                <a:latin typeface="Courier New" panose="02070309020205020404" pitchFamily="49" charset="0"/>
                <a:cs typeface="Courier New" panose="02070309020205020404" pitchFamily="49" charset="0"/>
              </a:rPr>
              <a:t>“/etc/bind/</a:t>
            </a:r>
            <a:r>
              <a:rPr lang="en-GB" dirty="0" err="1">
                <a:solidFill>
                  <a:srgbClr val="000000"/>
                </a:solidFill>
                <a:latin typeface="Courier New" panose="02070309020205020404" pitchFamily="49" charset="0"/>
                <a:cs typeface="Courier New" panose="02070309020205020404" pitchFamily="49" charset="0"/>
              </a:rPr>
              <a:t>named.conf.options</a:t>
            </a:r>
            <a:r>
              <a:rPr lang="en-GB" dirty="0" err="1" smtClean="0">
                <a:solidFill>
                  <a:srgbClr val="000000"/>
                </a:solidFill>
                <a:latin typeface="Courier New" panose="02070309020205020404" pitchFamily="49" charset="0"/>
                <a:cs typeface="Courier New" panose="02070309020205020404" pitchFamily="49" charset="0"/>
              </a:rPr>
              <a:t>”.</a:t>
            </a:r>
            <a:r>
              <a:rPr lang="en-GB" dirty="0" err="1" smtClean="0">
                <a:solidFill>
                  <a:srgbClr val="000000"/>
                </a:solidFill>
                <a:latin typeface="+mn-lt"/>
                <a:cs typeface="Courier New" panose="02070309020205020404" pitchFamily="49" charset="0"/>
              </a:rPr>
              <a:t>In</a:t>
            </a:r>
            <a:r>
              <a:rPr lang="en-GB" dirty="0" smtClean="0">
                <a:solidFill>
                  <a:srgbClr val="000000"/>
                </a:solidFill>
                <a:latin typeface="+mn-lt"/>
                <a:cs typeface="Courier New" panose="02070309020205020404" pitchFamily="49" charset="0"/>
              </a:rPr>
              <a:t> this file, we can s</a:t>
            </a:r>
            <a:r>
              <a:rPr lang="en-GB" dirty="0" smtClean="0">
                <a:solidFill>
                  <a:srgbClr val="000000"/>
                </a:solidFill>
              </a:rPr>
              <a:t>pecify </a:t>
            </a:r>
            <a:r>
              <a:rPr lang="en-GB" dirty="0">
                <a:solidFill>
                  <a:srgbClr val="000000"/>
                </a:solidFill>
              </a:rPr>
              <a:t>where the </a:t>
            </a:r>
            <a:r>
              <a:rPr lang="en-GB" dirty="0" smtClean="0">
                <a:solidFill>
                  <a:srgbClr val="000000"/>
                </a:solidFill>
              </a:rPr>
              <a:t>DNS cache </a:t>
            </a:r>
            <a:r>
              <a:rPr lang="en-GB" dirty="0">
                <a:solidFill>
                  <a:srgbClr val="000000"/>
                </a:solidFill>
              </a:rPr>
              <a:t>is to be dumped.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28" y="3574469"/>
            <a:ext cx="4397121" cy="602032"/>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28" y="4486617"/>
            <a:ext cx="6690940" cy="381033"/>
          </a:xfrm>
          <a:prstGeom prst="rect">
            <a:avLst/>
          </a:prstGeom>
        </p:spPr>
      </p:pic>
      <p:sp>
        <p:nvSpPr>
          <p:cNvPr id="4" name="TextBox 3"/>
          <p:cNvSpPr txBox="1"/>
          <p:nvPr/>
        </p:nvSpPr>
        <p:spPr>
          <a:xfrm>
            <a:off x="311700" y="4278702"/>
            <a:ext cx="1095555" cy="738664"/>
          </a:xfrm>
          <a:prstGeom prst="rect">
            <a:avLst/>
          </a:prstGeom>
          <a:noFill/>
        </p:spPr>
        <p:txBody>
          <a:bodyPr wrap="square" rtlCol="0">
            <a:spAutoFit/>
          </a:bodyPr>
          <a:lstStyle/>
          <a:p>
            <a:pPr algn="r"/>
            <a:r>
              <a:rPr lang="en-US" dirty="0" smtClean="0"/>
              <a:t>Commands related to DNS cache</a:t>
            </a:r>
            <a:endParaRPr lang="en-US" dirty="0"/>
          </a:p>
        </p:txBody>
      </p:sp>
      <p:sp>
        <p:nvSpPr>
          <p:cNvPr id="5" name="Right Arrow 4"/>
          <p:cNvSpPr/>
          <p:nvPr/>
        </p:nvSpPr>
        <p:spPr>
          <a:xfrm>
            <a:off x="1466491" y="4615132"/>
            <a:ext cx="293298" cy="13802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DNS </a:t>
            </a:r>
            <a:r>
              <a:rPr lang="en-GB" dirty="0" err="1">
                <a:solidFill>
                  <a:srgbClr val="000000"/>
                </a:solidFill>
              </a:rPr>
              <a:t>Hierarchy,Zones,and</a:t>
            </a:r>
            <a:r>
              <a:rPr lang="en-GB" dirty="0">
                <a:solidFill>
                  <a:srgbClr val="000000"/>
                </a:solidFill>
              </a:rPr>
              <a:t> Servers</a:t>
            </a:r>
          </a:p>
          <a:p>
            <a:pPr marL="457200" lvl="0" indent="-342900">
              <a:spcBef>
                <a:spcPts val="0"/>
              </a:spcBef>
              <a:spcAft>
                <a:spcPts val="0"/>
              </a:spcAft>
              <a:buClr>
                <a:srgbClr val="000000"/>
              </a:buClr>
              <a:buSzPts val="1800"/>
              <a:buChar char="●"/>
            </a:pPr>
            <a:r>
              <a:rPr lang="en-GB" dirty="0">
                <a:solidFill>
                  <a:srgbClr val="000000"/>
                </a:solidFill>
              </a:rPr>
              <a:t>DNS Query Process</a:t>
            </a:r>
          </a:p>
          <a:p>
            <a:pPr marL="457200" lvl="0" indent="-342900">
              <a:spcBef>
                <a:spcPts val="0"/>
              </a:spcBef>
              <a:spcAft>
                <a:spcPts val="0"/>
              </a:spcAft>
              <a:buClr>
                <a:srgbClr val="000000"/>
              </a:buClr>
              <a:buSzPts val="1800"/>
              <a:buChar char="●"/>
            </a:pPr>
            <a:r>
              <a:rPr lang="en-GB" dirty="0" smtClean="0">
                <a:solidFill>
                  <a:srgbClr val="000000"/>
                </a:solidFill>
              </a:rPr>
              <a:t>DNS </a:t>
            </a:r>
            <a:r>
              <a:rPr lang="en-GB" dirty="0">
                <a:solidFill>
                  <a:srgbClr val="000000"/>
                </a:solidFill>
              </a:rPr>
              <a:t>Attacks : Overview</a:t>
            </a:r>
          </a:p>
          <a:p>
            <a:pPr marL="457200" lvl="0" indent="-342900">
              <a:spcBef>
                <a:spcPts val="0"/>
              </a:spcBef>
              <a:spcAft>
                <a:spcPts val="0"/>
              </a:spcAft>
              <a:buClr>
                <a:srgbClr val="000000"/>
              </a:buClr>
              <a:buSzPts val="1800"/>
              <a:buChar char="●"/>
            </a:pPr>
            <a:r>
              <a:rPr lang="en-GB" dirty="0">
                <a:solidFill>
                  <a:srgbClr val="000000"/>
                </a:solidFill>
              </a:rPr>
              <a:t>Local DNS Cache Poisoning Attack</a:t>
            </a:r>
          </a:p>
          <a:p>
            <a:pPr marL="457200" lvl="0" indent="-342900">
              <a:spcBef>
                <a:spcPts val="0"/>
              </a:spcBef>
              <a:spcAft>
                <a:spcPts val="0"/>
              </a:spcAft>
              <a:buClr>
                <a:srgbClr val="000000"/>
              </a:buClr>
              <a:buSzPts val="1800"/>
              <a:buChar char="●"/>
            </a:pPr>
            <a:r>
              <a:rPr lang="en-GB" dirty="0">
                <a:solidFill>
                  <a:srgbClr val="000000"/>
                </a:solidFill>
              </a:rPr>
              <a:t>Remote DNS Cache Poisoning Attack</a:t>
            </a:r>
          </a:p>
          <a:p>
            <a:pPr marL="457200" lvl="0" indent="-342900">
              <a:spcBef>
                <a:spcPts val="0"/>
              </a:spcBef>
              <a:spcAft>
                <a:spcPts val="0"/>
              </a:spcAft>
              <a:buClr>
                <a:srgbClr val="000000"/>
              </a:buClr>
              <a:buSzPts val="1800"/>
              <a:buChar char="●"/>
            </a:pPr>
            <a:r>
              <a:rPr lang="en-GB" dirty="0">
                <a:solidFill>
                  <a:srgbClr val="000000"/>
                </a:solidFill>
              </a:rPr>
              <a:t>Reply Forgery Attacks from Malicious DNS </a:t>
            </a:r>
            <a:r>
              <a:rPr lang="en-GB" dirty="0" smtClean="0">
                <a:solidFill>
                  <a:srgbClr val="000000"/>
                </a:solidFill>
              </a:rPr>
              <a:t>Servers</a:t>
            </a:r>
          </a:p>
          <a:p>
            <a:pPr marL="457200" lvl="0" indent="-342900">
              <a:spcBef>
                <a:spcPts val="0"/>
              </a:spcBef>
              <a:spcAft>
                <a:spcPts val="0"/>
              </a:spcAft>
              <a:buClr>
                <a:srgbClr val="000000"/>
              </a:buClr>
              <a:buSzPts val="1800"/>
              <a:buChar char="●"/>
            </a:pPr>
            <a:r>
              <a:rPr lang="en-GB" dirty="0" smtClean="0">
                <a:solidFill>
                  <a:srgbClr val="000000"/>
                </a:solidFill>
              </a:rPr>
              <a:t>DNS Rebinding Attack</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Protection Against DNS Cache Poisoning Attacks</a:t>
            </a:r>
          </a:p>
          <a:p>
            <a:pPr marL="457200" lvl="0" indent="-342900">
              <a:spcBef>
                <a:spcPts val="0"/>
              </a:spcBef>
              <a:buClr>
                <a:srgbClr val="000000"/>
              </a:buClr>
              <a:buSzPts val="1800"/>
              <a:buChar char="●"/>
            </a:pPr>
            <a:r>
              <a:rPr lang="en-GB" dirty="0">
                <a:solidFill>
                  <a:srgbClr val="000000"/>
                </a:solidFill>
              </a:rPr>
              <a:t>Denial of Service Attacks on DNS Servers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Configure Local DNS Server: Simplification</a:t>
            </a:r>
            <a:endParaRPr lang="en-GB" dirty="0"/>
          </a:p>
        </p:txBody>
      </p:sp>
      <p:sp>
        <p:nvSpPr>
          <p:cNvPr id="176" name="Shape 176"/>
          <p:cNvSpPr txBox="1">
            <a:spLocks noGrp="1"/>
          </p:cNvSpPr>
          <p:nvPr>
            <p:ph type="body" idx="1"/>
          </p:nvPr>
        </p:nvSpPr>
        <p:spPr>
          <a:xfrm>
            <a:off x="311700" y="1210223"/>
            <a:ext cx="8520600" cy="868742"/>
          </a:xfrm>
          <a:prstGeom prst="rect">
            <a:avLst/>
          </a:prstGeom>
        </p:spPr>
        <p:txBody>
          <a:bodyPr wrap="square" lIns="91425" tIns="91425" rIns="91425" bIns="91425" anchor="t" anchorCtr="0">
            <a:noAutofit/>
          </a:bodyPr>
          <a:lstStyle/>
          <a:p>
            <a:pPr marL="285750" lvl="0" indent="-285750">
              <a:buFont typeface="Wingdings" panose="05000000000000000000" pitchFamily="2" charset="2"/>
              <a:buChar char="Ø"/>
            </a:pPr>
            <a:r>
              <a:rPr lang="en-GB" u="sng" dirty="0" smtClean="0">
                <a:solidFill>
                  <a:srgbClr val="000000"/>
                </a:solidFill>
              </a:rPr>
              <a:t>Turn Off DNSSEC</a:t>
            </a:r>
            <a:r>
              <a:rPr lang="en-GB" dirty="0" smtClean="0">
                <a:solidFill>
                  <a:srgbClr val="000000"/>
                </a:solidFill>
              </a:rPr>
              <a:t>: DNSSEC </a:t>
            </a:r>
            <a:r>
              <a:rPr lang="en-GB" dirty="0">
                <a:solidFill>
                  <a:srgbClr val="000000"/>
                </a:solidFill>
              </a:rPr>
              <a:t>is used to protect against spoofing attacks on DNS servers</a:t>
            </a:r>
            <a:r>
              <a:rPr lang="en-GB" dirty="0" smtClean="0">
                <a:solidFill>
                  <a:srgbClr val="000000"/>
                </a:solidFill>
              </a:rPr>
              <a:t>. To simplify our experiment, we need to turn it off. Modify </a:t>
            </a:r>
            <a:r>
              <a:rPr lang="en-GB" dirty="0" err="1" smtClean="0">
                <a:solidFill>
                  <a:srgbClr val="000000"/>
                </a:solidFill>
                <a:latin typeface="Courier New" panose="02070309020205020404" pitchFamily="49" charset="0"/>
                <a:cs typeface="Courier New" panose="02070309020205020404" pitchFamily="49" charset="0"/>
              </a:rPr>
              <a:t>named.conf.options</a:t>
            </a:r>
            <a:r>
              <a:rPr lang="en-GB" dirty="0" smtClean="0">
                <a:solidFill>
                  <a:srgbClr val="000000"/>
                </a:solidFill>
              </a:rPr>
              <a:t>:</a:t>
            </a:r>
            <a:endParaRPr lang="en-GB" dirty="0">
              <a:solidFill>
                <a:srgbClr val="00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143" y="2130818"/>
            <a:ext cx="3700299" cy="855910"/>
          </a:xfrm>
          <a:prstGeom prst="rect">
            <a:avLst/>
          </a:prstGeom>
        </p:spPr>
      </p:pic>
      <p:sp>
        <p:nvSpPr>
          <p:cNvPr id="3" name="Rectangle 2"/>
          <p:cNvSpPr/>
          <p:nvPr/>
        </p:nvSpPr>
        <p:spPr>
          <a:xfrm>
            <a:off x="396814" y="3140534"/>
            <a:ext cx="7970807" cy="646331"/>
          </a:xfrm>
          <a:prstGeom prst="rect">
            <a:avLst/>
          </a:prstGeom>
        </p:spPr>
        <p:txBody>
          <a:bodyPr wrap="square">
            <a:spAutoFit/>
          </a:bodyPr>
          <a:lstStyle/>
          <a:p>
            <a:pPr marL="285750" indent="-285750">
              <a:buFont typeface="Wingdings" panose="05000000000000000000" pitchFamily="2" charset="2"/>
              <a:buChar char="Ø"/>
            </a:pPr>
            <a:r>
              <a:rPr lang="en-GB" sz="1800" u="sng" dirty="0"/>
              <a:t>Use fixed source </a:t>
            </a:r>
            <a:r>
              <a:rPr lang="en-GB" sz="1800" u="sng" dirty="0" smtClean="0"/>
              <a:t>port (to simplify our experiment)</a:t>
            </a:r>
            <a:r>
              <a:rPr lang="en-GB" sz="1800" dirty="0" smtClean="0"/>
              <a:t>: </a:t>
            </a:r>
            <a:r>
              <a:rPr lang="en-GB" sz="1800" dirty="0"/>
              <a:t>Modify </a:t>
            </a:r>
            <a:r>
              <a:rPr lang="en-GB" sz="1800" dirty="0" err="1">
                <a:latin typeface="Courier New" panose="02070309020205020404" pitchFamily="49" charset="0"/>
                <a:cs typeface="Courier New" panose="02070309020205020404" pitchFamily="49" charset="0"/>
              </a:rPr>
              <a:t>named.conf.options</a:t>
            </a:r>
            <a:endParaRPr lang="en-US" sz="1800"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143" y="3658926"/>
            <a:ext cx="3078747" cy="586791"/>
          </a:xfrm>
          <a:prstGeom prst="rect">
            <a:avLst/>
          </a:prstGeom>
        </p:spPr>
      </p:pic>
      <p:sp>
        <p:nvSpPr>
          <p:cNvPr id="9" name="Rectangle 8"/>
          <p:cNvSpPr/>
          <p:nvPr/>
        </p:nvSpPr>
        <p:spPr>
          <a:xfrm>
            <a:off x="396814" y="4283252"/>
            <a:ext cx="7970807" cy="369332"/>
          </a:xfrm>
          <a:prstGeom prst="rect">
            <a:avLst/>
          </a:prstGeom>
        </p:spPr>
        <p:txBody>
          <a:bodyPr wrap="square">
            <a:spAutoFit/>
          </a:bodyPr>
          <a:lstStyle/>
          <a:p>
            <a:pPr marL="285750" indent="-285750">
              <a:buFont typeface="Wingdings" panose="05000000000000000000" pitchFamily="2" charset="2"/>
              <a:buChar char="Ø"/>
            </a:pPr>
            <a:r>
              <a:rPr lang="en-GB" sz="1800" u="sng" dirty="0" smtClean="0"/>
              <a:t>Restart DNS Server</a:t>
            </a:r>
            <a:r>
              <a:rPr lang="en-GB" sz="1800" dirty="0" smtClean="0"/>
              <a:t>: </a:t>
            </a:r>
            <a:r>
              <a:rPr lang="en-GB" sz="1800" dirty="0" err="1" smtClean="0">
                <a:latin typeface="Courier New" panose="02070309020205020404" pitchFamily="49" charset="0"/>
                <a:cs typeface="Courier New" panose="02070309020205020404" pitchFamily="49" charset="0"/>
              </a:rPr>
              <a:t>sudo</a:t>
            </a:r>
            <a:r>
              <a:rPr lang="en-GB" sz="1800" dirty="0" smtClean="0">
                <a:latin typeface="Courier New" panose="02070309020205020404" pitchFamily="49" charset="0"/>
                <a:cs typeface="Courier New" panose="02070309020205020404" pitchFamily="49" charset="0"/>
              </a:rPr>
              <a:t> service bind9 restart</a:t>
            </a:r>
            <a:endParaRPr 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Set Up DNS </a:t>
            </a:r>
            <a:r>
              <a:rPr lang="en-GB" dirty="0" smtClean="0"/>
              <a:t>Zones on Local DNS Server</a:t>
            </a:r>
            <a:endParaRPr lang="en-GB" dirty="0"/>
          </a:p>
        </p:txBody>
      </p:sp>
      <p:sp>
        <p:nvSpPr>
          <p:cNvPr id="193" name="Shape 193"/>
          <p:cNvSpPr txBox="1">
            <a:spLocks noGrp="1"/>
          </p:cNvSpPr>
          <p:nvPr>
            <p:ph type="body" idx="1"/>
          </p:nvPr>
        </p:nvSpPr>
        <p:spPr>
          <a:xfrm>
            <a:off x="311700" y="1152475"/>
            <a:ext cx="8520600" cy="814348"/>
          </a:xfrm>
          <a:prstGeom prst="rect">
            <a:avLst/>
          </a:prstGeom>
        </p:spPr>
        <p:txBody>
          <a:bodyPr wrap="square" lIns="91425" tIns="91425" rIns="91425" bIns="91425" anchor="t" anchorCtr="0">
            <a:noAutofit/>
          </a:bodyPr>
          <a:lstStyle/>
          <a:p>
            <a:pPr marL="400050" lvl="0" indent="-285750" rtl="0">
              <a:lnSpc>
                <a:spcPct val="100000"/>
              </a:lnSpc>
              <a:spcBef>
                <a:spcPts val="0"/>
              </a:spcBef>
              <a:spcAft>
                <a:spcPts val="0"/>
              </a:spcAft>
              <a:buClr>
                <a:schemeClr val="dk1"/>
              </a:buClr>
              <a:buSzPts val="1800"/>
              <a:buFont typeface="Wingdings" panose="05000000000000000000" pitchFamily="2" charset="2"/>
              <a:buChar char="Ø"/>
            </a:pPr>
            <a:r>
              <a:rPr lang="en-GB" u="sng" dirty="0" smtClean="0">
                <a:solidFill>
                  <a:schemeClr val="dk1"/>
                </a:solidFill>
              </a:rPr>
              <a:t>Create zones: </a:t>
            </a:r>
            <a:r>
              <a:rPr lang="en-GB" dirty="0">
                <a:solidFill>
                  <a:schemeClr val="dk1"/>
                </a:solidFill>
              </a:rPr>
              <a:t> </a:t>
            </a:r>
            <a:r>
              <a:rPr lang="en-GB" dirty="0" smtClean="0">
                <a:solidFill>
                  <a:schemeClr val="dk1"/>
                </a:solidFill>
              </a:rPr>
              <a:t>Create </a:t>
            </a:r>
            <a:r>
              <a:rPr lang="en-GB" dirty="0">
                <a:solidFill>
                  <a:schemeClr val="dk1"/>
                </a:solidFill>
              </a:rPr>
              <a:t>two zone entries in the DNS server by adding them to </a:t>
            </a:r>
            <a:r>
              <a:rPr lang="en-GB" dirty="0">
                <a:solidFill>
                  <a:schemeClr val="dk1"/>
                </a:solidFill>
                <a:latin typeface="Courier New" panose="02070309020205020404" pitchFamily="49" charset="0"/>
                <a:cs typeface="Courier New" panose="02070309020205020404" pitchFamily="49" charset="0"/>
              </a:rPr>
              <a:t>/etc/bind/</a:t>
            </a:r>
            <a:r>
              <a:rPr lang="en-GB" dirty="0" err="1">
                <a:solidFill>
                  <a:schemeClr val="dk1"/>
                </a:solidFill>
                <a:latin typeface="Courier New" panose="02070309020205020404" pitchFamily="49" charset="0"/>
                <a:cs typeface="Courier New" panose="02070309020205020404" pitchFamily="49" charset="0"/>
              </a:rPr>
              <a:t>named.conf</a:t>
            </a:r>
            <a:r>
              <a:rPr lang="en-GB" dirty="0">
                <a:solidFill>
                  <a:schemeClr val="dk1"/>
                </a:solidFill>
              </a:rPr>
              <a:t>.</a:t>
            </a:r>
          </a:p>
          <a:p>
            <a:pPr marL="0" lvl="0" indent="0" rtl="0">
              <a:lnSpc>
                <a:spcPct val="100000"/>
              </a:lnSpc>
              <a:spcBef>
                <a:spcPts val="0"/>
              </a:spcBef>
              <a:spcAft>
                <a:spcPts val="0"/>
              </a:spcAft>
              <a:buNone/>
            </a:pPr>
            <a:endParaRPr u="sng" dirty="0">
              <a:solidFill>
                <a:schemeClr val="dk1"/>
              </a:solidFill>
            </a:endParaRPr>
          </a:p>
        </p:txBody>
      </p:sp>
      <p:sp>
        <p:nvSpPr>
          <p:cNvPr id="195" name="Shape 195"/>
          <p:cNvSpPr txBox="1"/>
          <p:nvPr/>
        </p:nvSpPr>
        <p:spPr>
          <a:xfrm>
            <a:off x="5433064" y="3225771"/>
            <a:ext cx="2164845" cy="748354"/>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t>For reverse lookup (</a:t>
            </a:r>
            <a:r>
              <a:rPr lang="en-GB" sz="1800" dirty="0"/>
              <a:t>IP </a:t>
            </a:r>
            <a:r>
              <a:rPr lang="en-GB" sz="1800" dirty="0" smtClean="0">
                <a:sym typeface="Wingdings" panose="05000000000000000000" pitchFamily="2" charset="2"/>
              </a:rPr>
              <a:t></a:t>
            </a:r>
            <a:r>
              <a:rPr lang="en-GB" sz="1800" dirty="0" smtClean="0"/>
              <a:t> hostname). </a:t>
            </a: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31" y="2221798"/>
            <a:ext cx="4046571" cy="1821338"/>
          </a:xfrm>
          <a:prstGeom prst="rect">
            <a:avLst/>
          </a:prstGeom>
        </p:spPr>
      </p:pic>
      <p:sp>
        <p:nvSpPr>
          <p:cNvPr id="7" name="Shape 195"/>
          <p:cNvSpPr txBox="1"/>
          <p:nvPr/>
        </p:nvSpPr>
        <p:spPr>
          <a:xfrm>
            <a:off x="5447442" y="2166991"/>
            <a:ext cx="2150467" cy="789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t>For forward </a:t>
            </a:r>
            <a:r>
              <a:rPr lang="en-GB" sz="1800" dirty="0"/>
              <a:t>lookup </a:t>
            </a:r>
            <a:r>
              <a:rPr lang="en-GB" sz="1800" dirty="0" smtClean="0"/>
              <a:t>(</a:t>
            </a:r>
            <a:r>
              <a:rPr lang="en-GB" sz="1800" dirty="0"/>
              <a:t>H</a:t>
            </a:r>
            <a:r>
              <a:rPr lang="en-GB" sz="1800" dirty="0" smtClean="0"/>
              <a:t>ostname </a:t>
            </a:r>
            <a:r>
              <a:rPr lang="en-GB" sz="1800" dirty="0" smtClean="0">
                <a:sym typeface="Wingdings" panose="05000000000000000000" pitchFamily="2" charset="2"/>
              </a:rPr>
              <a:t></a:t>
            </a:r>
            <a:r>
              <a:rPr lang="en-GB" sz="1800" dirty="0" smtClean="0"/>
              <a:t> </a:t>
            </a:r>
            <a:r>
              <a:rPr lang="en-GB" sz="1800" dirty="0"/>
              <a:t>IP</a:t>
            </a:r>
            <a:r>
              <a:rPr lang="en-GB" sz="1800" dirty="0" smtClean="0"/>
              <a:t>).</a:t>
            </a:r>
            <a:endParaRPr lang="en-GB" sz="1800" dirty="0"/>
          </a:p>
        </p:txBody>
      </p:sp>
      <p:sp>
        <p:nvSpPr>
          <p:cNvPr id="8" name="Right Arrow 7"/>
          <p:cNvSpPr/>
          <p:nvPr/>
        </p:nvSpPr>
        <p:spPr>
          <a:xfrm rot="10800000">
            <a:off x="5063831" y="2492779"/>
            <a:ext cx="293298" cy="13802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027162" y="3530936"/>
            <a:ext cx="293298" cy="13802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Zone File for Forward Lookup</a:t>
            </a:r>
            <a:endParaRPr lang="en-GB" dirty="0"/>
          </a:p>
        </p:txBody>
      </p:sp>
      <p:sp>
        <p:nvSpPr>
          <p:cNvPr id="201" name="Shape 201"/>
          <p:cNvSpPr txBox="1">
            <a:spLocks noGrp="1"/>
          </p:cNvSpPr>
          <p:nvPr>
            <p:ph type="body" idx="1"/>
          </p:nvPr>
        </p:nvSpPr>
        <p:spPr>
          <a:xfrm>
            <a:off x="311700" y="1205549"/>
            <a:ext cx="8228175" cy="639300"/>
          </a:xfrm>
          <a:prstGeom prst="rect">
            <a:avLst/>
          </a:prstGeom>
        </p:spPr>
        <p:txBody>
          <a:bodyPr wrap="square" lIns="91425" tIns="91425" rIns="91425" bIns="91425" anchor="t" anchorCtr="0">
            <a:noAutofit/>
          </a:bodyPr>
          <a:lstStyle/>
          <a:p>
            <a:pPr lvl="0">
              <a:buNone/>
            </a:pPr>
            <a:r>
              <a:rPr lang="en-GB" b="1" dirty="0" smtClean="0">
                <a:solidFill>
                  <a:srgbClr val="0070C0"/>
                </a:solidFill>
                <a:latin typeface="Courier New" panose="02070309020205020404" pitchFamily="49" charset="0"/>
                <a:cs typeface="Courier New" panose="02070309020205020404" pitchFamily="49" charset="0"/>
              </a:rPr>
              <a:t>/etc/bind/</a:t>
            </a:r>
            <a:r>
              <a:rPr lang="en-GB" b="1" dirty="0" err="1" smtClean="0">
                <a:solidFill>
                  <a:srgbClr val="0070C0"/>
                </a:solidFill>
                <a:latin typeface="Courier New" panose="02070309020205020404" pitchFamily="49" charset="0"/>
                <a:cs typeface="Courier New" panose="02070309020205020404" pitchFamily="49" charset="0"/>
              </a:rPr>
              <a:t>example.net.db</a:t>
            </a:r>
            <a:r>
              <a:rPr lang="en-GB" dirty="0" smtClean="0">
                <a:solidFill>
                  <a:srgbClr val="0070C0"/>
                </a:solidFill>
                <a:latin typeface="Courier New" panose="02070309020205020404" pitchFamily="49" charset="0"/>
                <a:cs typeface="Courier New" panose="02070309020205020404" pitchFamily="49" charset="0"/>
              </a:rPr>
              <a:t> </a:t>
            </a:r>
            <a:r>
              <a:rPr lang="en-GB" dirty="0" smtClean="0">
                <a:solidFill>
                  <a:srgbClr val="0070C0"/>
                </a:solidFill>
                <a:latin typeface="+mn-lt"/>
                <a:cs typeface="Courier New" panose="02070309020205020404" pitchFamily="49" charset="0"/>
              </a:rPr>
              <a:t>(The file name is specified in </a:t>
            </a:r>
            <a:r>
              <a:rPr lang="en-GB" dirty="0" smtClean="0">
                <a:solidFill>
                  <a:srgbClr val="0070C0"/>
                </a:solidFill>
                <a:latin typeface="Courier New" panose="02070309020205020404" pitchFamily="49" charset="0"/>
                <a:cs typeface="Courier New" panose="02070309020205020404" pitchFamily="49" charset="0"/>
              </a:rPr>
              <a:t>named.conf</a:t>
            </a:r>
            <a:r>
              <a:rPr lang="en-GB" dirty="0" smtClean="0">
                <a:solidFill>
                  <a:srgbClr val="0070C0"/>
                </a:solidFill>
                <a:latin typeface="+mn-lt"/>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a:t>
            </a:r>
            <a:endParaRPr lang="en-GB" b="1" dirty="0">
              <a:solidFill>
                <a:srgbClr val="0070C0"/>
              </a:solidFill>
              <a:latin typeface="Courier New" panose="02070309020205020404" pitchFamily="49" charset="0"/>
              <a:cs typeface="Courier New" panose="02070309020205020404" pitchFamily="49" charset="0"/>
            </a:endParaRPr>
          </a:p>
        </p:txBody>
      </p:sp>
      <p:sp>
        <p:nvSpPr>
          <p:cNvPr id="204" name="Shape 204"/>
          <p:cNvSpPr txBox="1"/>
          <p:nvPr/>
        </p:nvSpPr>
        <p:spPr>
          <a:xfrm>
            <a:off x="6726125" y="1859150"/>
            <a:ext cx="2322900" cy="3132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t>@: </a:t>
            </a:r>
            <a:r>
              <a:rPr lang="en-GB" sz="1800" dirty="0"/>
              <a:t>Represents the origin specified in </a:t>
            </a:r>
            <a:r>
              <a:rPr lang="en-GB" sz="1800" dirty="0">
                <a:latin typeface="Courier New" panose="02070309020205020404" pitchFamily="49" charset="0"/>
                <a:cs typeface="Courier New" panose="02070309020205020404" pitchFamily="49" charset="0"/>
              </a:rPr>
              <a:t>named.conf</a:t>
            </a:r>
            <a:r>
              <a:rPr lang="en-GB" sz="1800" dirty="0"/>
              <a:t> (string after “zone”) [</a:t>
            </a:r>
            <a:r>
              <a:rPr lang="en-GB" sz="1800" dirty="0">
                <a:latin typeface="Courier New" panose="02070309020205020404" pitchFamily="49" charset="0"/>
                <a:cs typeface="Courier New" panose="02070309020205020404" pitchFamily="49" charset="0"/>
              </a:rPr>
              <a:t>example.net</a:t>
            </a:r>
            <a:r>
              <a:rPr lang="en-GB" sz="1800" dirty="0"/>
              <a: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87" y="1685628"/>
            <a:ext cx="6154536" cy="305027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Zone File for </a:t>
            </a:r>
            <a:r>
              <a:rPr lang="en-GB" dirty="0" smtClean="0"/>
              <a:t>Reverse </a:t>
            </a:r>
            <a:r>
              <a:rPr lang="en-GB" dirty="0"/>
              <a:t>Lookup</a:t>
            </a:r>
          </a:p>
        </p:txBody>
      </p:sp>
      <p:sp>
        <p:nvSpPr>
          <p:cNvPr id="210" name="Shape 210"/>
          <p:cNvSpPr txBox="1">
            <a:spLocks noGrp="1"/>
          </p:cNvSpPr>
          <p:nvPr>
            <p:ph type="body" idx="1"/>
          </p:nvPr>
        </p:nvSpPr>
        <p:spPr>
          <a:xfrm>
            <a:off x="469302" y="1337846"/>
            <a:ext cx="8520600" cy="546929"/>
          </a:xfrm>
          <a:prstGeom prst="rect">
            <a:avLst/>
          </a:prstGeom>
        </p:spPr>
        <p:txBody>
          <a:bodyPr wrap="square" lIns="91425" tIns="91425" rIns="91425" bIns="91425" anchor="t" anchorCtr="0">
            <a:noAutofit/>
          </a:bodyPr>
          <a:lstStyle/>
          <a:p>
            <a:pPr lvl="0" indent="-69850">
              <a:buClr>
                <a:schemeClr val="dk1"/>
              </a:buClr>
              <a:buSzPts val="1100"/>
              <a:buNone/>
            </a:pPr>
            <a:r>
              <a:rPr lang="en-GB" b="1" dirty="0">
                <a:solidFill>
                  <a:srgbClr val="0070C0"/>
                </a:solidFill>
                <a:latin typeface="Courier New" panose="02070309020205020404" pitchFamily="49" charset="0"/>
                <a:cs typeface="Courier New" panose="02070309020205020404" pitchFamily="49" charset="0"/>
              </a:rPr>
              <a:t>/</a:t>
            </a:r>
            <a:r>
              <a:rPr lang="en-GB" b="1" dirty="0" smtClean="0">
                <a:solidFill>
                  <a:srgbClr val="0070C0"/>
                </a:solidFill>
                <a:latin typeface="Courier New" panose="02070309020205020404" pitchFamily="49" charset="0"/>
                <a:cs typeface="Courier New" panose="02070309020205020404" pitchFamily="49" charset="0"/>
              </a:rPr>
              <a:t>etc/bind/192.168.0.db</a:t>
            </a:r>
            <a:r>
              <a:rPr lang="en-GB" dirty="0" smtClean="0">
                <a:solidFill>
                  <a:schemeClr val="dk1"/>
                </a:solidFill>
              </a:rPr>
              <a:t>: </a:t>
            </a:r>
            <a:r>
              <a:rPr lang="en-GB" dirty="0">
                <a:solidFill>
                  <a:srgbClr val="0070C0"/>
                </a:solidFill>
                <a:cs typeface="Courier New" panose="02070309020205020404" pitchFamily="49" charset="0"/>
              </a:rPr>
              <a:t>(The file name is specified in </a:t>
            </a:r>
            <a:r>
              <a:rPr lang="en-GB" dirty="0">
                <a:solidFill>
                  <a:srgbClr val="0070C0"/>
                </a:solidFill>
                <a:latin typeface="Courier New" panose="02070309020205020404" pitchFamily="49" charset="0"/>
                <a:cs typeface="Courier New" panose="02070309020205020404" pitchFamily="49" charset="0"/>
              </a:rPr>
              <a:t>named.conf</a:t>
            </a:r>
            <a:r>
              <a:rPr lang="en-GB" dirty="0">
                <a:solidFill>
                  <a:srgbClr val="0070C0"/>
                </a:solidFill>
                <a:cs typeface="Courier New" panose="02070309020205020404" pitchFamily="49" charset="0"/>
              </a:rPr>
              <a:t>) </a:t>
            </a:r>
            <a:endParaRPr lang="en-GB" dirty="0">
              <a:solidFill>
                <a:schemeClr val="dk1"/>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02" y="1884775"/>
            <a:ext cx="6066046" cy="24538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Testing Our Setup</a:t>
            </a:r>
            <a:endParaRPr lang="en-GB"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13" y="1270801"/>
            <a:ext cx="5981857" cy="3465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Attacks</a:t>
            </a:r>
          </a:p>
        </p:txBody>
      </p:sp>
      <p:sp>
        <p:nvSpPr>
          <p:cNvPr id="225" name="Shape 22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b="1" dirty="0">
                <a:solidFill>
                  <a:srgbClr val="000000"/>
                </a:solidFill>
              </a:rPr>
              <a:t>Denial-of-Service </a:t>
            </a:r>
            <a:r>
              <a:rPr lang="en-GB" b="1" dirty="0" smtClean="0">
                <a:solidFill>
                  <a:srgbClr val="000000"/>
                </a:solidFill>
              </a:rPr>
              <a:t>Attacks (</a:t>
            </a:r>
            <a:r>
              <a:rPr lang="en-GB" b="1" dirty="0" err="1" smtClean="0">
                <a:solidFill>
                  <a:srgbClr val="000000"/>
                </a:solidFill>
              </a:rPr>
              <a:t>DoS</a:t>
            </a:r>
            <a:r>
              <a:rPr lang="en-GB" b="1" dirty="0" smtClean="0">
                <a:solidFill>
                  <a:srgbClr val="000000"/>
                </a:solidFill>
              </a:rPr>
              <a:t>): </a:t>
            </a:r>
            <a:r>
              <a:rPr lang="en-GB" dirty="0">
                <a:solidFill>
                  <a:srgbClr val="000000"/>
                </a:solidFill>
              </a:rPr>
              <a:t>When the local DNS servers and the authoritative nameservers do not respond to the DNS queries, the machines cannot retrieve IP addresses which essentially cuts down the communication.</a:t>
            </a:r>
          </a:p>
          <a:p>
            <a:pPr marL="285750" indent="-285750">
              <a:spcAft>
                <a:spcPts val="600"/>
              </a:spcAft>
            </a:pPr>
            <a:r>
              <a:rPr lang="en-GB" b="1" dirty="0">
                <a:solidFill>
                  <a:srgbClr val="000000"/>
                </a:solidFill>
              </a:rPr>
              <a:t>DNS Spoofing </a:t>
            </a:r>
            <a:r>
              <a:rPr lang="en-GB" b="1" dirty="0" smtClean="0">
                <a:solidFill>
                  <a:srgbClr val="000000"/>
                </a:solidFill>
              </a:rPr>
              <a:t>Attacks: </a:t>
            </a:r>
          </a:p>
          <a:p>
            <a:pPr marL="630238" lvl="1" indent="-285750">
              <a:spcAft>
                <a:spcPts val="600"/>
              </a:spcAft>
              <a:buFont typeface="Courier New" panose="02070309020205020404" pitchFamily="49" charset="0"/>
              <a:buChar char="o"/>
            </a:pPr>
            <a:r>
              <a:rPr lang="en-GB" sz="1600" dirty="0">
                <a:solidFill>
                  <a:srgbClr val="000000"/>
                </a:solidFill>
              </a:rPr>
              <a:t>P</a:t>
            </a:r>
            <a:r>
              <a:rPr lang="en-GB" sz="1600" dirty="0" smtClean="0">
                <a:solidFill>
                  <a:srgbClr val="000000"/>
                </a:solidFill>
              </a:rPr>
              <a:t>rimary goal: provide </a:t>
            </a:r>
            <a:r>
              <a:rPr lang="en-GB" sz="1600" dirty="0">
                <a:solidFill>
                  <a:srgbClr val="000000"/>
                </a:solidFill>
              </a:rPr>
              <a:t>a fraudulent IP address to victims, tricking them to communicate with a machine that is different from their intention. </a:t>
            </a:r>
            <a:endParaRPr lang="en-GB" sz="1600" dirty="0" smtClean="0">
              <a:solidFill>
                <a:srgbClr val="000000"/>
              </a:solidFill>
            </a:endParaRPr>
          </a:p>
          <a:p>
            <a:pPr marL="630238" lvl="1" indent="-285750">
              <a:spcAft>
                <a:spcPts val="600"/>
              </a:spcAft>
              <a:buFont typeface="Courier New" panose="02070309020205020404" pitchFamily="49" charset="0"/>
              <a:buChar char="o"/>
            </a:pPr>
            <a:r>
              <a:rPr lang="en-GB" sz="1600" dirty="0" smtClean="0">
                <a:solidFill>
                  <a:srgbClr val="000000"/>
                </a:solidFill>
              </a:rPr>
              <a:t>Example: </a:t>
            </a:r>
            <a:r>
              <a:rPr lang="en-GB" sz="1600" dirty="0">
                <a:solidFill>
                  <a:srgbClr val="000000"/>
                </a:solidFill>
              </a:rPr>
              <a:t>If a user’s intention is to visit a bank’s web site to do online banking, but the IP address obtained through the DNS process is attacker’s machine, the user machine will communicate to the attacker’s web server.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Overview of the Attack Surfaces</a:t>
            </a:r>
            <a:endParaRPr lang="en-GB" dirty="0"/>
          </a:p>
        </p:txBody>
      </p:sp>
      <p:pic>
        <p:nvPicPr>
          <p:cNvPr id="231" name="Shape 231"/>
          <p:cNvPicPr preferRelativeResize="0"/>
          <p:nvPr/>
        </p:nvPicPr>
        <p:blipFill>
          <a:blip r:embed="rId3">
            <a:alphaModFix/>
          </a:blip>
          <a:stretch>
            <a:fillRect/>
          </a:stretch>
        </p:blipFill>
        <p:spPr>
          <a:xfrm>
            <a:off x="1234088" y="1170125"/>
            <a:ext cx="6675824" cy="3024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DNS </a:t>
            </a:r>
            <a:r>
              <a:rPr lang="en-GB" dirty="0" smtClean="0"/>
              <a:t>Attacks on Compromised Machines</a:t>
            </a:r>
            <a:endParaRPr lang="en-GB" dirty="0"/>
          </a:p>
        </p:txBody>
      </p:sp>
      <p:sp>
        <p:nvSpPr>
          <p:cNvPr id="237" name="Shape 23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smtClean="0">
                <a:solidFill>
                  <a:srgbClr val="000000"/>
                </a:solidFill>
              </a:rPr>
              <a:t>If </a:t>
            </a:r>
            <a:r>
              <a:rPr lang="en-GB" dirty="0">
                <a:solidFill>
                  <a:srgbClr val="000000"/>
                </a:solidFill>
              </a:rPr>
              <a:t>attackers have gained the root privileges on a machine</a:t>
            </a:r>
            <a:r>
              <a:rPr lang="en-GB" dirty="0" smtClean="0">
                <a:solidFill>
                  <a:srgbClr val="000000"/>
                </a:solidFill>
              </a:rPr>
              <a:t>, </a:t>
            </a:r>
          </a:p>
          <a:p>
            <a:pPr marL="682625" lvl="0" indent="-285750">
              <a:spcBef>
                <a:spcPts val="0"/>
              </a:spcBef>
              <a:buClr>
                <a:srgbClr val="000000"/>
              </a:buClr>
              <a:buSzPts val="1800"/>
              <a:buFont typeface="Courier New" panose="02070309020205020404" pitchFamily="49" charset="0"/>
              <a:buChar char="o"/>
            </a:pPr>
            <a:r>
              <a:rPr lang="en-GB" dirty="0" smtClean="0">
                <a:solidFill>
                  <a:srgbClr val="000000"/>
                </a:solidFill>
              </a:rPr>
              <a:t>Modify </a:t>
            </a:r>
            <a:r>
              <a:rPr lang="en-GB" dirty="0" smtClean="0">
                <a:solidFill>
                  <a:srgbClr val="000000"/>
                </a:solidFill>
                <a:latin typeface="Courier New" panose="02070309020205020404" pitchFamily="49" charset="0"/>
                <a:cs typeface="Courier New" panose="02070309020205020404" pitchFamily="49" charset="0"/>
              </a:rPr>
              <a:t>/etc/</a:t>
            </a:r>
            <a:r>
              <a:rPr lang="en-GB" dirty="0" err="1" smtClean="0">
                <a:solidFill>
                  <a:srgbClr val="000000"/>
                </a:solidFill>
                <a:latin typeface="Courier New" panose="02070309020205020404" pitchFamily="49" charset="0"/>
                <a:cs typeface="Courier New" panose="02070309020205020404" pitchFamily="49" charset="0"/>
              </a:rPr>
              <a:t>resolv.conf</a:t>
            </a:r>
            <a:r>
              <a:rPr lang="en-GB" dirty="0" smtClean="0">
                <a:solidFill>
                  <a:srgbClr val="000000"/>
                </a:solidFill>
              </a:rPr>
              <a:t>: use </a:t>
            </a:r>
            <a:r>
              <a:rPr lang="en-GB" dirty="0">
                <a:solidFill>
                  <a:srgbClr val="000000"/>
                </a:solidFill>
              </a:rPr>
              <a:t>malicious DNS server as the machine’s local DNS server and can control the entire DNS process</a:t>
            </a:r>
            <a:r>
              <a:rPr lang="en-GB" dirty="0" smtClean="0">
                <a:solidFill>
                  <a:srgbClr val="000000"/>
                </a:solidFill>
              </a:rPr>
              <a:t>.</a:t>
            </a:r>
          </a:p>
          <a:p>
            <a:pPr marL="682625" lvl="0" indent="-285750">
              <a:spcBef>
                <a:spcPts val="0"/>
              </a:spcBef>
              <a:buClr>
                <a:srgbClr val="000000"/>
              </a:buClr>
              <a:buSzPts val="1800"/>
              <a:buFont typeface="Courier New" panose="02070309020205020404" pitchFamily="49" charset="0"/>
              <a:buChar char="o"/>
            </a:pPr>
            <a:r>
              <a:rPr lang="en-GB" dirty="0" smtClean="0">
                <a:solidFill>
                  <a:srgbClr val="000000"/>
                </a:solidFill>
              </a:rPr>
              <a:t>Modify </a:t>
            </a:r>
            <a:r>
              <a:rPr lang="en-GB" dirty="0" smtClean="0">
                <a:solidFill>
                  <a:srgbClr val="000000"/>
                </a:solidFill>
                <a:latin typeface="Courier New" panose="02070309020205020404" pitchFamily="49" charset="0"/>
                <a:cs typeface="Courier New" panose="02070309020205020404" pitchFamily="49" charset="0"/>
              </a:rPr>
              <a:t>/etc/hosts</a:t>
            </a:r>
            <a:r>
              <a:rPr lang="en-GB" dirty="0" smtClean="0">
                <a:solidFill>
                  <a:srgbClr val="000000"/>
                </a:solidFill>
              </a:rPr>
              <a:t>: add </a:t>
            </a:r>
            <a:r>
              <a:rPr lang="en-GB" dirty="0">
                <a:solidFill>
                  <a:srgbClr val="000000"/>
                </a:solidFill>
              </a:rPr>
              <a:t>new records to the file, providing the IP addresses for some selected domains. </a:t>
            </a:r>
            <a:r>
              <a:rPr lang="en-GB" dirty="0" smtClean="0">
                <a:solidFill>
                  <a:srgbClr val="000000"/>
                </a:solidFill>
              </a:rPr>
              <a:t>For example, </a:t>
            </a:r>
            <a:r>
              <a:rPr lang="en-GB" dirty="0">
                <a:solidFill>
                  <a:srgbClr val="000000"/>
                </a:solidFill>
              </a:rPr>
              <a:t>a</a:t>
            </a:r>
            <a:r>
              <a:rPr lang="en-GB" dirty="0" smtClean="0">
                <a:solidFill>
                  <a:srgbClr val="000000"/>
                </a:solidFill>
              </a:rPr>
              <a:t>ttackers </a:t>
            </a:r>
            <a:r>
              <a:rPr lang="en-GB" dirty="0">
                <a:solidFill>
                  <a:srgbClr val="000000"/>
                </a:solidFill>
              </a:rPr>
              <a:t>can modify IP address of </a:t>
            </a:r>
            <a:r>
              <a:rPr lang="en-GB" u="sng" dirty="0">
                <a:solidFill>
                  <a:srgbClr val="000000"/>
                </a:solidFill>
                <a:hlinkClick r:id="rId3"/>
              </a:rPr>
              <a:t>www.bank32.com</a:t>
            </a:r>
            <a:r>
              <a:rPr lang="en-GB" dirty="0">
                <a:solidFill>
                  <a:srgbClr val="000000"/>
                </a:solidFill>
              </a:rPr>
              <a:t> which can lead to attacker’s machine.</a:t>
            </a:r>
          </a:p>
          <a:p>
            <a:pPr marL="0" lvl="0" indent="0">
              <a:spcBef>
                <a:spcPts val="0"/>
              </a:spcBef>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DNS Cache Poisoning Attack</a:t>
            </a:r>
            <a:endParaRPr lang="en-US" dirty="0"/>
          </a:p>
        </p:txBody>
      </p:sp>
    </p:spTree>
    <p:extLst>
      <p:ext uri="{BB962C8B-B14F-4D97-AF65-F5344CB8AC3E}">
        <p14:creationId xmlns:p14="http://schemas.microsoft.com/office/powerpoint/2010/main" val="3527803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Spoofing DNS Replies (from LAN)</a:t>
            </a:r>
            <a:endParaRPr lang="en-GB"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10" y="1510795"/>
            <a:ext cx="6508044" cy="28120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Domain Hierarchy</a:t>
            </a:r>
          </a:p>
        </p:txBody>
      </p:sp>
      <p:sp>
        <p:nvSpPr>
          <p:cNvPr id="66" name="Shape 66"/>
          <p:cNvSpPr txBox="1">
            <a:spLocks noGrp="1"/>
          </p:cNvSpPr>
          <p:nvPr>
            <p:ph type="body" idx="1"/>
          </p:nvPr>
        </p:nvSpPr>
        <p:spPr>
          <a:xfrm>
            <a:off x="5710500" y="1191250"/>
            <a:ext cx="3121800" cy="3117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Domain namespace is organized in a hierarchical tree-like structure.</a:t>
            </a:r>
          </a:p>
          <a:p>
            <a:pPr marL="457200" lvl="0" indent="-342900">
              <a:spcBef>
                <a:spcPts val="0"/>
              </a:spcBef>
              <a:spcAft>
                <a:spcPts val="0"/>
              </a:spcAft>
              <a:buClr>
                <a:srgbClr val="000000"/>
              </a:buClr>
              <a:buSzPts val="1800"/>
              <a:buChar char="●"/>
            </a:pPr>
            <a:r>
              <a:rPr lang="en-GB" dirty="0">
                <a:solidFill>
                  <a:srgbClr val="000000"/>
                </a:solidFill>
              </a:rPr>
              <a:t>Each node is called a domain</a:t>
            </a:r>
            <a:r>
              <a:rPr lang="en-GB" dirty="0" smtClean="0">
                <a:solidFill>
                  <a:srgbClr val="000000"/>
                </a:solidFill>
              </a:rPr>
              <a:t>, or </a:t>
            </a:r>
            <a:r>
              <a:rPr lang="en-GB" dirty="0">
                <a:solidFill>
                  <a:srgbClr val="000000"/>
                </a:solidFill>
              </a:rPr>
              <a:t>subdomain.</a:t>
            </a:r>
          </a:p>
          <a:p>
            <a:pPr marL="457200" lvl="0" indent="-342900">
              <a:spcBef>
                <a:spcPts val="0"/>
              </a:spcBef>
              <a:buClr>
                <a:srgbClr val="000000"/>
              </a:buClr>
              <a:buSzPts val="1800"/>
              <a:buChar char="●"/>
            </a:pPr>
            <a:r>
              <a:rPr lang="en-GB" dirty="0">
                <a:solidFill>
                  <a:srgbClr val="000000"/>
                </a:solidFill>
              </a:rPr>
              <a:t>The root of the domain is called ROOT, denoted as ‘ . ‘.</a:t>
            </a:r>
          </a:p>
          <a:p>
            <a:pPr marL="0" lvl="0" indent="0">
              <a:spcBef>
                <a:spcPts val="0"/>
              </a:spcBef>
              <a:buNone/>
            </a:pPr>
            <a:endParaRPr dirty="0"/>
          </a:p>
          <a:p>
            <a:pPr marL="0" lvl="0" indent="0">
              <a:spcBef>
                <a:spcPts val="0"/>
              </a:spcBef>
              <a:buNone/>
            </a:pPr>
            <a:endParaRPr dirty="0"/>
          </a:p>
        </p:txBody>
      </p:sp>
      <p:pic>
        <p:nvPicPr>
          <p:cNvPr id="67" name="Shape 67"/>
          <p:cNvPicPr preferRelativeResize="0"/>
          <p:nvPr/>
        </p:nvPicPr>
        <p:blipFill>
          <a:blip r:embed="rId3">
            <a:alphaModFix/>
          </a:blip>
          <a:stretch>
            <a:fillRect/>
          </a:stretch>
        </p:blipFill>
        <p:spPr>
          <a:xfrm>
            <a:off x="311700" y="1191250"/>
            <a:ext cx="5205125" cy="1699950"/>
          </a:xfrm>
          <a:prstGeom prst="rect">
            <a:avLst/>
          </a:prstGeom>
          <a:noFill/>
          <a:ln>
            <a:noFill/>
          </a:ln>
        </p:spPr>
      </p:pic>
      <p:sp>
        <p:nvSpPr>
          <p:cNvPr id="68" name="Shape 68"/>
          <p:cNvSpPr txBox="1"/>
          <p:nvPr/>
        </p:nvSpPr>
        <p:spPr>
          <a:xfrm>
            <a:off x="262700" y="3009600"/>
            <a:ext cx="5586000" cy="1991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Below ROOT, we have Top-Level Domain (TLD). </a:t>
            </a:r>
            <a:r>
              <a:rPr lang="en-GB" sz="1800" dirty="0" smtClean="0"/>
              <a:t>Ex: </a:t>
            </a:r>
            <a:r>
              <a:rPr lang="en-GB" sz="1800" dirty="0"/>
              <a:t>In </a:t>
            </a:r>
            <a:r>
              <a:rPr lang="en-GB" sz="1800" u="sng" dirty="0">
                <a:solidFill>
                  <a:schemeClr val="hlink"/>
                </a:solidFill>
                <a:hlinkClick r:id="rId4"/>
              </a:rPr>
              <a:t>www.example.com</a:t>
            </a:r>
            <a:r>
              <a:rPr lang="en-GB" sz="1800" dirty="0"/>
              <a:t>, the TLD is .com.</a:t>
            </a:r>
          </a:p>
          <a:p>
            <a:pPr marL="0" lvl="0" indent="0">
              <a:spcBef>
                <a:spcPts val="0"/>
              </a:spcBef>
              <a:buNone/>
            </a:pPr>
            <a:endParaRPr sz="1800" dirty="0"/>
          </a:p>
          <a:p>
            <a:pPr marL="457200" lvl="0" indent="-342900">
              <a:spcBef>
                <a:spcPts val="0"/>
              </a:spcBef>
              <a:buSzPts val="1800"/>
              <a:buChar char="●"/>
            </a:pPr>
            <a:r>
              <a:rPr lang="en-GB" sz="1800" dirty="0"/>
              <a:t>The next level of domain hierarchy is second-level domain which are usually assigned to specific entities such as companies</a:t>
            </a:r>
            <a:r>
              <a:rPr lang="en-GB" sz="1800" dirty="0" smtClean="0"/>
              <a:t>, schools </a:t>
            </a:r>
            <a:r>
              <a:rPr lang="en-GB" sz="1800" dirty="0"/>
              <a:t>etc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Local DNS Cache Poisoning Attack</a:t>
            </a:r>
          </a:p>
        </p:txBody>
      </p:sp>
      <p:sp>
        <p:nvSpPr>
          <p:cNvPr id="263" name="Shape 263"/>
          <p:cNvSpPr txBox="1">
            <a:spLocks noGrp="1"/>
          </p:cNvSpPr>
          <p:nvPr>
            <p:ph type="body" idx="1"/>
          </p:nvPr>
        </p:nvSpPr>
        <p:spPr>
          <a:xfrm>
            <a:off x="311700" y="1832607"/>
            <a:ext cx="2348373" cy="1447142"/>
          </a:xfrm>
          <a:prstGeom prst="rect">
            <a:avLst/>
          </a:prstGeom>
        </p:spPr>
        <p:txBody>
          <a:bodyPr wrap="square" lIns="91425" tIns="91425" rIns="91425" bIns="91425" anchor="t" anchorCtr="0">
            <a:noAutofit/>
          </a:bodyPr>
          <a:lstStyle/>
          <a:p>
            <a:pPr marL="0" lvl="0" indent="0">
              <a:spcBef>
                <a:spcPts val="0"/>
              </a:spcBef>
              <a:buNone/>
            </a:pPr>
            <a:r>
              <a:rPr lang="en-GB" b="1" dirty="0" smtClean="0">
                <a:solidFill>
                  <a:srgbClr val="000000"/>
                </a:solidFill>
              </a:rPr>
              <a:t>Goal:</a:t>
            </a:r>
            <a:r>
              <a:rPr lang="en-GB" dirty="0" smtClean="0">
                <a:solidFill>
                  <a:srgbClr val="000000"/>
                </a:solidFill>
              </a:rPr>
              <a:t> </a:t>
            </a:r>
            <a:r>
              <a:rPr lang="en-GB" dirty="0">
                <a:solidFill>
                  <a:srgbClr val="000000"/>
                </a:solidFill>
              </a:rPr>
              <a:t>F</a:t>
            </a:r>
            <a:r>
              <a:rPr lang="en-GB" dirty="0" smtClean="0">
                <a:solidFill>
                  <a:srgbClr val="000000"/>
                </a:solidFill>
              </a:rPr>
              <a:t>orge </a:t>
            </a:r>
            <a:r>
              <a:rPr lang="en-GB" dirty="0">
                <a:solidFill>
                  <a:srgbClr val="000000"/>
                </a:solidFill>
              </a:rPr>
              <a:t>DNS replies </a:t>
            </a:r>
            <a:r>
              <a:rPr lang="en-GB" dirty="0" smtClean="0">
                <a:solidFill>
                  <a:srgbClr val="000000"/>
                </a:solidFill>
              </a:rPr>
              <a:t>after seeing a query from Local DNS </a:t>
            </a:r>
            <a:r>
              <a:rPr lang="en-GB" dirty="0" smtClean="0">
                <a:solidFill>
                  <a:srgbClr val="000000"/>
                </a:solidFill>
              </a:rPr>
              <a:t>Server</a:t>
            </a:r>
            <a:endParaRPr lang="en-GB" dirty="0" smtClean="0">
              <a:solidFill>
                <a:srgbClr val="00000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898" y="1246798"/>
            <a:ext cx="5889100" cy="3249632"/>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898" y="4496430"/>
            <a:ext cx="5889100" cy="18532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000" y="1511404"/>
            <a:ext cx="7104852" cy="3101541"/>
          </a:xfrm>
          <a:prstGeom prst="rect">
            <a:avLst/>
          </a:prstGeom>
        </p:spPr>
      </p:pic>
      <p:sp>
        <p:nvSpPr>
          <p:cNvPr id="269" name="Shape 26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Local DNS Cache Poisoning Attack</a:t>
            </a:r>
          </a:p>
        </p:txBody>
      </p:sp>
      <p:sp>
        <p:nvSpPr>
          <p:cNvPr id="8" name="Rectangle 7"/>
          <p:cNvSpPr/>
          <p:nvPr/>
        </p:nvSpPr>
        <p:spPr>
          <a:xfrm>
            <a:off x="992423" y="3589346"/>
            <a:ext cx="7380760" cy="10808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Inspect the Cache</a:t>
            </a:r>
            <a:endParaRPr lang="en-GB" dirty="0"/>
          </a:p>
        </p:txBody>
      </p:sp>
      <p:sp>
        <p:nvSpPr>
          <p:cNvPr id="285" name="Shape 285"/>
          <p:cNvSpPr txBox="1">
            <a:spLocks noGrp="1"/>
          </p:cNvSpPr>
          <p:nvPr>
            <p:ph type="body" idx="1"/>
          </p:nvPr>
        </p:nvSpPr>
        <p:spPr>
          <a:xfrm>
            <a:off x="617623" y="3164615"/>
            <a:ext cx="7908754" cy="1176326"/>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Run “</a:t>
            </a:r>
            <a:r>
              <a:rPr lang="en-GB" dirty="0" err="1" smtClean="0">
                <a:solidFill>
                  <a:srgbClr val="000000"/>
                </a:solidFill>
                <a:latin typeface="Courier New" panose="02070309020205020404" pitchFamily="49" charset="0"/>
                <a:cs typeface="Courier New" panose="02070309020205020404" pitchFamily="49" charset="0"/>
              </a:rPr>
              <a:t>sudo</a:t>
            </a:r>
            <a:r>
              <a:rPr lang="en-GB" dirty="0" smtClean="0">
                <a:solidFill>
                  <a:srgbClr val="000000"/>
                </a:solidFill>
                <a:latin typeface="Courier New" panose="02070309020205020404" pitchFamily="49" charset="0"/>
                <a:cs typeface="Courier New" panose="02070309020205020404" pitchFamily="49" charset="0"/>
              </a:rPr>
              <a:t> </a:t>
            </a:r>
            <a:r>
              <a:rPr lang="en-GB" dirty="0" err="1">
                <a:solidFill>
                  <a:srgbClr val="000000"/>
                </a:solidFill>
                <a:latin typeface="Courier New" panose="02070309020205020404" pitchFamily="49" charset="0"/>
                <a:cs typeface="Courier New" panose="02070309020205020404" pitchFamily="49" charset="0"/>
              </a:rPr>
              <a:t>rndc</a:t>
            </a:r>
            <a:r>
              <a:rPr lang="en-GB" dirty="0">
                <a:solidFill>
                  <a:srgbClr val="000000"/>
                </a:solidFill>
                <a:latin typeface="Courier New" panose="02070309020205020404" pitchFamily="49" charset="0"/>
                <a:cs typeface="Courier New" panose="02070309020205020404" pitchFamily="49" charset="0"/>
              </a:rPr>
              <a:t> </a:t>
            </a:r>
            <a:r>
              <a:rPr lang="en-GB" dirty="0" err="1">
                <a:solidFill>
                  <a:srgbClr val="000000"/>
                </a:solidFill>
                <a:latin typeface="Courier New" panose="02070309020205020404" pitchFamily="49" charset="0"/>
                <a:cs typeface="Courier New" panose="02070309020205020404" pitchFamily="49" charset="0"/>
              </a:rPr>
              <a:t>dumpdb</a:t>
            </a:r>
            <a:r>
              <a:rPr lang="en-GB" dirty="0">
                <a:solidFill>
                  <a:srgbClr val="000000"/>
                </a:solidFill>
                <a:latin typeface="Courier New" panose="02070309020205020404" pitchFamily="49" charset="0"/>
                <a:cs typeface="Courier New" panose="02070309020205020404" pitchFamily="49" charset="0"/>
              </a:rPr>
              <a:t> </a:t>
            </a:r>
            <a:r>
              <a:rPr lang="en-GB" dirty="0" smtClean="0">
                <a:solidFill>
                  <a:srgbClr val="000000"/>
                </a:solidFill>
                <a:latin typeface="Courier New" panose="02070309020205020404" pitchFamily="49" charset="0"/>
                <a:cs typeface="Courier New" panose="02070309020205020404" pitchFamily="49" charset="0"/>
              </a:rPr>
              <a:t>–cache</a:t>
            </a:r>
            <a:r>
              <a:rPr lang="en-GB" dirty="0" smtClean="0">
                <a:solidFill>
                  <a:srgbClr val="000000"/>
                </a:solidFill>
              </a:rPr>
              <a:t>” </a:t>
            </a:r>
            <a:r>
              <a:rPr lang="en-GB" dirty="0">
                <a:solidFill>
                  <a:srgbClr val="000000"/>
                </a:solidFill>
              </a:rPr>
              <a:t> </a:t>
            </a:r>
            <a:r>
              <a:rPr lang="en-GB" dirty="0" smtClean="0">
                <a:solidFill>
                  <a:srgbClr val="000000"/>
                </a:solidFill>
              </a:rPr>
              <a:t>and check the </a:t>
            </a:r>
            <a:r>
              <a:rPr lang="en-GB" dirty="0">
                <a:solidFill>
                  <a:srgbClr val="000000"/>
                </a:solidFill>
              </a:rPr>
              <a:t>contents of “</a:t>
            </a:r>
            <a:r>
              <a:rPr lang="en-GB" dirty="0">
                <a:solidFill>
                  <a:srgbClr val="000000"/>
                </a:solidFill>
                <a:latin typeface="Courier New" panose="02070309020205020404" pitchFamily="49" charset="0"/>
                <a:cs typeface="Courier New" panose="02070309020205020404" pitchFamily="49" charset="0"/>
              </a:rPr>
              <a:t>/</a:t>
            </a:r>
            <a:r>
              <a:rPr lang="en-GB" dirty="0" err="1">
                <a:solidFill>
                  <a:srgbClr val="000000"/>
                </a:solidFill>
                <a:latin typeface="Courier New" panose="02070309020205020404" pitchFamily="49" charset="0"/>
                <a:cs typeface="Courier New" panose="02070309020205020404" pitchFamily="49" charset="0"/>
              </a:rPr>
              <a:t>var</a:t>
            </a:r>
            <a:r>
              <a:rPr lang="en-GB" dirty="0">
                <a:solidFill>
                  <a:srgbClr val="000000"/>
                </a:solidFill>
                <a:latin typeface="Courier New" panose="02070309020205020404" pitchFamily="49" charset="0"/>
                <a:cs typeface="Courier New" panose="02070309020205020404" pitchFamily="49" charset="0"/>
              </a:rPr>
              <a:t>/cache/bind/</a:t>
            </a:r>
            <a:r>
              <a:rPr lang="en-GB" dirty="0" err="1">
                <a:solidFill>
                  <a:srgbClr val="000000"/>
                </a:solidFill>
                <a:latin typeface="Courier New" panose="02070309020205020404" pitchFamily="49" charset="0"/>
                <a:cs typeface="Courier New" panose="02070309020205020404" pitchFamily="49" charset="0"/>
              </a:rPr>
              <a:t>dump.db</a:t>
            </a:r>
            <a:r>
              <a:rPr lang="en-GB" dirty="0" smtClean="0">
                <a:solidFill>
                  <a:srgbClr val="000000"/>
                </a:solidFill>
              </a:rPr>
              <a:t>”.</a:t>
            </a:r>
          </a:p>
          <a:p>
            <a:pPr marL="457200" indent="-342900">
              <a:spcAft>
                <a:spcPts val="0"/>
              </a:spcAft>
              <a:buClr>
                <a:srgbClr val="000000"/>
              </a:buClr>
            </a:pPr>
            <a:r>
              <a:rPr lang="en-GB" dirty="0">
                <a:solidFill>
                  <a:schemeClr val="tx1"/>
                </a:solidFill>
              </a:rPr>
              <a:t>Clean the cache using “</a:t>
            </a:r>
            <a:r>
              <a:rPr lang="en-GB" dirty="0" err="1">
                <a:solidFill>
                  <a:schemeClr val="tx1"/>
                </a:solidFill>
                <a:latin typeface="Courier New" panose="02070309020205020404" pitchFamily="49" charset="0"/>
                <a:cs typeface="Courier New" panose="02070309020205020404" pitchFamily="49" charset="0"/>
              </a:rPr>
              <a:t>sudo</a:t>
            </a:r>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rndc</a:t>
            </a:r>
            <a:r>
              <a:rPr lang="en-GB" dirty="0">
                <a:solidFill>
                  <a:schemeClr val="tx1"/>
                </a:solidFill>
                <a:latin typeface="Courier New" panose="02070309020205020404" pitchFamily="49" charset="0"/>
                <a:cs typeface="Courier New" panose="02070309020205020404" pitchFamily="49" charset="0"/>
              </a:rPr>
              <a:t> flush</a:t>
            </a:r>
            <a:r>
              <a:rPr lang="en-GB" dirty="0">
                <a:solidFill>
                  <a:schemeClr val="tx1"/>
                </a:solidFill>
              </a:rPr>
              <a:t>” </a:t>
            </a:r>
            <a:r>
              <a:rPr lang="en-GB" dirty="0" smtClean="0">
                <a:solidFill>
                  <a:schemeClr val="tx1"/>
                </a:solidFill>
              </a:rPr>
              <a:t>before doing </a:t>
            </a:r>
            <a:r>
              <a:rPr lang="en-GB" dirty="0">
                <a:solidFill>
                  <a:schemeClr val="tx1"/>
                </a:solidFill>
              </a:rPr>
              <a:t>the attack</a:t>
            </a:r>
            <a:r>
              <a:rPr lang="en-GB" dirty="0" smtClean="0">
                <a:solidFill>
                  <a:schemeClr val="tx1"/>
                </a:solidFill>
              </a:rPr>
              <a:t>.</a:t>
            </a:r>
            <a:endParaRPr lang="en-GB" dirty="0">
              <a:solidFill>
                <a:schemeClr val="tx1"/>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02" y="1806481"/>
            <a:ext cx="7190958" cy="98206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DNS Cache Poisoning Attack</a:t>
            </a:r>
            <a:endParaRPr lang="en-US" dirty="0"/>
          </a:p>
        </p:txBody>
      </p:sp>
    </p:spTree>
    <p:extLst>
      <p:ext uri="{BB962C8B-B14F-4D97-AF65-F5344CB8AC3E}">
        <p14:creationId xmlns:p14="http://schemas.microsoft.com/office/powerpoint/2010/main" val="532698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Challenges</a:t>
            </a:r>
            <a:endParaRPr lang="en-GB" dirty="0"/>
          </a:p>
        </p:txBody>
      </p:sp>
      <p:sp>
        <p:nvSpPr>
          <p:cNvPr id="293" name="Shape 293"/>
          <p:cNvSpPr txBox="1">
            <a:spLocks noGrp="1"/>
          </p:cNvSpPr>
          <p:nvPr>
            <p:ph type="body" idx="1"/>
          </p:nvPr>
        </p:nvSpPr>
        <p:spPr>
          <a:xfrm>
            <a:off x="311700" y="1152475"/>
            <a:ext cx="8520600" cy="3609600"/>
          </a:xfrm>
          <a:prstGeom prst="rect">
            <a:avLst/>
          </a:prstGeom>
        </p:spPr>
        <p:txBody>
          <a:bodyPr wrap="square" lIns="91425" tIns="91425" rIns="91425" bIns="91425" anchor="t" anchorCtr="0">
            <a:noAutofit/>
          </a:bodyPr>
          <a:lstStyle/>
          <a:p>
            <a:pPr lvl="0">
              <a:buNone/>
            </a:pPr>
            <a:r>
              <a:rPr lang="en-GB" u="sng" dirty="0" smtClean="0">
                <a:solidFill>
                  <a:srgbClr val="000000"/>
                </a:solidFill>
              </a:rPr>
              <a:t>Challenges:</a:t>
            </a:r>
            <a:r>
              <a:rPr lang="en-GB" dirty="0">
                <a:solidFill>
                  <a:srgbClr val="000000"/>
                </a:solidFill>
              </a:rPr>
              <a:t> For remote attackers who are not on the same network </a:t>
            </a:r>
            <a:r>
              <a:rPr lang="en-GB" dirty="0" smtClean="0">
                <a:solidFill>
                  <a:srgbClr val="000000"/>
                </a:solidFill>
              </a:rPr>
              <a:t>as the </a:t>
            </a:r>
            <a:r>
              <a:rPr lang="en-GB" dirty="0">
                <a:solidFill>
                  <a:srgbClr val="000000"/>
                </a:solidFill>
              </a:rPr>
              <a:t>local DNS server, </a:t>
            </a:r>
            <a:r>
              <a:rPr lang="en-GB" dirty="0" smtClean="0">
                <a:solidFill>
                  <a:srgbClr val="000000"/>
                </a:solidFill>
              </a:rPr>
              <a:t>spoofing replies is much more difficult, because they need to guess two random numbers used by the query packet:</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Source port number (16-bit random number)</a:t>
            </a:r>
          </a:p>
          <a:p>
            <a:pPr marL="457200" lvl="0" indent="-342900">
              <a:spcBef>
                <a:spcPts val="0"/>
              </a:spcBef>
              <a:spcAft>
                <a:spcPts val="0"/>
              </a:spcAft>
              <a:buClr>
                <a:srgbClr val="000000"/>
              </a:buClr>
              <a:buSzPts val="1800"/>
              <a:buChar char="●"/>
            </a:pPr>
            <a:r>
              <a:rPr lang="en-GB" dirty="0">
                <a:solidFill>
                  <a:srgbClr val="000000"/>
                </a:solidFill>
              </a:rPr>
              <a:t>Transaction ID (16-bit random number)</a:t>
            </a:r>
          </a:p>
          <a:p>
            <a:pPr marL="114300" lvl="0">
              <a:spcBef>
                <a:spcPts val="0"/>
              </a:spcBef>
              <a:buClr>
                <a:srgbClr val="000000"/>
              </a:buClr>
              <a:buSzPts val="1800"/>
              <a:buNone/>
            </a:pPr>
            <a:endParaRPr lang="en-GB" dirty="0" smtClean="0">
              <a:solidFill>
                <a:srgbClr val="000000"/>
              </a:solidFill>
            </a:endParaRPr>
          </a:p>
          <a:p>
            <a:pPr marL="114300" lvl="0">
              <a:spcBef>
                <a:spcPts val="0"/>
              </a:spcBef>
              <a:buClr>
                <a:srgbClr val="000000"/>
              </a:buClr>
              <a:buSzPts val="1800"/>
              <a:buNone/>
            </a:pPr>
            <a:r>
              <a:rPr lang="en-GB" u="sng" dirty="0" smtClean="0">
                <a:solidFill>
                  <a:srgbClr val="000000"/>
                </a:solidFill>
              </a:rPr>
              <a:t>Cache effect</a:t>
            </a:r>
            <a:r>
              <a:rPr lang="en-GB" dirty="0" smtClean="0">
                <a:solidFill>
                  <a:srgbClr val="000000"/>
                </a:solidFill>
              </a:rPr>
              <a:t>: If one attempt fails, the actual reply will be cached by local </a:t>
            </a:r>
            <a:r>
              <a:rPr lang="en-GB" dirty="0">
                <a:solidFill>
                  <a:srgbClr val="000000"/>
                </a:solidFill>
              </a:rPr>
              <a:t>DNS </a:t>
            </a:r>
            <a:r>
              <a:rPr lang="en-GB" dirty="0" smtClean="0">
                <a:solidFill>
                  <a:srgbClr val="000000"/>
                </a:solidFill>
              </a:rPr>
              <a:t>server; attacker need to wait for the cache to timeout for the next attempt.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The </a:t>
            </a:r>
            <a:r>
              <a:rPr lang="en-GB" dirty="0" err="1"/>
              <a:t>Kaminsky</a:t>
            </a:r>
            <a:r>
              <a:rPr lang="en-GB" dirty="0"/>
              <a:t> Attack</a:t>
            </a:r>
          </a:p>
        </p:txBody>
      </p:sp>
      <p:sp>
        <p:nvSpPr>
          <p:cNvPr id="299" name="Shape 299"/>
          <p:cNvSpPr txBox="1"/>
          <p:nvPr/>
        </p:nvSpPr>
        <p:spPr>
          <a:xfrm>
            <a:off x="311550" y="1257900"/>
            <a:ext cx="2673190" cy="3679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smtClean="0"/>
              <a:t>How can we keep forging replies without worrying about the cache effect?</a:t>
            </a:r>
          </a:p>
          <a:p>
            <a:pPr marL="0" lvl="0" indent="0">
              <a:spcBef>
                <a:spcPts val="0"/>
              </a:spcBef>
              <a:buNone/>
            </a:pPr>
            <a:endParaRPr lang="en-GB" sz="1800" b="1" dirty="0"/>
          </a:p>
          <a:p>
            <a:pPr marL="0" lvl="0" indent="0">
              <a:spcBef>
                <a:spcPts val="0"/>
              </a:spcBef>
              <a:buNone/>
            </a:pPr>
            <a:r>
              <a:rPr lang="en-GB" sz="1800" b="1" dirty="0" smtClean="0"/>
              <a:t>Kaminsky’s Idea: </a:t>
            </a:r>
            <a:endParaRPr lang="en-GB" sz="1800" dirty="0" smtClean="0"/>
          </a:p>
          <a:p>
            <a:pPr marL="457200" lvl="0" indent="-223838">
              <a:spcBef>
                <a:spcPts val="0"/>
              </a:spcBef>
              <a:spcAft>
                <a:spcPts val="600"/>
              </a:spcAft>
              <a:buFont typeface="Arial" panose="020B0604020202020204" pitchFamily="34" charset="0"/>
              <a:buChar char="•"/>
            </a:pPr>
            <a:r>
              <a:rPr lang="en-GB" dirty="0" smtClean="0"/>
              <a:t>Ask a different question every time, so caching the answer does not matter, and the local DNS server will send out a new query each time.</a:t>
            </a:r>
          </a:p>
          <a:p>
            <a:pPr marL="457200" lvl="0" indent="-223838">
              <a:spcBef>
                <a:spcPts val="0"/>
              </a:spcBef>
              <a:spcAft>
                <a:spcPts val="600"/>
              </a:spcAft>
              <a:buFont typeface="Arial" panose="020B0604020202020204" pitchFamily="34" charset="0"/>
              <a:buChar char="•"/>
            </a:pPr>
            <a:r>
              <a:rPr lang="en-GB" dirty="0" smtClean="0"/>
              <a:t>Provide forged answer in the Authority section</a:t>
            </a:r>
          </a:p>
          <a:p>
            <a:pPr marL="457200" lvl="0" indent="-223838">
              <a:spcBef>
                <a:spcPts val="0"/>
              </a:spcBef>
              <a:buFont typeface="Arial" panose="020B0604020202020204" pitchFamily="34" charset="0"/>
              <a:buChar char="•"/>
            </a:pPr>
            <a:endParaRPr lang="en-GB" sz="1800" dirty="0" smtClean="0"/>
          </a:p>
          <a:p>
            <a:pPr marL="0" lvl="0" indent="0">
              <a:spcBef>
                <a:spcPts val="0"/>
              </a:spcBef>
              <a:buNone/>
            </a:pPr>
            <a:endParaRPr sz="1800" dirty="0"/>
          </a:p>
          <a:p>
            <a:pPr marL="0" lvl="0" indent="0">
              <a:spcBef>
                <a:spcPts val="0"/>
              </a:spcBef>
              <a:buNone/>
            </a:pP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750" y="1328991"/>
            <a:ext cx="5810434" cy="347592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Kaminsky</a:t>
            </a:r>
            <a:r>
              <a:rPr lang="en-US" dirty="0" smtClean="0"/>
              <a:t> Attack: A Sample Response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768" y="1963373"/>
            <a:ext cx="6050804" cy="1630821"/>
          </a:xfrm>
          <a:prstGeom prst="rect">
            <a:avLst/>
          </a:prstGeom>
        </p:spPr>
      </p:pic>
      <p:sp>
        <p:nvSpPr>
          <p:cNvPr id="5" name="TextBox 4"/>
          <p:cNvSpPr txBox="1"/>
          <p:nvPr/>
        </p:nvSpPr>
        <p:spPr>
          <a:xfrm>
            <a:off x="311700" y="1343954"/>
            <a:ext cx="1768416" cy="1077218"/>
          </a:xfrm>
          <a:prstGeom prst="rect">
            <a:avLst/>
          </a:prstGeom>
          <a:noFill/>
          <a:ln>
            <a:solidFill>
              <a:schemeClr val="tx1"/>
            </a:solidFill>
          </a:ln>
        </p:spPr>
        <p:txBody>
          <a:bodyPr wrap="square" rtlCol="0">
            <a:spAutoFit/>
          </a:bodyPr>
          <a:lstStyle/>
          <a:p>
            <a:pPr algn="r"/>
            <a:r>
              <a:rPr lang="en-US" sz="1600" dirty="0" smtClean="0"/>
              <a:t>This random name will change for each attack attempt</a:t>
            </a:r>
            <a:endParaRPr lang="en-US" sz="1600" dirty="0"/>
          </a:p>
        </p:txBody>
      </p:sp>
      <p:sp>
        <p:nvSpPr>
          <p:cNvPr id="6" name="Right Arrow 5"/>
          <p:cNvSpPr/>
          <p:nvPr/>
        </p:nvSpPr>
        <p:spPr>
          <a:xfrm>
            <a:off x="2118360" y="2216988"/>
            <a:ext cx="425164" cy="12939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6200000">
            <a:off x="3223613" y="3698244"/>
            <a:ext cx="261623" cy="15277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7987" y="2656457"/>
            <a:ext cx="1768416" cy="584775"/>
          </a:xfrm>
          <a:prstGeom prst="rect">
            <a:avLst/>
          </a:prstGeom>
          <a:noFill/>
          <a:ln>
            <a:solidFill>
              <a:schemeClr val="tx1"/>
            </a:solidFill>
          </a:ln>
        </p:spPr>
        <p:txBody>
          <a:bodyPr wrap="square" rtlCol="0">
            <a:spAutoFit/>
          </a:bodyPr>
          <a:lstStyle/>
          <a:p>
            <a:pPr algn="r"/>
            <a:r>
              <a:rPr lang="en-US" sz="1600" dirty="0" smtClean="0"/>
              <a:t>This answer does not matter</a:t>
            </a:r>
            <a:endParaRPr lang="en-US" sz="1600" dirty="0"/>
          </a:p>
        </p:txBody>
      </p:sp>
      <p:sp>
        <p:nvSpPr>
          <p:cNvPr id="9" name="Right Arrow 8"/>
          <p:cNvSpPr/>
          <p:nvPr/>
        </p:nvSpPr>
        <p:spPr>
          <a:xfrm>
            <a:off x="2118360" y="2816619"/>
            <a:ext cx="425164" cy="12939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05058" y="3985116"/>
            <a:ext cx="2899744" cy="584775"/>
          </a:xfrm>
          <a:prstGeom prst="rect">
            <a:avLst/>
          </a:prstGeom>
          <a:noFill/>
          <a:ln>
            <a:solidFill>
              <a:schemeClr val="tx1"/>
            </a:solidFill>
          </a:ln>
        </p:spPr>
        <p:txBody>
          <a:bodyPr wrap="square" rtlCol="0">
            <a:spAutoFit/>
          </a:bodyPr>
          <a:lstStyle/>
          <a:p>
            <a:r>
              <a:rPr lang="en-US" sz="1600" dirty="0" smtClean="0"/>
              <a:t>This is what we want the local DNS server to cache</a:t>
            </a:r>
            <a:endParaRPr lang="en-US" sz="1600" dirty="0"/>
          </a:p>
        </p:txBody>
      </p:sp>
      <p:sp>
        <p:nvSpPr>
          <p:cNvPr id="11" name="Rectangle 10"/>
          <p:cNvSpPr/>
          <p:nvPr/>
        </p:nvSpPr>
        <p:spPr>
          <a:xfrm>
            <a:off x="6021237" y="3338422"/>
            <a:ext cx="2311879" cy="3053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606507" y="3985116"/>
            <a:ext cx="4026065" cy="584775"/>
          </a:xfrm>
          <a:prstGeom prst="rect">
            <a:avLst/>
          </a:prstGeom>
          <a:noFill/>
          <a:ln>
            <a:solidFill>
              <a:schemeClr val="tx1"/>
            </a:solidFill>
          </a:ln>
        </p:spPr>
        <p:txBody>
          <a:bodyPr wrap="square" rtlCol="0">
            <a:spAutoFit/>
          </a:bodyPr>
          <a:lstStyle/>
          <a:p>
            <a:r>
              <a:rPr lang="en-US" sz="1600" dirty="0" smtClean="0"/>
              <a:t>Tell the DNS server to use this one as the nameserver for the example.com domain</a:t>
            </a:r>
            <a:endParaRPr lang="en-US" sz="1600" dirty="0"/>
          </a:p>
        </p:txBody>
      </p:sp>
      <p:sp>
        <p:nvSpPr>
          <p:cNvPr id="13" name="Right Arrow 12"/>
          <p:cNvSpPr/>
          <p:nvPr/>
        </p:nvSpPr>
        <p:spPr>
          <a:xfrm rot="16200000">
            <a:off x="6757569" y="3738081"/>
            <a:ext cx="261623" cy="15277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30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Spoofing Replies: IP </a:t>
            </a:r>
            <a:r>
              <a:rPr lang="en-GB" dirty="0"/>
              <a:t>and UDP headers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71855"/>
            <a:ext cx="5871617" cy="357603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Spoofing Replies: DNS </a:t>
            </a:r>
            <a:r>
              <a:rPr lang="en-GB" dirty="0"/>
              <a:t>Header and Payload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336" y="1316601"/>
            <a:ext cx="5944479" cy="349153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5" y="2142223"/>
            <a:ext cx="8280210" cy="841800"/>
          </a:xfrm>
        </p:spPr>
        <p:txBody>
          <a:bodyPr/>
          <a:lstStyle/>
          <a:p>
            <a:r>
              <a:rPr lang="en-GB" dirty="0"/>
              <a:t>Attacks from Malicious DNS Server</a:t>
            </a:r>
            <a:endParaRPr lang="en-US" dirty="0"/>
          </a:p>
        </p:txBody>
      </p:sp>
    </p:spTree>
    <p:extLst>
      <p:ext uri="{BB962C8B-B14F-4D97-AF65-F5344CB8AC3E}">
        <p14:creationId xmlns:p14="http://schemas.microsoft.com/office/powerpoint/2010/main" val="12028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Zone</a:t>
            </a:r>
          </a:p>
        </p:txBody>
      </p:sp>
      <p:sp>
        <p:nvSpPr>
          <p:cNvPr id="74" name="Shape 74"/>
          <p:cNvSpPr txBox="1">
            <a:spLocks noGrp="1"/>
          </p:cNvSpPr>
          <p:nvPr>
            <p:ph type="body" idx="1"/>
          </p:nvPr>
        </p:nvSpPr>
        <p:spPr>
          <a:xfrm>
            <a:off x="311700" y="3360050"/>
            <a:ext cx="8520600" cy="1627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The tree structure depicts subdomains within example.com domain.</a:t>
            </a:r>
          </a:p>
          <a:p>
            <a:pPr marL="457200" lvl="0" indent="-342900">
              <a:spcBef>
                <a:spcPts val="0"/>
              </a:spcBef>
              <a:spcAft>
                <a:spcPts val="0"/>
              </a:spcAft>
              <a:buClr>
                <a:srgbClr val="000000"/>
              </a:buClr>
              <a:buSzPts val="1800"/>
              <a:buChar char="●"/>
            </a:pPr>
            <a:r>
              <a:rPr lang="en-GB" dirty="0">
                <a:solidFill>
                  <a:srgbClr val="000000"/>
                </a:solidFill>
              </a:rPr>
              <a:t>In this case</a:t>
            </a:r>
            <a:r>
              <a:rPr lang="en-GB" dirty="0" smtClean="0">
                <a:solidFill>
                  <a:srgbClr val="000000"/>
                </a:solidFill>
              </a:rPr>
              <a:t>, there </a:t>
            </a:r>
            <a:r>
              <a:rPr lang="en-GB" dirty="0">
                <a:solidFill>
                  <a:srgbClr val="000000"/>
                </a:solidFill>
              </a:rPr>
              <a:t>are multiple DNS zones one for each country. The zone keeps records of who the authority is for each of its subdomains.</a:t>
            </a:r>
          </a:p>
          <a:p>
            <a:pPr marL="457200" lvl="0" indent="-342900">
              <a:spcBef>
                <a:spcPts val="0"/>
              </a:spcBef>
              <a:buClr>
                <a:srgbClr val="000000"/>
              </a:buClr>
              <a:buSzPts val="1800"/>
              <a:buChar char="●"/>
            </a:pPr>
            <a:r>
              <a:rPr lang="en-GB" dirty="0">
                <a:solidFill>
                  <a:srgbClr val="000000"/>
                </a:solidFill>
              </a:rPr>
              <a:t>The zone for example.com contains only the DNS records for the hostnames that do not belong to any subdomain like mail.example.com</a:t>
            </a:r>
          </a:p>
        </p:txBody>
      </p:sp>
      <p:pic>
        <p:nvPicPr>
          <p:cNvPr id="75" name="Shape 75"/>
          <p:cNvPicPr preferRelativeResize="0"/>
          <p:nvPr/>
        </p:nvPicPr>
        <p:blipFill>
          <a:blip r:embed="rId3">
            <a:alphaModFix/>
          </a:blip>
          <a:stretch>
            <a:fillRect/>
          </a:stretch>
        </p:blipFill>
        <p:spPr>
          <a:xfrm>
            <a:off x="311700" y="1170125"/>
            <a:ext cx="5023933" cy="2037525"/>
          </a:xfrm>
          <a:prstGeom prst="rect">
            <a:avLst/>
          </a:prstGeom>
          <a:noFill/>
          <a:ln>
            <a:noFill/>
          </a:ln>
        </p:spPr>
      </p:pic>
      <p:sp>
        <p:nvSpPr>
          <p:cNvPr id="76" name="Shape 76"/>
          <p:cNvSpPr txBox="1"/>
          <p:nvPr/>
        </p:nvSpPr>
        <p:spPr>
          <a:xfrm>
            <a:off x="5405500" y="1153725"/>
            <a:ext cx="3426900" cy="20556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DNS is organized according to zones.</a:t>
            </a:r>
          </a:p>
          <a:p>
            <a:pPr marL="457200" lvl="0" indent="-342900">
              <a:spcBef>
                <a:spcPts val="0"/>
              </a:spcBef>
              <a:buSzPts val="1800"/>
              <a:buChar char="●"/>
            </a:pPr>
            <a:r>
              <a:rPr lang="en-GB" sz="1800" dirty="0"/>
              <a:t>A zone groups contiguous domains and subdomains on the domain tree and assign management authority to an </a:t>
            </a:r>
            <a:r>
              <a:rPr lang="en-GB" sz="1800" dirty="0" smtClean="0"/>
              <a:t>entity.</a:t>
            </a:r>
            <a:endParaRPr lang="en-GB"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smtClean="0"/>
              <a:t>Attacks from Malicious DNS Server</a:t>
            </a:r>
            <a:endParaRPr lang="en-GB" dirty="0"/>
          </a:p>
        </p:txBody>
      </p:sp>
      <p:sp>
        <p:nvSpPr>
          <p:cNvPr id="249" name="Shape 24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a:buNone/>
            </a:pPr>
            <a:r>
              <a:rPr lang="en-GB" dirty="0" smtClean="0">
                <a:solidFill>
                  <a:srgbClr val="000000"/>
                </a:solidFill>
              </a:rPr>
              <a:t>When </a:t>
            </a:r>
            <a:r>
              <a:rPr lang="en-GB" dirty="0">
                <a:solidFill>
                  <a:srgbClr val="000000"/>
                </a:solidFill>
              </a:rPr>
              <a:t>a user visits a website, such as attacker32.com, a DNS query will eventually come to the authoritative nameserver of the attacker32.com domain</a:t>
            </a:r>
            <a:r>
              <a:rPr lang="en-GB" dirty="0" smtClean="0">
                <a:solidFill>
                  <a:srgbClr val="000000"/>
                </a:solidFill>
              </a:rPr>
              <a:t>. In </a:t>
            </a:r>
            <a:r>
              <a:rPr lang="en-GB" dirty="0">
                <a:solidFill>
                  <a:srgbClr val="000000"/>
                </a:solidFill>
              </a:rPr>
              <a:t>addition to providing an IP address in the answer section of the response, DNS server can also provide information in the authority and additional sections. Attackers can use these sections to provide fraudulent information.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r>
              <a:rPr lang="en-GB" dirty="0">
                <a:solidFill>
                  <a:srgbClr val="000000"/>
                </a:solidFill>
              </a:rPr>
              <a:t>Fake Data in the Additional Section</a:t>
            </a:r>
          </a:p>
        </p:txBody>
      </p:sp>
      <p:sp>
        <p:nvSpPr>
          <p:cNvPr id="372" name="Shape 372"/>
          <p:cNvSpPr txBox="1"/>
          <p:nvPr/>
        </p:nvSpPr>
        <p:spPr>
          <a:xfrm>
            <a:off x="5641200" y="1527175"/>
            <a:ext cx="3191100" cy="2016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373" y="1641743"/>
            <a:ext cx="5998608" cy="1787464"/>
          </a:xfrm>
          <a:prstGeom prst="rect">
            <a:avLst/>
          </a:prstGeom>
        </p:spPr>
      </p:pic>
      <p:sp>
        <p:nvSpPr>
          <p:cNvPr id="3" name="TextBox 2"/>
          <p:cNvSpPr txBox="1"/>
          <p:nvPr/>
        </p:nvSpPr>
        <p:spPr>
          <a:xfrm>
            <a:off x="271578" y="2620445"/>
            <a:ext cx="1580099" cy="923330"/>
          </a:xfrm>
          <a:prstGeom prst="rect">
            <a:avLst/>
          </a:prstGeom>
          <a:noFill/>
          <a:ln>
            <a:solidFill>
              <a:schemeClr val="tx1"/>
            </a:solidFill>
          </a:ln>
        </p:spPr>
        <p:txBody>
          <a:bodyPr wrap="square" rtlCol="0">
            <a:spAutoFit/>
          </a:bodyPr>
          <a:lstStyle/>
          <a:p>
            <a:pPr algn="r"/>
            <a:r>
              <a:rPr lang="en-US" sz="1800" dirty="0" smtClean="0"/>
              <a:t>Additional information is provided</a:t>
            </a:r>
            <a:endParaRPr lang="en-US" sz="1800" dirty="0"/>
          </a:p>
        </p:txBody>
      </p:sp>
      <p:sp>
        <p:nvSpPr>
          <p:cNvPr id="4" name="Left Brace 3"/>
          <p:cNvSpPr/>
          <p:nvPr/>
        </p:nvSpPr>
        <p:spPr>
          <a:xfrm>
            <a:off x="2184437" y="2941335"/>
            <a:ext cx="180666" cy="479957"/>
          </a:xfrm>
          <a:prstGeom prst="leftBrace">
            <a:avLst>
              <a:gd name="adj1" fmla="val 11890"/>
              <a:gd name="adj2" fmla="val 5000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Arrow 4"/>
          <p:cNvSpPr/>
          <p:nvPr/>
        </p:nvSpPr>
        <p:spPr>
          <a:xfrm>
            <a:off x="1896514" y="3082110"/>
            <a:ext cx="230653" cy="19840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073" y="3965874"/>
            <a:ext cx="6649501" cy="646331"/>
          </a:xfrm>
          <a:prstGeom prst="rect">
            <a:avLst/>
          </a:prstGeom>
          <a:noFill/>
        </p:spPr>
        <p:txBody>
          <a:bodyPr wrap="square" rtlCol="0">
            <a:spAutoFit/>
          </a:bodyPr>
          <a:lstStyle/>
          <a:p>
            <a:r>
              <a:rPr lang="en-US" sz="1800" dirty="0" smtClean="0"/>
              <a:t>They will be discarded: out of zone. They will cause security problems if not discarded.</a:t>
            </a:r>
            <a:endParaRPr lang="en-US" sz="1800" dirty="0"/>
          </a:p>
        </p:txBody>
      </p:sp>
      <p:sp>
        <p:nvSpPr>
          <p:cNvPr id="7" name="Down Arrow 6"/>
          <p:cNvSpPr/>
          <p:nvPr/>
        </p:nvSpPr>
        <p:spPr>
          <a:xfrm>
            <a:off x="1982812" y="3421292"/>
            <a:ext cx="115327" cy="52621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solidFill>
                  <a:srgbClr val="000000"/>
                </a:solidFill>
              </a:rPr>
              <a:t>Fake Data in the </a:t>
            </a:r>
            <a:r>
              <a:rPr lang="en-GB" dirty="0" smtClean="0">
                <a:solidFill>
                  <a:srgbClr val="000000"/>
                </a:solidFill>
              </a:rPr>
              <a:t>Authority </a:t>
            </a:r>
            <a:r>
              <a:rPr lang="en-GB" dirty="0">
                <a:solidFill>
                  <a:srgbClr val="000000"/>
                </a:solidFill>
              </a:rPr>
              <a:t>Section</a:t>
            </a:r>
            <a:endParaRPr lang="en-GB"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918" y="1571645"/>
            <a:ext cx="6393734" cy="2034716"/>
          </a:xfrm>
          <a:prstGeom prst="rect">
            <a:avLst/>
          </a:prstGeom>
        </p:spPr>
      </p:pic>
      <p:sp>
        <p:nvSpPr>
          <p:cNvPr id="4" name="TextBox 3"/>
          <p:cNvSpPr txBox="1"/>
          <p:nvPr/>
        </p:nvSpPr>
        <p:spPr>
          <a:xfrm>
            <a:off x="483079" y="2265837"/>
            <a:ext cx="1518249" cy="646331"/>
          </a:xfrm>
          <a:prstGeom prst="rect">
            <a:avLst/>
          </a:prstGeom>
          <a:noFill/>
          <a:ln>
            <a:solidFill>
              <a:schemeClr val="tx1"/>
            </a:solidFill>
          </a:ln>
        </p:spPr>
        <p:txBody>
          <a:bodyPr wrap="square" rtlCol="0">
            <a:spAutoFit/>
          </a:bodyPr>
          <a:lstStyle/>
          <a:p>
            <a:pPr algn="r"/>
            <a:r>
              <a:rPr lang="en-US" sz="1800" dirty="0" smtClean="0"/>
              <a:t>This one is allowed</a:t>
            </a:r>
            <a:endParaRPr lang="en-US" sz="1800" dirty="0"/>
          </a:p>
        </p:txBody>
      </p:sp>
      <p:sp>
        <p:nvSpPr>
          <p:cNvPr id="9" name="TextBox 8"/>
          <p:cNvSpPr txBox="1"/>
          <p:nvPr/>
        </p:nvSpPr>
        <p:spPr>
          <a:xfrm>
            <a:off x="483079" y="3598254"/>
            <a:ext cx="1518249" cy="1200329"/>
          </a:xfrm>
          <a:prstGeom prst="rect">
            <a:avLst/>
          </a:prstGeom>
          <a:noFill/>
          <a:ln>
            <a:solidFill>
              <a:schemeClr val="tx1"/>
            </a:solidFill>
          </a:ln>
        </p:spPr>
        <p:txBody>
          <a:bodyPr wrap="square" rtlCol="0">
            <a:spAutoFit/>
          </a:bodyPr>
          <a:lstStyle/>
          <a:p>
            <a:pPr algn="r"/>
            <a:r>
              <a:rPr lang="en-US" sz="1800" dirty="0" smtClean="0"/>
              <a:t>This one is out of zone, and should be discarded</a:t>
            </a:r>
            <a:endParaRPr lang="en-US" sz="1800" dirty="0"/>
          </a:p>
        </p:txBody>
      </p:sp>
      <p:cxnSp>
        <p:nvCxnSpPr>
          <p:cNvPr id="6" name="Straight Arrow Connector 5"/>
          <p:cNvCxnSpPr/>
          <p:nvPr/>
        </p:nvCxnSpPr>
        <p:spPr>
          <a:xfrm>
            <a:off x="2001328" y="3010619"/>
            <a:ext cx="284672" cy="29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001328" y="3598254"/>
            <a:ext cx="543464" cy="37852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Reply Forgery Attacks from Malicious DNS Servers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85" y="1594210"/>
            <a:ext cx="6637595" cy="2240474"/>
          </a:xfrm>
          <a:prstGeom prst="rect">
            <a:avLst/>
          </a:prstGeom>
        </p:spPr>
      </p:pic>
      <p:sp>
        <p:nvSpPr>
          <p:cNvPr id="10" name="TextBox 9"/>
          <p:cNvSpPr txBox="1"/>
          <p:nvPr/>
        </p:nvSpPr>
        <p:spPr>
          <a:xfrm>
            <a:off x="7472850" y="2834102"/>
            <a:ext cx="1191594" cy="646331"/>
          </a:xfrm>
          <a:prstGeom prst="rect">
            <a:avLst/>
          </a:prstGeom>
          <a:noFill/>
          <a:ln>
            <a:solidFill>
              <a:schemeClr val="tx1"/>
            </a:solidFill>
          </a:ln>
        </p:spPr>
        <p:txBody>
          <a:bodyPr wrap="square" rtlCol="0">
            <a:spAutoFit/>
          </a:bodyPr>
          <a:lstStyle/>
          <a:p>
            <a:r>
              <a:rPr lang="en-US" sz="1800" dirty="0" smtClean="0"/>
              <a:t>This one is allowed</a:t>
            </a:r>
            <a:endParaRPr lang="en-US" sz="1800" dirty="0"/>
          </a:p>
        </p:txBody>
      </p:sp>
      <p:sp>
        <p:nvSpPr>
          <p:cNvPr id="11" name="TextBox 10"/>
          <p:cNvSpPr txBox="1"/>
          <p:nvPr/>
        </p:nvSpPr>
        <p:spPr>
          <a:xfrm>
            <a:off x="399185" y="4226503"/>
            <a:ext cx="6476068" cy="646331"/>
          </a:xfrm>
          <a:prstGeom prst="rect">
            <a:avLst/>
          </a:prstGeom>
          <a:noFill/>
          <a:ln>
            <a:solidFill>
              <a:schemeClr val="tx1"/>
            </a:solidFill>
          </a:ln>
        </p:spPr>
        <p:txBody>
          <a:bodyPr wrap="square" rtlCol="0">
            <a:spAutoFit/>
          </a:bodyPr>
          <a:lstStyle/>
          <a:p>
            <a:r>
              <a:rPr lang="en-US" sz="1800" dirty="0" smtClean="0"/>
              <a:t>This one is not allowed (out of zone). The local DNS server will get the IP address of this hostname by itself.</a:t>
            </a:r>
            <a:endParaRPr lang="en-US" sz="1800" dirty="0"/>
          </a:p>
        </p:txBody>
      </p:sp>
      <p:sp>
        <p:nvSpPr>
          <p:cNvPr id="4" name="Right Arrow 3"/>
          <p:cNvSpPr/>
          <p:nvPr/>
        </p:nvSpPr>
        <p:spPr>
          <a:xfrm rot="10800000">
            <a:off x="7108166" y="3053752"/>
            <a:ext cx="293298" cy="20703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6200000">
            <a:off x="1577485" y="3912239"/>
            <a:ext cx="293298" cy="20703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Reply Forgery </a:t>
            </a:r>
            <a:r>
              <a:rPr lang="en-GB" dirty="0" smtClean="0"/>
              <a:t>in Reverse DNS Lookup</a:t>
            </a:r>
            <a:endParaRPr lang="en-GB" dirty="0"/>
          </a:p>
        </p:txBody>
      </p:sp>
      <p:sp>
        <p:nvSpPr>
          <p:cNvPr id="397" name="Shape 397"/>
          <p:cNvSpPr txBox="1">
            <a:spLocks noGrp="1"/>
          </p:cNvSpPr>
          <p:nvPr>
            <p:ph type="body" idx="1"/>
          </p:nvPr>
        </p:nvSpPr>
        <p:spPr>
          <a:xfrm>
            <a:off x="311700" y="1152475"/>
            <a:ext cx="8520600" cy="37188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In </a:t>
            </a:r>
            <a:r>
              <a:rPr lang="en-GB" dirty="0">
                <a:solidFill>
                  <a:srgbClr val="000000"/>
                </a:solidFill>
              </a:rPr>
              <a:t>the reverse lookup, a DNS query tries to find out the </a:t>
            </a:r>
            <a:r>
              <a:rPr lang="en-GB" dirty="0" smtClean="0">
                <a:solidFill>
                  <a:srgbClr val="000000"/>
                </a:solidFill>
              </a:rPr>
              <a:t>hostname </a:t>
            </a:r>
            <a:r>
              <a:rPr lang="en-GB" dirty="0">
                <a:solidFill>
                  <a:srgbClr val="000000"/>
                </a:solidFill>
              </a:rPr>
              <a:t>for a given IP address. </a:t>
            </a:r>
            <a:endParaRPr lang="en-GB" dirty="0" smtClean="0">
              <a:solidFill>
                <a:srgbClr val="000000"/>
              </a:solidFill>
            </a:endParaRPr>
          </a:p>
          <a:p>
            <a:pPr marL="457200" lvl="0" indent="-342900">
              <a:spcBef>
                <a:spcPts val="0"/>
              </a:spcBef>
              <a:spcAft>
                <a:spcPts val="600"/>
              </a:spcAft>
              <a:buClr>
                <a:srgbClr val="000000"/>
              </a:buClr>
              <a:buSzPts val="1800"/>
              <a:buChar char="●"/>
            </a:pPr>
            <a:r>
              <a:rPr lang="en-GB" dirty="0" smtClean="0">
                <a:solidFill>
                  <a:srgbClr val="000000"/>
                </a:solidFill>
              </a:rPr>
              <a:t>Question: Can we use the hostname obtained from reverse DNS lookup as the basis for access control? </a:t>
            </a:r>
          </a:p>
          <a:p>
            <a:pPr marL="801688" lvl="3" indent="-342900">
              <a:spcAft>
                <a:spcPts val="600"/>
              </a:spcAft>
              <a:buClr>
                <a:srgbClr val="000000"/>
              </a:buClr>
              <a:buSzPts val="1800"/>
              <a:buFont typeface="Courier New" panose="02070309020205020404" pitchFamily="49" charset="0"/>
              <a:buChar char="o"/>
            </a:pPr>
            <a:r>
              <a:rPr lang="en-GB" sz="1600" dirty="0" smtClean="0">
                <a:solidFill>
                  <a:srgbClr val="000000"/>
                </a:solidFill>
              </a:rPr>
              <a:t>Example: Packets from syr.edu are allowed to access certain services.</a:t>
            </a:r>
          </a:p>
          <a:p>
            <a:pPr marL="457200" indent="-342900">
              <a:spcAft>
                <a:spcPts val="600"/>
              </a:spcAft>
              <a:buClr>
                <a:srgbClr val="000000"/>
              </a:buClr>
            </a:pPr>
            <a:r>
              <a:rPr lang="en-GB" dirty="0" smtClean="0">
                <a:solidFill>
                  <a:srgbClr val="000000"/>
                </a:solidFill>
              </a:rPr>
              <a:t>To answer this question, we need to know how to do reverse lookup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Reply Forgery Attacks from Malicious DNS Servers</a:t>
            </a:r>
          </a:p>
        </p:txBody>
      </p:sp>
      <p:sp>
        <p:nvSpPr>
          <p:cNvPr id="409" name="Shape 40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Example  : </a:t>
            </a:r>
          </a:p>
          <a:p>
            <a:pPr marL="0" lvl="0" indent="0">
              <a:spcBef>
                <a:spcPts val="0"/>
              </a:spcBef>
              <a:buNone/>
            </a:pPr>
            <a:r>
              <a:rPr lang="en-GB" dirty="0">
                <a:solidFill>
                  <a:srgbClr val="000000"/>
                </a:solidFill>
              </a:rPr>
              <a:t>Given an IP address, 128.230.171.184, the DNS resolver constructs a “fake name” 184.171.230.128.in-addr.arpa and then send queries through an iterative process.</a:t>
            </a:r>
          </a:p>
          <a:p>
            <a:pPr marL="0" lvl="0" indent="0">
              <a:spcBef>
                <a:spcPts val="0"/>
              </a:spcBef>
              <a:buNone/>
            </a:pPr>
            <a:r>
              <a:rPr lang="en-GB" dirty="0">
                <a:solidFill>
                  <a:srgbClr val="000000"/>
                </a:solidFill>
              </a:rPr>
              <a:t>We emulate the entire reverse lookup process using @ option in the dig command.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Reverse DNS Lookup</a:t>
            </a:r>
            <a:endParaRPr lang="en-GB" dirty="0"/>
          </a:p>
        </p:txBody>
      </p:sp>
      <p:sp>
        <p:nvSpPr>
          <p:cNvPr id="415" name="Shape 415"/>
          <p:cNvSpPr txBox="1">
            <a:spLocks noGrp="1"/>
          </p:cNvSpPr>
          <p:nvPr>
            <p:ph type="body" idx="1"/>
          </p:nvPr>
        </p:nvSpPr>
        <p:spPr>
          <a:xfrm>
            <a:off x="311700" y="1152475"/>
            <a:ext cx="4385100" cy="89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Step </a:t>
            </a:r>
            <a:r>
              <a:rPr lang="en-GB" dirty="0" smtClean="0">
                <a:solidFill>
                  <a:srgbClr val="000000"/>
                </a:solidFill>
              </a:rPr>
              <a:t>1: </a:t>
            </a:r>
            <a:r>
              <a:rPr lang="en-GB" dirty="0">
                <a:solidFill>
                  <a:srgbClr val="000000"/>
                </a:solidFill>
              </a:rPr>
              <a:t>Ask a root server. We get the nameservers for the in-</a:t>
            </a:r>
            <a:r>
              <a:rPr lang="en-GB" dirty="0" err="1">
                <a:solidFill>
                  <a:srgbClr val="000000"/>
                </a:solidFill>
              </a:rPr>
              <a:t>addr.arpa</a:t>
            </a:r>
            <a:r>
              <a:rPr lang="en-GB" dirty="0">
                <a:solidFill>
                  <a:srgbClr val="000000"/>
                </a:solidFill>
              </a:rPr>
              <a:t> zone.</a:t>
            </a:r>
          </a:p>
        </p:txBody>
      </p:sp>
      <p:sp>
        <p:nvSpPr>
          <p:cNvPr id="417" name="Shape 417"/>
          <p:cNvSpPr txBox="1">
            <a:spLocks noGrp="1"/>
          </p:cNvSpPr>
          <p:nvPr>
            <p:ph type="body" idx="1"/>
          </p:nvPr>
        </p:nvSpPr>
        <p:spPr>
          <a:xfrm>
            <a:off x="4625600" y="1152475"/>
            <a:ext cx="4461900" cy="1016700"/>
          </a:xfrm>
          <a:prstGeom prst="rect">
            <a:avLst/>
          </a:prstGeom>
        </p:spPr>
        <p:txBody>
          <a:bodyPr wrap="square" lIns="91425" tIns="91425" rIns="91425" bIns="91425" anchor="t" anchorCtr="0">
            <a:noAutofit/>
          </a:bodyPr>
          <a:lstStyle/>
          <a:p>
            <a:pPr marL="0" lvl="0" indent="0" rtl="0">
              <a:spcBef>
                <a:spcPts val="0"/>
              </a:spcBef>
              <a:buNone/>
            </a:pPr>
            <a:r>
              <a:rPr lang="en-GB" dirty="0">
                <a:solidFill>
                  <a:srgbClr val="000000"/>
                </a:solidFill>
              </a:rPr>
              <a:t>Step </a:t>
            </a:r>
            <a:r>
              <a:rPr lang="en-GB" dirty="0" smtClean="0">
                <a:solidFill>
                  <a:srgbClr val="000000"/>
                </a:solidFill>
              </a:rPr>
              <a:t>2: </a:t>
            </a:r>
            <a:r>
              <a:rPr lang="en-GB" dirty="0">
                <a:solidFill>
                  <a:srgbClr val="000000"/>
                </a:solidFill>
              </a:rPr>
              <a:t>Ask a nameserver of the in-</a:t>
            </a:r>
            <a:r>
              <a:rPr lang="en-GB" dirty="0" err="1">
                <a:solidFill>
                  <a:srgbClr val="000000"/>
                </a:solidFill>
              </a:rPr>
              <a:t>addr.arpa</a:t>
            </a:r>
            <a:r>
              <a:rPr lang="en-GB" dirty="0">
                <a:solidFill>
                  <a:srgbClr val="000000"/>
                </a:solidFill>
              </a:rPr>
              <a:t> zone. We get nameservers for the 128.in-addr.arpa zone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87" y="2158381"/>
            <a:ext cx="3952326" cy="2103067"/>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800" y="2303925"/>
            <a:ext cx="4230990" cy="156070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Reply Forgery Attacks from Malicious DNS Servers</a:t>
            </a:r>
          </a:p>
        </p:txBody>
      </p:sp>
      <p:sp>
        <p:nvSpPr>
          <p:cNvPr id="424" name="Shape 424"/>
          <p:cNvSpPr txBox="1">
            <a:spLocks noGrp="1"/>
          </p:cNvSpPr>
          <p:nvPr>
            <p:ph type="body" idx="1"/>
          </p:nvPr>
        </p:nvSpPr>
        <p:spPr>
          <a:xfrm>
            <a:off x="311700" y="1152475"/>
            <a:ext cx="4180800" cy="1472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Step </a:t>
            </a:r>
            <a:r>
              <a:rPr lang="en-GB" dirty="0" smtClean="0">
                <a:solidFill>
                  <a:srgbClr val="000000"/>
                </a:solidFill>
              </a:rPr>
              <a:t>3: </a:t>
            </a:r>
            <a:r>
              <a:rPr lang="en-GB" dirty="0">
                <a:solidFill>
                  <a:srgbClr val="000000"/>
                </a:solidFill>
              </a:rPr>
              <a:t>Ask a nameserver of the 128.in-appr.arpa zone. We get the nameservers for the 203.128.in-addr.arpa zone</a:t>
            </a:r>
          </a:p>
        </p:txBody>
      </p:sp>
      <p:sp>
        <p:nvSpPr>
          <p:cNvPr id="426" name="Shape 426"/>
          <p:cNvSpPr txBox="1">
            <a:spLocks noGrp="1"/>
          </p:cNvSpPr>
          <p:nvPr>
            <p:ph type="body" idx="1"/>
          </p:nvPr>
        </p:nvSpPr>
        <p:spPr>
          <a:xfrm>
            <a:off x="4651500" y="1152475"/>
            <a:ext cx="4180800" cy="1191600"/>
          </a:xfrm>
          <a:prstGeom prst="rect">
            <a:avLst/>
          </a:prstGeom>
        </p:spPr>
        <p:txBody>
          <a:bodyPr wrap="square" lIns="91425" tIns="91425" rIns="91425" bIns="91425" anchor="t" anchorCtr="0">
            <a:noAutofit/>
          </a:bodyPr>
          <a:lstStyle/>
          <a:p>
            <a:pPr marL="0" lvl="0" indent="0" rtl="0">
              <a:spcBef>
                <a:spcPts val="0"/>
              </a:spcBef>
              <a:buNone/>
            </a:pPr>
            <a:r>
              <a:rPr lang="en-GB" dirty="0">
                <a:solidFill>
                  <a:srgbClr val="000000"/>
                </a:solidFill>
              </a:rPr>
              <a:t>Step </a:t>
            </a:r>
            <a:r>
              <a:rPr lang="en-GB" dirty="0" smtClean="0">
                <a:solidFill>
                  <a:srgbClr val="000000"/>
                </a:solidFill>
              </a:rPr>
              <a:t>4: </a:t>
            </a:r>
            <a:r>
              <a:rPr lang="en-GB" dirty="0">
                <a:solidFill>
                  <a:srgbClr val="000000"/>
                </a:solidFill>
              </a:rPr>
              <a:t>Ask a nameserver of the 230.128.in-appr.arpa zone. We get the final result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24" y="2759625"/>
            <a:ext cx="4072752" cy="1700232"/>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1500" y="2759625"/>
            <a:ext cx="4180800" cy="138696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Our Question</a:t>
            </a:r>
            <a:endParaRPr lang="en-US" dirty="0"/>
          </a:p>
        </p:txBody>
      </p:sp>
      <p:sp>
        <p:nvSpPr>
          <p:cNvPr id="3" name="Text Placeholder 2"/>
          <p:cNvSpPr>
            <a:spLocks noGrp="1"/>
          </p:cNvSpPr>
          <p:nvPr>
            <p:ph type="body" idx="1"/>
          </p:nvPr>
        </p:nvSpPr>
        <p:spPr/>
        <p:txBody>
          <a:bodyPr/>
          <a:lstStyle/>
          <a:p>
            <a:pPr marL="284163" lvl="0" indent="-284163"/>
            <a:r>
              <a:rPr lang="en-GB" dirty="0">
                <a:solidFill>
                  <a:schemeClr val="tx1"/>
                </a:solidFill>
              </a:rPr>
              <a:t>Question: Can we use the hostname obtained from reverse DNS lookup as the basis for access control? </a:t>
            </a:r>
          </a:p>
          <a:p>
            <a:pPr marL="284163" indent="-284163"/>
            <a:r>
              <a:rPr lang="en-US" dirty="0" smtClean="0">
                <a:solidFill>
                  <a:schemeClr val="tx1"/>
                </a:solidFill>
              </a:rPr>
              <a:t>Answer:</a:t>
            </a:r>
          </a:p>
          <a:p>
            <a:pPr marL="517525" lvl="1" indent="-233363">
              <a:spcAft>
                <a:spcPts val="600"/>
              </a:spcAft>
            </a:pPr>
            <a:r>
              <a:rPr lang="en-US" sz="1600" dirty="0" smtClean="0">
                <a:solidFill>
                  <a:schemeClr val="tx1"/>
                </a:solidFill>
              </a:rPr>
              <a:t>If a packet comes from attacker, the reverse DNS lookup will go back to the attacker’s nameserver.</a:t>
            </a:r>
          </a:p>
          <a:p>
            <a:pPr marL="517525" lvl="1" indent="-233363">
              <a:spcAft>
                <a:spcPts val="600"/>
              </a:spcAft>
            </a:pPr>
            <a:r>
              <a:rPr lang="en-US" sz="1600" dirty="0" smtClean="0">
                <a:solidFill>
                  <a:schemeClr val="tx1"/>
                </a:solidFill>
              </a:rPr>
              <a:t>Attackers can reply with whatever hostnames they want.</a:t>
            </a:r>
            <a:endParaRPr lang="en-US" sz="1600" dirty="0">
              <a:solidFill>
                <a:schemeClr val="tx1"/>
              </a:solidFill>
            </a:endParaRPr>
          </a:p>
        </p:txBody>
      </p:sp>
    </p:spTree>
    <p:extLst>
      <p:ext uri="{BB962C8B-B14F-4D97-AF65-F5344CB8AC3E}">
        <p14:creationId xmlns:p14="http://schemas.microsoft.com/office/powerpoint/2010/main" val="734851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Protection Against DNS Cache Poisoning Attacks</a:t>
            </a:r>
          </a:p>
        </p:txBody>
      </p:sp>
      <p:sp>
        <p:nvSpPr>
          <p:cNvPr id="434" name="Shape 43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DNSSEC</a:t>
            </a:r>
          </a:p>
          <a:p>
            <a:pPr marL="457200" lvl="0" indent="-342900">
              <a:spcBef>
                <a:spcPts val="0"/>
              </a:spcBef>
              <a:spcAft>
                <a:spcPts val="0"/>
              </a:spcAft>
              <a:buClr>
                <a:srgbClr val="000000"/>
              </a:buClr>
              <a:buSzPts val="1800"/>
              <a:buChar char="●"/>
            </a:pPr>
            <a:r>
              <a:rPr lang="en-GB">
                <a:solidFill>
                  <a:srgbClr val="000000"/>
                </a:solidFill>
              </a:rPr>
              <a:t>DNSSEC is a set of extension to DNS, aiming to provide authentication and integrity checking on DNS data.</a:t>
            </a:r>
          </a:p>
          <a:p>
            <a:pPr marL="457200" lvl="0" indent="-342900">
              <a:spcBef>
                <a:spcPts val="0"/>
              </a:spcBef>
              <a:spcAft>
                <a:spcPts val="0"/>
              </a:spcAft>
              <a:buClr>
                <a:srgbClr val="000000"/>
              </a:buClr>
              <a:buSzPts val="1800"/>
              <a:buChar char="●"/>
            </a:pPr>
            <a:r>
              <a:rPr lang="en-GB">
                <a:solidFill>
                  <a:srgbClr val="000000"/>
                </a:solidFill>
              </a:rPr>
              <a:t>With DNSSEC, all answers from DNSSEC protected zones are digitally signed.</a:t>
            </a:r>
          </a:p>
          <a:p>
            <a:pPr marL="457200" lvl="0" indent="-342900">
              <a:spcBef>
                <a:spcPts val="0"/>
              </a:spcBef>
              <a:spcAft>
                <a:spcPts val="0"/>
              </a:spcAft>
              <a:buClr>
                <a:srgbClr val="000000"/>
              </a:buClr>
              <a:buSzPts val="1800"/>
              <a:buChar char="●"/>
            </a:pPr>
            <a:r>
              <a:rPr lang="en-GB">
                <a:solidFill>
                  <a:srgbClr val="000000"/>
                </a:solidFill>
              </a:rPr>
              <a:t>By checking the digital signatures, a DNS resolver is able to check if the information is authentic or not.</a:t>
            </a:r>
          </a:p>
          <a:p>
            <a:pPr marL="457200" lvl="0" indent="-342900">
              <a:spcBef>
                <a:spcPts val="0"/>
              </a:spcBef>
              <a:buClr>
                <a:srgbClr val="000000"/>
              </a:buClr>
              <a:buSzPts val="1800"/>
              <a:buChar char="●"/>
            </a:pPr>
            <a:r>
              <a:rPr lang="en-GB">
                <a:solidFill>
                  <a:srgbClr val="000000"/>
                </a:solidFill>
              </a:rPr>
              <a:t>DNS cache poisoning will be defeated by this mechanism as any fake data will be detected because they will fail the signature checking.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Zone vs Domain</a:t>
            </a:r>
          </a:p>
        </p:txBody>
      </p:sp>
      <p:sp>
        <p:nvSpPr>
          <p:cNvPr id="82" name="Shape 82"/>
          <p:cNvSpPr txBox="1">
            <a:spLocks noGrp="1"/>
          </p:cNvSpPr>
          <p:nvPr>
            <p:ph type="body" idx="1"/>
          </p:nvPr>
        </p:nvSpPr>
        <p:spPr>
          <a:xfrm>
            <a:off x="311700" y="1152475"/>
            <a:ext cx="8520600" cy="3990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DNS zone only contains a portion of the DNS data for a domain.</a:t>
            </a:r>
          </a:p>
          <a:p>
            <a:pPr marL="457200" lvl="0" indent="-342900">
              <a:spcBef>
                <a:spcPts val="0"/>
              </a:spcBef>
              <a:spcAft>
                <a:spcPts val="0"/>
              </a:spcAft>
              <a:buClr>
                <a:srgbClr val="000000"/>
              </a:buClr>
              <a:buSzPts val="1800"/>
              <a:buChar char="●"/>
            </a:pPr>
            <a:r>
              <a:rPr lang="en-GB" dirty="0">
                <a:solidFill>
                  <a:srgbClr val="000000"/>
                </a:solidFill>
              </a:rPr>
              <a:t>If a domain is not divided into subdomains, the zone and domain are essentially the same, because the zone contains all the DNS data for the domain.</a:t>
            </a:r>
          </a:p>
          <a:p>
            <a:pPr marL="457200" lvl="0" indent="-342900">
              <a:spcBef>
                <a:spcPts val="0"/>
              </a:spcBef>
              <a:spcAft>
                <a:spcPts val="0"/>
              </a:spcAft>
              <a:buClr>
                <a:srgbClr val="000000"/>
              </a:buClr>
              <a:buSzPts val="1800"/>
              <a:buChar char="●"/>
            </a:pPr>
            <a:r>
              <a:rPr lang="en-GB" dirty="0">
                <a:solidFill>
                  <a:srgbClr val="000000"/>
                </a:solidFill>
              </a:rPr>
              <a:t>When a domain is divided into subdomains, their DNS data can still be put in the same zone, so domain and zone are still the same.</a:t>
            </a:r>
          </a:p>
          <a:p>
            <a:pPr marL="457200" lvl="0" indent="-342900">
              <a:spcBef>
                <a:spcPts val="0"/>
              </a:spcBef>
              <a:spcAft>
                <a:spcPts val="0"/>
              </a:spcAft>
              <a:buClr>
                <a:srgbClr val="000000"/>
              </a:buClr>
              <a:buSzPts val="1800"/>
              <a:buChar char="●"/>
            </a:pPr>
            <a:r>
              <a:rPr lang="en-GB" dirty="0">
                <a:solidFill>
                  <a:srgbClr val="000000"/>
                </a:solidFill>
              </a:rPr>
              <a:t>But subdomains can have their own zones.</a:t>
            </a:r>
          </a:p>
          <a:p>
            <a:pPr marL="457200" lvl="0" indent="-342900">
              <a:spcBef>
                <a:spcPts val="0"/>
              </a:spcBef>
              <a:buClr>
                <a:srgbClr val="000000"/>
              </a:buClr>
              <a:buSzPts val="1800"/>
              <a:buChar char="●"/>
            </a:pPr>
            <a:r>
              <a:rPr lang="en-GB" dirty="0">
                <a:solidFill>
                  <a:srgbClr val="000000"/>
                </a:solidFill>
              </a:rPr>
              <a:t>usa.example.com is a domain with subdomains as </a:t>
            </a:r>
            <a:r>
              <a:rPr lang="en-GB" dirty="0" err="1">
                <a:solidFill>
                  <a:srgbClr val="000000"/>
                </a:solidFill>
              </a:rPr>
              <a:t>boston</a:t>
            </a:r>
            <a:r>
              <a:rPr lang="en-GB" dirty="0">
                <a:solidFill>
                  <a:srgbClr val="000000"/>
                </a:solidFill>
              </a:rPr>
              <a:t>, </a:t>
            </a:r>
            <a:r>
              <a:rPr lang="en-GB" dirty="0" err="1">
                <a:solidFill>
                  <a:srgbClr val="000000"/>
                </a:solidFill>
              </a:rPr>
              <a:t>nyc</a:t>
            </a:r>
            <a:r>
              <a:rPr lang="en-GB" dirty="0">
                <a:solidFill>
                  <a:srgbClr val="000000"/>
                </a:solidFill>
              </a:rPr>
              <a:t> and </a:t>
            </a:r>
            <a:r>
              <a:rPr lang="en-GB" dirty="0" err="1">
                <a:solidFill>
                  <a:srgbClr val="000000"/>
                </a:solidFill>
              </a:rPr>
              <a:t>chicago</a:t>
            </a:r>
            <a:r>
              <a:rPr lang="en-GB" dirty="0">
                <a:solidFill>
                  <a:srgbClr val="000000"/>
                </a:solidFill>
              </a:rPr>
              <a:t>. Two zones are created for usa.example.com. First contains </a:t>
            </a:r>
            <a:r>
              <a:rPr lang="en-GB" dirty="0" err="1">
                <a:solidFill>
                  <a:srgbClr val="000000"/>
                </a:solidFill>
              </a:rPr>
              <a:t>usa</a:t>
            </a:r>
            <a:r>
              <a:rPr lang="en-GB" dirty="0">
                <a:solidFill>
                  <a:srgbClr val="000000"/>
                </a:solidFill>
              </a:rPr>
              <a:t> domain, </a:t>
            </a:r>
            <a:r>
              <a:rPr lang="en-GB" dirty="0" err="1">
                <a:solidFill>
                  <a:srgbClr val="000000"/>
                </a:solidFill>
              </a:rPr>
              <a:t>chicago</a:t>
            </a:r>
            <a:r>
              <a:rPr lang="en-GB" dirty="0">
                <a:solidFill>
                  <a:srgbClr val="000000"/>
                </a:solidFill>
              </a:rPr>
              <a:t> and </a:t>
            </a:r>
            <a:r>
              <a:rPr lang="en-GB" dirty="0" err="1">
                <a:solidFill>
                  <a:srgbClr val="000000"/>
                </a:solidFill>
              </a:rPr>
              <a:t>boston</a:t>
            </a:r>
            <a:r>
              <a:rPr lang="en-GB" dirty="0">
                <a:solidFill>
                  <a:srgbClr val="000000"/>
                </a:solidFill>
              </a:rPr>
              <a:t> subdomain and second contains </a:t>
            </a:r>
            <a:r>
              <a:rPr lang="en-GB" dirty="0" err="1">
                <a:solidFill>
                  <a:srgbClr val="000000"/>
                </a:solidFill>
              </a:rPr>
              <a:t>nyc</a:t>
            </a:r>
            <a:r>
              <a:rPr lang="en-GB" dirty="0">
                <a:solidFill>
                  <a:srgbClr val="000000"/>
                </a:solidFill>
              </a:rPr>
              <a:t> subdomain.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79" y="1667770"/>
            <a:ext cx="8520600" cy="1938071"/>
          </a:xfrm>
        </p:spPr>
        <p:txBody>
          <a:bodyPr/>
          <a:lstStyle/>
          <a:p>
            <a:r>
              <a:rPr lang="en-US" dirty="0" smtClean="0"/>
              <a:t>Protecting Against DNS Cache Poisoning Attacks</a:t>
            </a:r>
            <a:endParaRPr lang="en-US" dirty="0"/>
          </a:p>
        </p:txBody>
      </p:sp>
    </p:spTree>
    <p:extLst>
      <p:ext uri="{BB962C8B-B14F-4D97-AF65-F5344CB8AC3E}">
        <p14:creationId xmlns:p14="http://schemas.microsoft.com/office/powerpoint/2010/main" val="3986814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Protection Using DNSSEC</a:t>
            </a:r>
            <a:endParaRPr lang="en-GB"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807" y="1263251"/>
            <a:ext cx="6631748" cy="330934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Protection Using TLS/SSL</a:t>
            </a:r>
            <a:endParaRPr lang="en-GB" dirty="0"/>
          </a:p>
        </p:txBody>
      </p:sp>
      <p:sp>
        <p:nvSpPr>
          <p:cNvPr id="452" name="Shape 45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Transport Layer Security (TLS/SSL)</a:t>
            </a:r>
            <a:r>
              <a:rPr lang="en-GB" dirty="0">
                <a:solidFill>
                  <a:srgbClr val="000000"/>
                </a:solidFill>
              </a:rPr>
              <a:t> protocol provides a solution against the cache poisoning attacks.</a:t>
            </a:r>
          </a:p>
          <a:p>
            <a:pPr marL="457200" lvl="0" indent="-342900">
              <a:spcBef>
                <a:spcPts val="0"/>
              </a:spcBef>
              <a:spcAft>
                <a:spcPts val="600"/>
              </a:spcAft>
              <a:buClr>
                <a:srgbClr val="000000"/>
              </a:buClr>
              <a:buSzPts val="1800"/>
              <a:buChar char="●"/>
            </a:pPr>
            <a:r>
              <a:rPr lang="en-GB" dirty="0">
                <a:solidFill>
                  <a:srgbClr val="000000"/>
                </a:solidFill>
              </a:rPr>
              <a:t>After getting the IP address for a domain </a:t>
            </a:r>
            <a:r>
              <a:rPr lang="en-GB" dirty="0" smtClean="0">
                <a:solidFill>
                  <a:srgbClr val="000000"/>
                </a:solidFill>
              </a:rPr>
              <a:t>name (</a:t>
            </a:r>
            <a:r>
              <a:rPr lang="en-GB" u="sng" dirty="0">
                <a:solidFill>
                  <a:srgbClr val="000000"/>
                </a:solidFill>
                <a:hlinkClick r:id="rId3"/>
              </a:rPr>
              <a:t>www.example.net</a:t>
            </a:r>
            <a:r>
              <a:rPr lang="en-GB" dirty="0">
                <a:solidFill>
                  <a:srgbClr val="000000"/>
                </a:solidFill>
              </a:rPr>
              <a:t>) using DNS protocol, a computer will ask the owner (server) of the IP address to </a:t>
            </a:r>
            <a:r>
              <a:rPr lang="en-GB" dirty="0" smtClean="0">
                <a:solidFill>
                  <a:srgbClr val="000000"/>
                </a:solidFill>
              </a:rPr>
              <a:t>proof that it is indeed </a:t>
            </a:r>
            <a:r>
              <a:rPr lang="en-GB" dirty="0" smtClean="0">
                <a:solidFill>
                  <a:schemeClr val="accent5"/>
                </a:solidFill>
              </a:rPr>
              <a:t>www.example.net.</a:t>
            </a:r>
            <a:endParaRPr lang="en-GB" dirty="0">
              <a:solidFill>
                <a:schemeClr val="accent5"/>
              </a:solidFill>
            </a:endParaRPr>
          </a:p>
          <a:p>
            <a:pPr marL="457200" lvl="0" indent="-342900">
              <a:spcBef>
                <a:spcPts val="0"/>
              </a:spcBef>
              <a:spcAft>
                <a:spcPts val="600"/>
              </a:spcAft>
              <a:buClr>
                <a:srgbClr val="000000"/>
              </a:buClr>
              <a:buSzPts val="1800"/>
              <a:buChar char="●"/>
            </a:pPr>
            <a:r>
              <a:rPr lang="en-GB" dirty="0">
                <a:solidFill>
                  <a:srgbClr val="000000"/>
                </a:solidFill>
              </a:rPr>
              <a:t>The server has to present a public-key certificate signed by a trusted entity and demonstrates that it knows the corresponding private </a:t>
            </a:r>
            <a:r>
              <a:rPr lang="en-GB" dirty="0" smtClean="0">
                <a:solidFill>
                  <a:srgbClr val="000000"/>
                </a:solidFill>
              </a:rPr>
              <a:t>key associated with </a:t>
            </a:r>
            <a:r>
              <a:rPr lang="en-GB" dirty="0" smtClean="0">
                <a:solidFill>
                  <a:schemeClr val="accent5"/>
                </a:solidFill>
              </a:rPr>
              <a:t>www.example.net</a:t>
            </a:r>
            <a:r>
              <a:rPr lang="en-GB" dirty="0" smtClean="0">
                <a:solidFill>
                  <a:srgbClr val="000000"/>
                </a:solidFill>
              </a:rPr>
              <a:t> (i.e., it is the owner </a:t>
            </a:r>
            <a:r>
              <a:rPr lang="en-GB" dirty="0">
                <a:solidFill>
                  <a:srgbClr val="000000"/>
                </a:solidFill>
              </a:rPr>
              <a:t>of the certificate</a:t>
            </a:r>
            <a:r>
              <a:rPr lang="en-GB" dirty="0" smtClean="0">
                <a:solidFill>
                  <a:srgbClr val="000000"/>
                </a:solidFill>
              </a:rPr>
              <a:t>).</a:t>
            </a:r>
          </a:p>
          <a:p>
            <a:pPr marL="457200" lvl="0" indent="-342900">
              <a:spcBef>
                <a:spcPts val="0"/>
              </a:spcBef>
              <a:spcAft>
                <a:spcPts val="600"/>
              </a:spcAft>
              <a:buClr>
                <a:srgbClr val="000000"/>
              </a:buClr>
              <a:buSzPts val="1800"/>
              <a:buChar char="●"/>
            </a:pPr>
            <a:r>
              <a:rPr lang="en-GB" dirty="0" smtClean="0">
                <a:solidFill>
                  <a:srgbClr val="000000"/>
                </a:solidFill>
              </a:rPr>
              <a:t>HTTPS is built on top of TLS/SSL. It defeats DNS cache poisoning attacks.</a:t>
            </a:r>
            <a:endParaRPr lang="en-GB" dirty="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DNSSEC versus TLS/SSL</a:t>
            </a:r>
            <a:endParaRPr lang="en-GB" dirty="0"/>
          </a:p>
        </p:txBody>
      </p:sp>
      <p:sp>
        <p:nvSpPr>
          <p:cNvPr id="458" name="Shape 458"/>
          <p:cNvSpPr txBox="1">
            <a:spLocks noGrp="1"/>
          </p:cNvSpPr>
          <p:nvPr>
            <p:ph type="body" idx="1"/>
          </p:nvPr>
        </p:nvSpPr>
        <p:spPr>
          <a:xfrm>
            <a:off x="311700" y="1152475"/>
            <a:ext cx="8520600" cy="3436778"/>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Both </a:t>
            </a:r>
            <a:r>
              <a:rPr lang="en-GB" dirty="0">
                <a:solidFill>
                  <a:srgbClr val="000000"/>
                </a:solidFill>
              </a:rPr>
              <a:t>DNSSEC and TLS/SSL are based on the public key technology, but their chains of trust are different.</a:t>
            </a:r>
          </a:p>
          <a:p>
            <a:pPr marL="457200" lvl="0" indent="-342900">
              <a:spcBef>
                <a:spcPts val="0"/>
              </a:spcBef>
              <a:spcAft>
                <a:spcPts val="0"/>
              </a:spcAft>
              <a:buClr>
                <a:srgbClr val="000000"/>
              </a:buClr>
              <a:buSzPts val="1800"/>
              <a:buChar char="●"/>
            </a:pPr>
            <a:r>
              <a:rPr lang="en-GB" dirty="0">
                <a:solidFill>
                  <a:srgbClr val="000000"/>
                </a:solidFill>
              </a:rPr>
              <a:t>DNSSEC provides chain of trust using DNS zone hierarchy, so nameservers in the parent zones vouch for those in the child zones.</a:t>
            </a:r>
          </a:p>
          <a:p>
            <a:pPr marL="457200" lvl="0" indent="-342900">
              <a:spcBef>
                <a:spcPts val="0"/>
              </a:spcBef>
              <a:buClr>
                <a:srgbClr val="000000"/>
              </a:buClr>
              <a:buSzPts val="1800"/>
              <a:buChar char="●"/>
            </a:pPr>
            <a:r>
              <a:rPr lang="en-GB" dirty="0">
                <a:solidFill>
                  <a:srgbClr val="000000"/>
                </a:solidFill>
              </a:rPr>
              <a:t>TLS/SSL relies on Public Key Infrastructure which contains Certificate Authorities vouching for other computers.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0" name="Picture 1139"/>
          <p:cNvPicPr>
            <a:picLocks noChangeAspect="1"/>
          </p:cNvPicPr>
          <p:nvPr/>
        </p:nvPicPr>
        <p:blipFill>
          <a:blip r:embed="rId3"/>
          <a:stretch>
            <a:fillRect/>
          </a:stretch>
        </p:blipFill>
        <p:spPr>
          <a:xfrm>
            <a:off x="737893" y="1077913"/>
            <a:ext cx="7819351" cy="3200400"/>
          </a:xfrm>
          <a:prstGeom prst="rect">
            <a:avLst/>
          </a:prstGeom>
        </p:spPr>
      </p:pic>
      <p:sp>
        <p:nvSpPr>
          <p:cNvPr id="2" name="Title 1"/>
          <p:cNvSpPr>
            <a:spLocks noGrp="1"/>
          </p:cNvSpPr>
          <p:nvPr>
            <p:ph type="title"/>
          </p:nvPr>
        </p:nvSpPr>
        <p:spPr/>
        <p:txBody>
          <a:bodyPr/>
          <a:lstStyle/>
          <a:p>
            <a:r>
              <a:rPr lang="en-US" dirty="0" smtClean="0"/>
              <a:t>DNS Rebinding Attack</a:t>
            </a:r>
            <a:endParaRPr lang="en-US" dirty="0"/>
          </a:p>
        </p:txBody>
      </p:sp>
      <p:cxnSp>
        <p:nvCxnSpPr>
          <p:cNvPr id="7" name="Straight Arrow Connector 6"/>
          <p:cNvCxnSpPr/>
          <p:nvPr/>
        </p:nvCxnSpPr>
        <p:spPr>
          <a:xfrm flipH="1">
            <a:off x="1579232" y="2592060"/>
            <a:ext cx="5977793" cy="13753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4970" y="2845457"/>
            <a:ext cx="434292" cy="43429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flipV="1">
            <a:off x="1919484" y="1813687"/>
            <a:ext cx="5637541" cy="4236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899092" y="1477137"/>
            <a:ext cx="672769" cy="673100"/>
          </a:xfrm>
          <a:prstGeom prst="rect">
            <a:avLst/>
          </a:prstGeom>
        </p:spPr>
      </p:pic>
      <p:cxnSp>
        <p:nvCxnSpPr>
          <p:cNvPr id="14" name="Straight Arrow Connector 13"/>
          <p:cNvCxnSpPr/>
          <p:nvPr/>
        </p:nvCxnSpPr>
        <p:spPr>
          <a:xfrm flipH="1">
            <a:off x="1230411" y="2592060"/>
            <a:ext cx="5065" cy="8572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265" y="2779983"/>
            <a:ext cx="434292" cy="434292"/>
          </a:xfrm>
          <a:prstGeom prst="rect">
            <a:avLst/>
          </a:prstGeom>
          <a:noFill/>
          <a:extLst>
            <a:ext uri="{909E8E84-426E-40DD-AFC4-6F175D3DCCD1}">
              <a14:hiddenFill xmlns:a14="http://schemas.microsoft.com/office/drawing/2010/main">
                <a:solidFill>
                  <a:srgbClr val="FFFFFF"/>
                </a:solidFill>
              </a14:hiddenFill>
            </a:ext>
          </a:extLst>
        </p:spPr>
      </p:pic>
      <p:pic>
        <p:nvPicPr>
          <p:cNvPr id="1142" name="Picture 1141"/>
          <p:cNvPicPr>
            <a:picLocks noChangeAspect="1"/>
          </p:cNvPicPr>
          <p:nvPr/>
        </p:nvPicPr>
        <p:blipFill>
          <a:blip r:embed="rId6"/>
          <a:stretch>
            <a:fillRect/>
          </a:stretch>
        </p:blipFill>
        <p:spPr>
          <a:xfrm>
            <a:off x="957496" y="3449269"/>
            <a:ext cx="545831" cy="1155700"/>
          </a:xfrm>
          <a:prstGeom prst="rect">
            <a:avLst/>
          </a:prstGeom>
        </p:spPr>
      </p:pic>
      <p:sp>
        <p:nvSpPr>
          <p:cNvPr id="1146" name="TextBox 1145"/>
          <p:cNvSpPr txBox="1"/>
          <p:nvPr/>
        </p:nvSpPr>
        <p:spPr>
          <a:xfrm>
            <a:off x="1462265" y="4096787"/>
            <a:ext cx="1545616" cy="523220"/>
          </a:xfrm>
          <a:prstGeom prst="rect">
            <a:avLst/>
          </a:prstGeom>
          <a:noFill/>
        </p:spPr>
        <p:txBody>
          <a:bodyPr wrap="none" rtlCol="0">
            <a:spAutoFit/>
          </a:bodyPr>
          <a:lstStyle/>
          <a:p>
            <a:r>
              <a:rPr lang="en-US" dirty="0" smtClean="0"/>
              <a:t>The target server</a:t>
            </a:r>
          </a:p>
          <a:p>
            <a:pPr algn="ctr"/>
            <a:r>
              <a:rPr lang="en-US" dirty="0" smtClean="0"/>
              <a:t>(vulnerable)</a:t>
            </a:r>
            <a:endParaRPr lang="en-US" dirty="0"/>
          </a:p>
        </p:txBody>
      </p:sp>
      <p:sp>
        <p:nvSpPr>
          <p:cNvPr id="1147" name="TextBox 1146"/>
          <p:cNvSpPr txBox="1"/>
          <p:nvPr/>
        </p:nvSpPr>
        <p:spPr>
          <a:xfrm rot="259763">
            <a:off x="2901898" y="1663496"/>
            <a:ext cx="2693366" cy="307777"/>
          </a:xfrm>
          <a:prstGeom prst="rect">
            <a:avLst/>
          </a:prstGeom>
          <a:noFill/>
        </p:spPr>
        <p:txBody>
          <a:bodyPr wrap="none" rtlCol="0">
            <a:spAutoFit/>
          </a:bodyPr>
          <a:lstStyle/>
          <a:p>
            <a:r>
              <a:rPr lang="en-US" dirty="0" smtClean="0"/>
              <a:t>Web page with JavaScript code</a:t>
            </a:r>
            <a:endParaRPr lang="en-US" dirty="0"/>
          </a:p>
        </p:txBody>
      </p:sp>
      <p:sp>
        <p:nvSpPr>
          <p:cNvPr id="1148" name="TextBox 1147"/>
          <p:cNvSpPr txBox="1"/>
          <p:nvPr/>
        </p:nvSpPr>
        <p:spPr>
          <a:xfrm>
            <a:off x="7598570" y="2924152"/>
            <a:ext cx="841897" cy="307777"/>
          </a:xfrm>
          <a:prstGeom prst="rect">
            <a:avLst/>
          </a:prstGeom>
          <a:noFill/>
        </p:spPr>
        <p:txBody>
          <a:bodyPr wrap="none" rtlCol="0">
            <a:spAutoFit/>
          </a:bodyPr>
          <a:lstStyle/>
          <a:p>
            <a:r>
              <a:rPr lang="en-US" dirty="0" smtClean="0"/>
              <a:t>Attacker</a:t>
            </a:r>
            <a:endParaRPr lang="en-US" dirty="0"/>
          </a:p>
        </p:txBody>
      </p:sp>
      <p:sp>
        <p:nvSpPr>
          <p:cNvPr id="1149" name="TextBox 1148"/>
          <p:cNvSpPr txBox="1"/>
          <p:nvPr/>
        </p:nvSpPr>
        <p:spPr>
          <a:xfrm>
            <a:off x="3740727" y="4358397"/>
            <a:ext cx="4511171" cy="307777"/>
          </a:xfrm>
          <a:prstGeom prst="rect">
            <a:avLst/>
          </a:prstGeom>
          <a:noFill/>
        </p:spPr>
        <p:txBody>
          <a:bodyPr wrap="none" rtlCol="0">
            <a:spAutoFit/>
          </a:bodyPr>
          <a:lstStyle/>
          <a:p>
            <a:r>
              <a:rPr lang="en-US" dirty="0" smtClean="0">
                <a:solidFill>
                  <a:srgbClr val="FF0000"/>
                </a:solidFill>
              </a:rPr>
              <a:t>Attack goal</a:t>
            </a:r>
            <a:r>
              <a:rPr lang="en-US" dirty="0" smtClean="0"/>
              <a:t>: interact with the target server from outside</a:t>
            </a:r>
            <a:endParaRPr lang="en-US" dirty="0"/>
          </a:p>
        </p:txBody>
      </p:sp>
      <p:sp>
        <p:nvSpPr>
          <p:cNvPr id="1150" name="TextBox 1149"/>
          <p:cNvSpPr txBox="1"/>
          <p:nvPr/>
        </p:nvSpPr>
        <p:spPr>
          <a:xfrm>
            <a:off x="1380512" y="2792652"/>
            <a:ext cx="1709122" cy="307777"/>
          </a:xfrm>
          <a:prstGeom prst="rect">
            <a:avLst/>
          </a:prstGeom>
          <a:noFill/>
        </p:spPr>
        <p:txBody>
          <a:bodyPr wrap="none" rtlCol="0">
            <a:spAutoFit/>
          </a:bodyPr>
          <a:lstStyle/>
          <a:p>
            <a:r>
              <a:rPr lang="en-US" dirty="0" smtClean="0"/>
              <a:t>Same Origin Policy</a:t>
            </a:r>
            <a:endParaRPr lang="en-US" dirty="0"/>
          </a:p>
        </p:txBody>
      </p:sp>
      <p:sp>
        <p:nvSpPr>
          <p:cNvPr id="1151" name="TextBox 1150"/>
          <p:cNvSpPr txBox="1"/>
          <p:nvPr/>
        </p:nvSpPr>
        <p:spPr>
          <a:xfrm>
            <a:off x="5603039" y="790032"/>
            <a:ext cx="801823" cy="307777"/>
          </a:xfrm>
          <a:prstGeom prst="rect">
            <a:avLst/>
          </a:prstGeom>
          <a:noFill/>
        </p:spPr>
        <p:txBody>
          <a:bodyPr wrap="none" rtlCol="0">
            <a:spAutoFit/>
          </a:bodyPr>
          <a:lstStyle/>
          <a:p>
            <a:r>
              <a:rPr lang="en-US" dirty="0" smtClean="0"/>
              <a:t>Firewall</a:t>
            </a:r>
            <a:endParaRPr lang="en-US" dirty="0"/>
          </a:p>
        </p:txBody>
      </p:sp>
    </p:spTree>
    <p:extLst>
      <p:ext uri="{BB962C8B-B14F-4D97-AF65-F5344CB8AC3E}">
        <p14:creationId xmlns:p14="http://schemas.microsoft.com/office/powerpoint/2010/main" val="711146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Rebinding Attack</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221" y="1239351"/>
            <a:ext cx="7306294" cy="3398749"/>
          </a:xfrm>
          <a:prstGeom prst="rect">
            <a:avLst/>
          </a:prstGeom>
        </p:spPr>
      </p:pic>
    </p:spTree>
    <p:extLst>
      <p:ext uri="{BB962C8B-B14F-4D97-AF65-F5344CB8AC3E}">
        <p14:creationId xmlns:p14="http://schemas.microsoft.com/office/powerpoint/2010/main" val="2308285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Services Attacks on DNS</a:t>
            </a:r>
            <a:endParaRPr lang="en-US" dirty="0"/>
          </a:p>
        </p:txBody>
      </p:sp>
    </p:spTree>
    <p:extLst>
      <p:ext uri="{BB962C8B-B14F-4D97-AF65-F5344CB8AC3E}">
        <p14:creationId xmlns:p14="http://schemas.microsoft.com/office/powerpoint/2010/main" val="2848631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Denial of Service Attacks on </a:t>
            </a:r>
            <a:r>
              <a:rPr lang="en-GB" dirty="0" smtClean="0"/>
              <a:t>Root </a:t>
            </a:r>
            <a:r>
              <a:rPr lang="en-GB" dirty="0"/>
              <a:t>Servers</a:t>
            </a:r>
          </a:p>
        </p:txBody>
      </p:sp>
      <p:sp>
        <p:nvSpPr>
          <p:cNvPr id="464" name="Shape 46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Attacks on the Root and TLD Servers :</a:t>
            </a:r>
          </a:p>
          <a:p>
            <a:pPr marL="0" lvl="0" indent="0">
              <a:spcBef>
                <a:spcPts val="0"/>
              </a:spcBef>
              <a:buNone/>
            </a:pPr>
            <a:r>
              <a:rPr lang="en-GB" u="sng" dirty="0" smtClean="0">
                <a:solidFill>
                  <a:srgbClr val="000000"/>
                </a:solidFill>
              </a:rPr>
              <a:t>Root nameservers:</a:t>
            </a:r>
            <a:r>
              <a:rPr lang="en-GB" dirty="0" smtClean="0">
                <a:solidFill>
                  <a:srgbClr val="000000"/>
                </a:solidFill>
              </a:rPr>
              <a:t> </a:t>
            </a:r>
            <a:r>
              <a:rPr lang="en-GB" dirty="0">
                <a:solidFill>
                  <a:srgbClr val="000000"/>
                </a:solidFill>
              </a:rPr>
              <a:t>If the attackers can bring down the servers of the root zone, they can bring down the entire Internet. </a:t>
            </a:r>
            <a:r>
              <a:rPr lang="en-GB" dirty="0" smtClean="0">
                <a:solidFill>
                  <a:srgbClr val="000000"/>
                </a:solidFill>
              </a:rPr>
              <a:t>However, </a:t>
            </a:r>
            <a:r>
              <a:rPr lang="en-GB" dirty="0">
                <a:solidFill>
                  <a:srgbClr val="000000"/>
                </a:solidFill>
              </a:rPr>
              <a:t>a</a:t>
            </a:r>
            <a:r>
              <a:rPr lang="en-GB" dirty="0" smtClean="0">
                <a:solidFill>
                  <a:srgbClr val="000000"/>
                </a:solidFill>
              </a:rPr>
              <a:t>ttack root servers is difficult:</a:t>
            </a:r>
          </a:p>
          <a:p>
            <a:pPr marL="457200" indent="-342900">
              <a:buClr>
                <a:srgbClr val="000000"/>
              </a:buClr>
            </a:pPr>
            <a:r>
              <a:rPr lang="en-GB" sz="1600" dirty="0">
                <a:solidFill>
                  <a:srgbClr val="000000"/>
                </a:solidFill>
              </a:rPr>
              <a:t>The root nameservers are highly distributed. There are 13 (A,B….M) root nameservers (server farm) consisting of a large number of redundant computers to provide reliable services</a:t>
            </a:r>
            <a:r>
              <a:rPr lang="en-GB" sz="1600" dirty="0" smtClean="0">
                <a:solidFill>
                  <a:srgbClr val="000000"/>
                </a:solidFill>
              </a:rPr>
              <a:t>.</a:t>
            </a:r>
          </a:p>
          <a:p>
            <a:pPr marL="457200" lvl="0" indent="-342900">
              <a:spcBef>
                <a:spcPts val="0"/>
              </a:spcBef>
              <a:buClr>
                <a:srgbClr val="000000"/>
              </a:buClr>
              <a:buSzPts val="1800"/>
              <a:buChar char="●"/>
            </a:pPr>
            <a:r>
              <a:rPr lang="en-GB" sz="1600" dirty="0" smtClean="0">
                <a:solidFill>
                  <a:srgbClr val="000000"/>
                </a:solidFill>
              </a:rPr>
              <a:t>As </a:t>
            </a:r>
            <a:r>
              <a:rPr lang="en-GB" sz="1600" dirty="0">
                <a:solidFill>
                  <a:srgbClr val="000000"/>
                </a:solidFill>
              </a:rPr>
              <a:t>the nameservers for the TLDs are usually cached in the local DNS servers, the root servers need not be queried till the cache expires (48 </a:t>
            </a:r>
            <a:r>
              <a:rPr lang="en-GB" sz="1600" dirty="0" err="1">
                <a:solidFill>
                  <a:srgbClr val="000000"/>
                </a:solidFill>
              </a:rPr>
              <a:t>hrs</a:t>
            </a:r>
            <a:r>
              <a:rPr lang="en-GB" sz="1600" dirty="0">
                <a:solidFill>
                  <a:srgbClr val="000000"/>
                </a:solidFill>
              </a:rPr>
              <a:t>). Attacks on the root servers must last long to see a significant effect.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Denial of Service Attacks on </a:t>
            </a:r>
            <a:r>
              <a:rPr lang="en-GB" dirty="0" smtClean="0"/>
              <a:t>TLD </a:t>
            </a:r>
            <a:r>
              <a:rPr lang="en-GB" dirty="0"/>
              <a:t>Servers</a:t>
            </a:r>
          </a:p>
        </p:txBody>
      </p:sp>
      <p:sp>
        <p:nvSpPr>
          <p:cNvPr id="476" name="Shape 47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Nameservers for the TLDs are easier to attack</a:t>
            </a:r>
            <a:r>
              <a:rPr lang="en-GB" dirty="0" smtClean="0">
                <a:solidFill>
                  <a:srgbClr val="000000"/>
                </a:solidFill>
              </a:rPr>
              <a:t>. TLDs </a:t>
            </a:r>
            <a:r>
              <a:rPr lang="en-GB" dirty="0">
                <a:solidFill>
                  <a:srgbClr val="000000"/>
                </a:solidFill>
              </a:rPr>
              <a:t>such as </a:t>
            </a:r>
            <a:r>
              <a:rPr lang="en-GB" dirty="0" err="1">
                <a:solidFill>
                  <a:srgbClr val="000000"/>
                </a:solidFill>
              </a:rPr>
              <a:t>gov</a:t>
            </a:r>
            <a:r>
              <a:rPr lang="en-GB" dirty="0" smtClean="0">
                <a:solidFill>
                  <a:srgbClr val="000000"/>
                </a:solidFill>
              </a:rPr>
              <a:t>, com, net </a:t>
            </a:r>
            <a:r>
              <a:rPr lang="en-GB" dirty="0">
                <a:solidFill>
                  <a:srgbClr val="000000"/>
                </a:solidFill>
              </a:rPr>
              <a:t>etc have quite resilient infrastructure against DOS attacks</a:t>
            </a:r>
            <a:r>
              <a:rPr lang="en-GB" dirty="0" smtClean="0">
                <a:solidFill>
                  <a:srgbClr val="000000"/>
                </a:solidFill>
              </a:rPr>
              <a:t>. But </a:t>
            </a:r>
            <a:r>
              <a:rPr lang="en-GB" dirty="0">
                <a:solidFill>
                  <a:srgbClr val="000000"/>
                </a:solidFill>
              </a:rPr>
              <a:t>certain obscure TLDs like country-code TLDs do not have sufficient </a:t>
            </a:r>
            <a:r>
              <a:rPr lang="en-GB" dirty="0" smtClean="0">
                <a:solidFill>
                  <a:srgbClr val="000000"/>
                </a:solidFill>
              </a:rPr>
              <a:t>infrastructure. </a:t>
            </a:r>
            <a:r>
              <a:rPr lang="en-GB" dirty="0">
                <a:solidFill>
                  <a:srgbClr val="000000"/>
                </a:solidFill>
              </a:rPr>
              <a:t>Due to this, the attackers can bring down the Internet of a targeted country</a:t>
            </a:r>
            <a:r>
              <a:rPr lang="en-GB" dirty="0" smtClean="0">
                <a:solidFill>
                  <a:srgbClr val="000000"/>
                </a:solidFill>
              </a:rPr>
              <a:t>.</a:t>
            </a:r>
            <a:endParaRPr lang="en-GB" dirty="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Attacks on Nameservers of a Particular Domain</a:t>
            </a:r>
          </a:p>
        </p:txBody>
      </p:sp>
      <p:sp>
        <p:nvSpPr>
          <p:cNvPr id="482" name="Shape 482"/>
          <p:cNvSpPr txBox="1">
            <a:spLocks noGrp="1"/>
          </p:cNvSpPr>
          <p:nvPr>
            <p:ph type="body" idx="1"/>
          </p:nvPr>
        </p:nvSpPr>
        <p:spPr>
          <a:xfrm>
            <a:off x="242688" y="1454400"/>
            <a:ext cx="3052602" cy="2703534"/>
          </a:xfrm>
          <a:prstGeom prst="rect">
            <a:avLst/>
          </a:prstGeom>
        </p:spPr>
        <p:txBody>
          <a:bodyPr wrap="square" lIns="91425" tIns="91425" rIns="91425" bIns="91425" anchor="t" anchorCtr="0">
            <a:noAutofit/>
          </a:bodyPr>
          <a:lstStyle/>
          <a:p>
            <a:pPr marL="0" lvl="0" indent="0">
              <a:spcBef>
                <a:spcPts val="0"/>
              </a:spcBef>
              <a:buNone/>
            </a:pPr>
            <a:r>
              <a:rPr lang="en-GB" b="1" dirty="0" err="1" smtClean="0">
                <a:solidFill>
                  <a:srgbClr val="000000"/>
                </a:solidFill>
              </a:rPr>
              <a:t>UltraDNS</a:t>
            </a:r>
            <a:r>
              <a:rPr lang="en-GB" b="1" dirty="0" smtClean="0">
                <a:solidFill>
                  <a:srgbClr val="000000"/>
                </a:solidFill>
              </a:rPr>
              <a:t>:</a:t>
            </a:r>
            <a:r>
              <a:rPr lang="en-GB" dirty="0" smtClean="0">
                <a:solidFill>
                  <a:srgbClr val="000000"/>
                </a:solidFill>
              </a:rPr>
              <a:t> </a:t>
            </a:r>
            <a:r>
              <a:rPr lang="en-GB" dirty="0">
                <a:solidFill>
                  <a:srgbClr val="000000"/>
                </a:solidFill>
              </a:rPr>
              <a:t>DNS provider for many major e-commerce companies such as Amazon</a:t>
            </a:r>
            <a:r>
              <a:rPr lang="en-GB" dirty="0" smtClean="0">
                <a:solidFill>
                  <a:srgbClr val="000000"/>
                </a:solidFill>
              </a:rPr>
              <a:t>, Walmart, Expedia</a:t>
            </a:r>
            <a:r>
              <a:rPr lang="en-GB" dirty="0">
                <a:solidFill>
                  <a:srgbClr val="000000"/>
                </a:solidFill>
              </a:rPr>
              <a:t>. In 2004, DOS against this provider was launched which suffered an outage for an hour.</a:t>
            </a:r>
          </a:p>
        </p:txBody>
      </p:sp>
      <p:pic>
        <p:nvPicPr>
          <p:cNvPr id="483" name="Shape 483"/>
          <p:cNvPicPr preferRelativeResize="0"/>
          <p:nvPr/>
        </p:nvPicPr>
        <p:blipFill>
          <a:blip r:embed="rId3">
            <a:alphaModFix/>
          </a:blip>
          <a:stretch>
            <a:fillRect/>
          </a:stretch>
        </p:blipFill>
        <p:spPr>
          <a:xfrm>
            <a:off x="3528195" y="1285681"/>
            <a:ext cx="5089594" cy="35364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Authoritative Name Servers</a:t>
            </a:r>
          </a:p>
        </p:txBody>
      </p:sp>
      <p:sp>
        <p:nvSpPr>
          <p:cNvPr id="88" name="Shape 88"/>
          <p:cNvSpPr txBox="1">
            <a:spLocks noGrp="1"/>
          </p:cNvSpPr>
          <p:nvPr>
            <p:ph type="body" idx="1"/>
          </p:nvPr>
        </p:nvSpPr>
        <p:spPr>
          <a:xfrm>
            <a:off x="311700" y="1152475"/>
            <a:ext cx="8520600" cy="3890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Each DNS zone has at least one authoritative nameserver that publishes information about the zone.</a:t>
            </a:r>
          </a:p>
          <a:p>
            <a:pPr marL="457200" lvl="0" indent="-342900">
              <a:spcBef>
                <a:spcPts val="0"/>
              </a:spcBef>
              <a:spcAft>
                <a:spcPts val="0"/>
              </a:spcAft>
              <a:buClr>
                <a:srgbClr val="000000"/>
              </a:buClr>
              <a:buSzPts val="1800"/>
              <a:buChar char="●"/>
            </a:pPr>
            <a:r>
              <a:rPr lang="en-GB" dirty="0">
                <a:solidFill>
                  <a:srgbClr val="000000"/>
                </a:solidFill>
              </a:rPr>
              <a:t>It provides the original and definitive answers to DNS queries.</a:t>
            </a:r>
          </a:p>
          <a:p>
            <a:pPr marL="457200" lvl="0" indent="-342900">
              <a:spcBef>
                <a:spcPts val="0"/>
              </a:spcBef>
              <a:spcAft>
                <a:spcPts val="0"/>
              </a:spcAft>
              <a:buClr>
                <a:srgbClr val="000000"/>
              </a:buClr>
              <a:buSzPts val="1800"/>
              <a:buChar char="●"/>
            </a:pPr>
            <a:r>
              <a:rPr lang="en-GB" dirty="0">
                <a:solidFill>
                  <a:srgbClr val="000000"/>
                </a:solidFill>
              </a:rPr>
              <a:t>An authoritative name server can be a master server (primary) or slave server (secondary).</a:t>
            </a:r>
          </a:p>
          <a:p>
            <a:pPr marL="457200" lvl="0" indent="-342900">
              <a:spcBef>
                <a:spcPts val="0"/>
              </a:spcBef>
              <a:spcAft>
                <a:spcPts val="0"/>
              </a:spcAft>
              <a:buClr>
                <a:srgbClr val="000000"/>
              </a:buClr>
              <a:buSzPts val="1800"/>
              <a:buChar char="●"/>
            </a:pPr>
            <a:r>
              <a:rPr lang="en-GB" dirty="0">
                <a:solidFill>
                  <a:srgbClr val="000000"/>
                </a:solidFill>
              </a:rPr>
              <a:t>A master server stores the master copies of all zone records whereas a slave server uses an automatic updating mechanism to maintain an identical copy of the master records</a:t>
            </a:r>
            <a:r>
              <a:rPr lang="en-GB" dirty="0" smtClean="0">
                <a:solidFill>
                  <a:srgbClr val="000000"/>
                </a:solidFill>
              </a:rPr>
              <a:t>.</a:t>
            </a:r>
            <a:endParaRPr lang="en-GB" dirty="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Attacks on Nameservers of a Particular Domain</a:t>
            </a:r>
          </a:p>
        </p:txBody>
      </p:sp>
      <p:sp>
        <p:nvSpPr>
          <p:cNvPr id="489" name="Shape 489"/>
          <p:cNvSpPr txBox="1">
            <a:spLocks noGrp="1"/>
          </p:cNvSpPr>
          <p:nvPr>
            <p:ph type="body" idx="1"/>
          </p:nvPr>
        </p:nvSpPr>
        <p:spPr>
          <a:xfrm>
            <a:off x="311700" y="1152475"/>
            <a:ext cx="8520600" cy="1625700"/>
          </a:xfrm>
          <a:prstGeom prst="rect">
            <a:avLst/>
          </a:prstGeom>
        </p:spPr>
        <p:txBody>
          <a:bodyPr wrap="square" lIns="91425" tIns="91425" rIns="91425" bIns="91425" anchor="t" anchorCtr="0">
            <a:noAutofit/>
          </a:bodyPr>
          <a:lstStyle/>
          <a:p>
            <a:pPr marL="0" lvl="0" indent="0">
              <a:spcBef>
                <a:spcPts val="0"/>
              </a:spcBef>
              <a:buNone/>
            </a:pPr>
            <a:r>
              <a:rPr lang="en-GB" b="1" dirty="0" err="1">
                <a:solidFill>
                  <a:srgbClr val="000000"/>
                </a:solidFill>
              </a:rPr>
              <a:t>Dyn</a:t>
            </a:r>
            <a:r>
              <a:rPr lang="en-GB" b="1" dirty="0">
                <a:solidFill>
                  <a:srgbClr val="000000"/>
                </a:solidFill>
              </a:rPr>
              <a:t> network : </a:t>
            </a:r>
            <a:r>
              <a:rPr lang="en-GB" dirty="0">
                <a:solidFill>
                  <a:srgbClr val="000000"/>
                </a:solidFill>
              </a:rPr>
              <a:t>In 2016, multiple </a:t>
            </a:r>
            <a:r>
              <a:rPr lang="en-GB" dirty="0" err="1">
                <a:solidFill>
                  <a:srgbClr val="000000"/>
                </a:solidFill>
              </a:rPr>
              <a:t>DDoS</a:t>
            </a:r>
            <a:r>
              <a:rPr lang="en-GB" dirty="0">
                <a:solidFill>
                  <a:srgbClr val="000000"/>
                </a:solidFill>
              </a:rPr>
              <a:t> attacks were launched against a major DNS service provider for companies like CNN</a:t>
            </a:r>
            <a:r>
              <a:rPr lang="en-GB" dirty="0" smtClean="0">
                <a:solidFill>
                  <a:srgbClr val="000000"/>
                </a:solidFill>
              </a:rPr>
              <a:t>, BBC, HBO, PayPal </a:t>
            </a:r>
            <a:r>
              <a:rPr lang="en-GB" dirty="0">
                <a:solidFill>
                  <a:srgbClr val="000000"/>
                </a:solidFill>
              </a:rPr>
              <a:t>etc</a:t>
            </a:r>
            <a:r>
              <a:rPr lang="en-GB" dirty="0" smtClean="0">
                <a:solidFill>
                  <a:srgbClr val="000000"/>
                </a:solidFill>
              </a:rPr>
              <a:t>. The </a:t>
            </a:r>
            <a:r>
              <a:rPr lang="en-GB" dirty="0">
                <a:solidFill>
                  <a:srgbClr val="000000"/>
                </a:solidFill>
              </a:rPr>
              <a:t>attacks are believed to have been launched through botnet consisting of different </a:t>
            </a:r>
            <a:r>
              <a:rPr lang="en-GB" dirty="0" err="1">
                <a:solidFill>
                  <a:srgbClr val="000000"/>
                </a:solidFill>
              </a:rPr>
              <a:t>IoT</a:t>
            </a:r>
            <a:r>
              <a:rPr lang="en-GB" dirty="0">
                <a:solidFill>
                  <a:srgbClr val="000000"/>
                </a:solidFill>
              </a:rPr>
              <a:t> devices like IP cameras, baby monitors etc. It caused major Internet services unavailable .</a:t>
            </a:r>
          </a:p>
        </p:txBody>
      </p:sp>
      <p:pic>
        <p:nvPicPr>
          <p:cNvPr id="490" name="Shape 490"/>
          <p:cNvPicPr preferRelativeResize="0"/>
          <p:nvPr/>
        </p:nvPicPr>
        <p:blipFill>
          <a:blip r:embed="rId3">
            <a:alphaModFix/>
          </a:blip>
          <a:stretch>
            <a:fillRect/>
          </a:stretch>
        </p:blipFill>
        <p:spPr>
          <a:xfrm>
            <a:off x="152400" y="2778175"/>
            <a:ext cx="2910725" cy="1297475"/>
          </a:xfrm>
          <a:prstGeom prst="rect">
            <a:avLst/>
          </a:prstGeom>
          <a:noFill/>
          <a:ln>
            <a:noFill/>
          </a:ln>
        </p:spPr>
      </p:pic>
      <p:pic>
        <p:nvPicPr>
          <p:cNvPr id="491" name="Shape 491"/>
          <p:cNvPicPr preferRelativeResize="0"/>
          <p:nvPr/>
        </p:nvPicPr>
        <p:blipFill>
          <a:blip r:embed="rId4">
            <a:alphaModFix/>
          </a:blip>
          <a:stretch>
            <a:fillRect/>
          </a:stretch>
        </p:blipFill>
        <p:spPr>
          <a:xfrm>
            <a:off x="1429801" y="3931300"/>
            <a:ext cx="3434524" cy="945150"/>
          </a:xfrm>
          <a:prstGeom prst="rect">
            <a:avLst/>
          </a:prstGeom>
          <a:noFill/>
          <a:ln>
            <a:noFill/>
          </a:ln>
        </p:spPr>
      </p:pic>
      <p:pic>
        <p:nvPicPr>
          <p:cNvPr id="492" name="Shape 492"/>
          <p:cNvPicPr preferRelativeResize="0"/>
          <p:nvPr/>
        </p:nvPicPr>
        <p:blipFill>
          <a:blip r:embed="rId5">
            <a:alphaModFix/>
          </a:blip>
          <a:stretch>
            <a:fillRect/>
          </a:stretch>
        </p:blipFill>
        <p:spPr>
          <a:xfrm>
            <a:off x="5047550" y="2548375"/>
            <a:ext cx="3784749" cy="1970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Attacks on Nameservers of a Particular Domain</a:t>
            </a:r>
          </a:p>
        </p:txBody>
      </p:sp>
      <p:sp>
        <p:nvSpPr>
          <p:cNvPr id="498" name="Shape 498"/>
          <p:cNvSpPr txBox="1">
            <a:spLocks noGrp="1"/>
          </p:cNvSpPr>
          <p:nvPr>
            <p:ph type="body" idx="1"/>
          </p:nvPr>
        </p:nvSpPr>
        <p:spPr>
          <a:xfrm>
            <a:off x="311700" y="1152475"/>
            <a:ext cx="8520600" cy="3990900"/>
          </a:xfrm>
          <a:prstGeom prst="rect">
            <a:avLst/>
          </a:prstGeom>
        </p:spPr>
        <p:txBody>
          <a:bodyPr wrap="square" lIns="91425" tIns="91425" rIns="91425" bIns="91425" anchor="t" anchorCtr="0">
            <a:noAutofit/>
          </a:bodyPr>
          <a:lstStyle/>
          <a:p>
            <a:pPr marL="0" lvl="0" indent="0">
              <a:spcBef>
                <a:spcPts val="0"/>
              </a:spcBef>
              <a:buNone/>
            </a:pPr>
            <a:r>
              <a:rPr lang="en-GB" b="1" dirty="0" err="1">
                <a:solidFill>
                  <a:srgbClr val="000000"/>
                </a:solidFill>
              </a:rPr>
              <a:t>DNSPod</a:t>
            </a:r>
            <a:r>
              <a:rPr lang="en-GB" b="1" dirty="0">
                <a:solidFill>
                  <a:srgbClr val="000000"/>
                </a:solidFill>
              </a:rPr>
              <a:t> : </a:t>
            </a:r>
            <a:r>
              <a:rPr lang="en-GB" dirty="0">
                <a:solidFill>
                  <a:srgbClr val="000000"/>
                </a:solidFill>
              </a:rPr>
              <a:t>In 2009, several DNS servers of a Chinese domain service provider were hit by </a:t>
            </a:r>
            <a:r>
              <a:rPr lang="en-GB" dirty="0" err="1">
                <a:solidFill>
                  <a:srgbClr val="000000"/>
                </a:solidFill>
              </a:rPr>
              <a:t>DDoS</a:t>
            </a:r>
            <a:r>
              <a:rPr lang="en-GB" dirty="0">
                <a:solidFill>
                  <a:srgbClr val="000000"/>
                </a:solidFill>
              </a:rPr>
              <a:t>.</a:t>
            </a:r>
          </a:p>
          <a:p>
            <a:pPr marL="457200" lvl="0" indent="-342900" rtl="0">
              <a:spcBef>
                <a:spcPts val="0"/>
              </a:spcBef>
              <a:spcAft>
                <a:spcPts val="0"/>
              </a:spcAft>
              <a:buClr>
                <a:srgbClr val="000000"/>
              </a:buClr>
              <a:buSzPts val="1800"/>
              <a:buChar char="●"/>
            </a:pPr>
            <a:r>
              <a:rPr lang="en-GB" sz="1600" dirty="0">
                <a:solidFill>
                  <a:srgbClr val="000000"/>
                </a:solidFill>
              </a:rPr>
              <a:t>The attack was meant to target one particular company (Baofeng.com) which is widely popular video streaming site in China. </a:t>
            </a:r>
          </a:p>
          <a:p>
            <a:pPr marL="457200" lvl="0" indent="-342900" rtl="0">
              <a:spcBef>
                <a:spcPts val="0"/>
              </a:spcBef>
              <a:spcAft>
                <a:spcPts val="0"/>
              </a:spcAft>
              <a:buClr>
                <a:srgbClr val="000000"/>
              </a:buClr>
              <a:buSzPts val="1800"/>
              <a:buChar char="●"/>
            </a:pPr>
            <a:r>
              <a:rPr lang="en-GB" sz="1600" dirty="0">
                <a:solidFill>
                  <a:srgbClr val="000000"/>
                </a:solidFill>
              </a:rPr>
              <a:t>On the next day of attack, when DNS responses previously cached by the other servers timed out, </a:t>
            </a:r>
            <a:r>
              <a:rPr lang="en-GB" sz="1600" dirty="0" err="1">
                <a:solidFill>
                  <a:srgbClr val="000000"/>
                </a:solidFill>
              </a:rPr>
              <a:t>Baofeng’s</a:t>
            </a:r>
            <a:r>
              <a:rPr lang="en-GB" sz="1600" dirty="0">
                <a:solidFill>
                  <a:srgbClr val="000000"/>
                </a:solidFill>
              </a:rPr>
              <a:t> media player on users’ machines could not find the IP addresses of the servers because of the attack.</a:t>
            </a:r>
          </a:p>
          <a:p>
            <a:pPr marL="457200" lvl="0" indent="-342900">
              <a:spcBef>
                <a:spcPts val="0"/>
              </a:spcBef>
              <a:buClr>
                <a:srgbClr val="000000"/>
              </a:buClr>
              <a:buSzPts val="1800"/>
              <a:buChar char="●"/>
            </a:pPr>
            <a:r>
              <a:rPr lang="en-GB" sz="1600" dirty="0">
                <a:solidFill>
                  <a:srgbClr val="000000"/>
                </a:solidFill>
              </a:rPr>
              <a:t> Due to the bug in the media player </a:t>
            </a:r>
            <a:r>
              <a:rPr lang="en-GB" sz="1600" dirty="0" smtClean="0">
                <a:solidFill>
                  <a:srgbClr val="000000"/>
                </a:solidFill>
              </a:rPr>
              <a:t>software, </a:t>
            </a:r>
            <a:r>
              <a:rPr lang="en-GB" sz="1600" dirty="0">
                <a:solidFill>
                  <a:srgbClr val="000000"/>
                </a:solidFill>
              </a:rPr>
              <a:t>instead of waiting, they continuously sent out DNS queries at a faster rate. Due to massive number of DNS queries, they flooded and congested the network of China Telecom (ISP). It impacted 20 provinces and is described as the worst Internet incident in China.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4163" indent="-284163">
              <a:spcAft>
                <a:spcPts val="600"/>
              </a:spcAft>
            </a:pPr>
            <a:r>
              <a:rPr lang="en-US" dirty="0" smtClean="0">
                <a:solidFill>
                  <a:schemeClr val="tx1"/>
                </a:solidFill>
              </a:rPr>
              <a:t>How DNS works</a:t>
            </a:r>
          </a:p>
          <a:p>
            <a:pPr marL="284163" indent="-284163">
              <a:spcAft>
                <a:spcPts val="600"/>
              </a:spcAft>
            </a:pPr>
            <a:r>
              <a:rPr lang="en-US" dirty="0" smtClean="0">
                <a:solidFill>
                  <a:schemeClr val="tx1"/>
                </a:solidFill>
              </a:rPr>
              <a:t>Spoofing Attacks on DNS </a:t>
            </a:r>
          </a:p>
          <a:p>
            <a:pPr marL="569913" indent="-285750">
              <a:spcAft>
                <a:spcPts val="600"/>
              </a:spcAft>
              <a:buFont typeface="Courier New" panose="02070309020205020404" pitchFamily="49" charset="0"/>
              <a:buChar char="o"/>
            </a:pPr>
            <a:r>
              <a:rPr lang="en-US" sz="1600" dirty="0" smtClean="0">
                <a:solidFill>
                  <a:schemeClr val="tx1"/>
                </a:solidFill>
              </a:rPr>
              <a:t>Local DNS cache poisoning attacks</a:t>
            </a:r>
          </a:p>
          <a:p>
            <a:pPr marL="569913" indent="-285750">
              <a:spcAft>
                <a:spcPts val="600"/>
              </a:spcAft>
              <a:buFont typeface="Courier New" panose="02070309020205020404" pitchFamily="49" charset="0"/>
              <a:buChar char="o"/>
            </a:pPr>
            <a:r>
              <a:rPr lang="en-US" sz="1600" dirty="0" smtClean="0">
                <a:solidFill>
                  <a:schemeClr val="tx1"/>
                </a:solidFill>
              </a:rPr>
              <a:t>Remote DNS cache poisoning attacks</a:t>
            </a:r>
          </a:p>
          <a:p>
            <a:pPr marL="569913" indent="-285750">
              <a:spcAft>
                <a:spcPts val="600"/>
              </a:spcAft>
              <a:buFont typeface="Courier New" panose="02070309020205020404" pitchFamily="49" charset="0"/>
              <a:buChar char="o"/>
            </a:pPr>
            <a:r>
              <a:rPr lang="en-US" sz="1600" dirty="0" smtClean="0">
                <a:solidFill>
                  <a:schemeClr val="tx1"/>
                </a:solidFill>
              </a:rPr>
              <a:t>Reply forgery attacks</a:t>
            </a:r>
          </a:p>
          <a:p>
            <a:pPr marL="285750" indent="-285750">
              <a:spcAft>
                <a:spcPts val="600"/>
              </a:spcAft>
            </a:pPr>
            <a:r>
              <a:rPr lang="en-US" dirty="0" smtClean="0">
                <a:solidFill>
                  <a:schemeClr val="tx1"/>
                </a:solidFill>
              </a:rPr>
              <a:t>Defense against DNS spoofing attacks</a:t>
            </a:r>
          </a:p>
          <a:p>
            <a:pPr marL="517525" indent="-285750">
              <a:spcAft>
                <a:spcPts val="600"/>
              </a:spcAft>
              <a:buFont typeface="Courier New" panose="02070309020205020404" pitchFamily="49" charset="0"/>
              <a:buChar char="o"/>
            </a:pPr>
            <a:r>
              <a:rPr lang="en-US" sz="1600" dirty="0" smtClean="0">
                <a:solidFill>
                  <a:schemeClr val="tx1"/>
                </a:solidFill>
              </a:rPr>
              <a:t>DNSSEC</a:t>
            </a:r>
          </a:p>
          <a:p>
            <a:pPr marL="517525" indent="-285750">
              <a:spcAft>
                <a:spcPts val="600"/>
              </a:spcAft>
              <a:buFont typeface="Courier New" panose="02070309020205020404" pitchFamily="49" charset="0"/>
              <a:buChar char="o"/>
            </a:pPr>
            <a:r>
              <a:rPr lang="en-US" sz="1600" dirty="0" smtClean="0">
                <a:solidFill>
                  <a:schemeClr val="tx1"/>
                </a:solidFill>
              </a:rPr>
              <a:t>TLS/SSL</a:t>
            </a:r>
          </a:p>
          <a:p>
            <a:pPr marL="285750" indent="-285750">
              <a:spcAft>
                <a:spcPts val="600"/>
              </a:spcAft>
            </a:pPr>
            <a:r>
              <a:rPr lang="en-US" sz="1600" dirty="0" smtClean="0">
                <a:solidFill>
                  <a:schemeClr val="tx1"/>
                </a:solidFill>
              </a:rPr>
              <a:t>Denial of Services on DNS</a:t>
            </a:r>
            <a:endParaRPr lang="en-US" dirty="0">
              <a:solidFill>
                <a:schemeClr val="tx1"/>
              </a:solidFill>
            </a:endParaRPr>
          </a:p>
        </p:txBody>
      </p:sp>
    </p:spTree>
    <p:extLst>
      <p:ext uri="{BB962C8B-B14F-4D97-AF65-F5344CB8AC3E}">
        <p14:creationId xmlns:p14="http://schemas.microsoft.com/office/powerpoint/2010/main" val="33412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DNS ROOT Servers</a:t>
            </a:r>
            <a:endParaRPr lang="en-GB" dirty="0"/>
          </a:p>
        </p:txBody>
      </p:sp>
      <p:sp>
        <p:nvSpPr>
          <p:cNvPr id="94" name="Shape 94"/>
          <p:cNvSpPr txBox="1">
            <a:spLocks noGrp="1"/>
          </p:cNvSpPr>
          <p:nvPr>
            <p:ph type="body" idx="1"/>
          </p:nvPr>
        </p:nvSpPr>
        <p:spPr>
          <a:xfrm>
            <a:off x="311700" y="1152475"/>
            <a:ext cx="8520600" cy="38769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The root zone is called </a:t>
            </a:r>
            <a:r>
              <a:rPr lang="en-GB" dirty="0" smtClean="0">
                <a:solidFill>
                  <a:srgbClr val="000000"/>
                </a:solidFill>
              </a:rPr>
              <a:t>ROOT.</a:t>
            </a:r>
          </a:p>
          <a:p>
            <a:pPr marL="457200" lvl="0" indent="-342900">
              <a:spcBef>
                <a:spcPts val="0"/>
              </a:spcBef>
              <a:spcAft>
                <a:spcPts val="600"/>
              </a:spcAft>
              <a:buClr>
                <a:srgbClr val="000000"/>
              </a:buClr>
              <a:buSzPts val="1800"/>
              <a:buChar char="●"/>
            </a:pPr>
            <a:r>
              <a:rPr lang="en-GB" dirty="0" smtClean="0">
                <a:solidFill>
                  <a:srgbClr val="000000"/>
                </a:solidFill>
              </a:rPr>
              <a:t>There </a:t>
            </a:r>
            <a:r>
              <a:rPr lang="en-GB" dirty="0">
                <a:solidFill>
                  <a:srgbClr val="000000"/>
                </a:solidFill>
              </a:rPr>
              <a:t>are 13 authoritative nameservers (DNS root servers) for this zone</a:t>
            </a:r>
            <a:r>
              <a:rPr lang="en-GB" dirty="0" smtClean="0">
                <a:solidFill>
                  <a:srgbClr val="000000"/>
                </a:solidFill>
              </a:rPr>
              <a:t>.</a:t>
            </a:r>
          </a:p>
          <a:p>
            <a:pPr marL="457200" lvl="0" indent="-342900">
              <a:spcBef>
                <a:spcPts val="0"/>
              </a:spcBef>
              <a:spcAft>
                <a:spcPts val="600"/>
              </a:spcAft>
              <a:buClr>
                <a:srgbClr val="000000"/>
              </a:buClr>
              <a:buSzPts val="1800"/>
              <a:buChar char="●"/>
            </a:pPr>
            <a:r>
              <a:rPr lang="en-GB" dirty="0" smtClean="0">
                <a:solidFill>
                  <a:srgbClr val="000000"/>
                </a:solidFill>
              </a:rPr>
              <a:t>They provide the nameserver information about all TLDs</a:t>
            </a:r>
          </a:p>
          <a:p>
            <a:pPr marL="798513" lvl="4" indent="-287338">
              <a:spcAft>
                <a:spcPts val="600"/>
              </a:spcAft>
              <a:buClr>
                <a:srgbClr val="000000"/>
              </a:buClr>
              <a:buSzPts val="1800"/>
            </a:pPr>
            <a:r>
              <a:rPr lang="en-GB" dirty="0">
                <a:solidFill>
                  <a:srgbClr val="000000"/>
                </a:solidFill>
                <a:hlinkClick r:id="rId3"/>
              </a:rPr>
              <a:t>https://</a:t>
            </a:r>
            <a:r>
              <a:rPr lang="en-GB" dirty="0" smtClean="0">
                <a:solidFill>
                  <a:srgbClr val="000000"/>
                </a:solidFill>
                <a:hlinkClick r:id="rId3"/>
              </a:rPr>
              <a:t>www.internic.net/domain/root.zone</a:t>
            </a:r>
            <a:endParaRPr lang="en-GB" dirty="0" smtClean="0">
              <a:solidFill>
                <a:srgbClr val="000000"/>
              </a:solidFill>
            </a:endParaRPr>
          </a:p>
          <a:p>
            <a:pPr marL="457200" lvl="0" indent="-342900">
              <a:spcBef>
                <a:spcPts val="0"/>
              </a:spcBef>
              <a:spcAft>
                <a:spcPts val="600"/>
              </a:spcAft>
              <a:buClr>
                <a:srgbClr val="000000"/>
              </a:buClr>
              <a:buSzPts val="1800"/>
              <a:buChar char="●"/>
            </a:pPr>
            <a:r>
              <a:rPr lang="en-GB" dirty="0" smtClean="0">
                <a:solidFill>
                  <a:srgbClr val="000000"/>
                </a:solidFill>
              </a:rPr>
              <a:t>They are the starting point of DNS queries.</a:t>
            </a:r>
            <a:endParaRPr lang="en-GB" dirty="0">
              <a:solidFill>
                <a:srgbClr val="000000"/>
              </a:solidFill>
            </a:endParaRP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583" y="3090925"/>
            <a:ext cx="5377911" cy="1777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DNS Root Servers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6" y="1119223"/>
            <a:ext cx="6269722" cy="3811250"/>
          </a:xfrm>
          <a:prstGeom prst="rect">
            <a:avLst/>
          </a:prstGeom>
        </p:spPr>
      </p:pic>
      <p:sp>
        <p:nvSpPr>
          <p:cNvPr id="5" name="TextBox 4"/>
          <p:cNvSpPr txBox="1"/>
          <p:nvPr/>
        </p:nvSpPr>
        <p:spPr>
          <a:xfrm>
            <a:off x="6865749" y="1720313"/>
            <a:ext cx="1844298" cy="1200329"/>
          </a:xfrm>
          <a:prstGeom prst="rect">
            <a:avLst/>
          </a:prstGeom>
          <a:noFill/>
        </p:spPr>
        <p:txBody>
          <a:bodyPr wrap="square" rtlCol="0">
            <a:spAutoFit/>
          </a:bodyPr>
          <a:lstStyle/>
          <a:p>
            <a:r>
              <a:rPr lang="en-US" sz="1800" dirty="0" smtClean="0"/>
              <a:t>They are the most critical infrastructure on the Internet. </a:t>
            </a:r>
            <a:endParaRPr lang="en-US" sz="1800" dirty="0"/>
          </a:p>
        </p:txBody>
      </p:sp>
    </p:spTree>
    <p:extLst>
      <p:ext uri="{BB962C8B-B14F-4D97-AF65-F5344CB8AC3E}">
        <p14:creationId xmlns:p14="http://schemas.microsoft.com/office/powerpoint/2010/main" val="329332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Level Domain (TLD)</a:t>
            </a:r>
            <a:endParaRPr lang="en-US" dirty="0"/>
          </a:p>
        </p:txBody>
      </p:sp>
      <p:sp>
        <p:nvSpPr>
          <p:cNvPr id="3" name="Text Placeholder 2"/>
          <p:cNvSpPr>
            <a:spLocks noGrp="1"/>
          </p:cNvSpPr>
          <p:nvPr>
            <p:ph type="body" idx="1"/>
          </p:nvPr>
        </p:nvSpPr>
        <p:spPr/>
        <p:txBody>
          <a:bodyPr/>
          <a:lstStyle/>
          <a:p>
            <a:pPr marL="287338" indent="-287338"/>
            <a:r>
              <a:rPr lang="en-US" dirty="0" smtClean="0">
                <a:solidFill>
                  <a:schemeClr val="tx1"/>
                </a:solidFill>
              </a:rPr>
              <a:t>Infrastructure TLD:  .</a:t>
            </a:r>
            <a:r>
              <a:rPr lang="en-US" dirty="0" err="1" smtClean="0">
                <a:solidFill>
                  <a:schemeClr val="tx1"/>
                </a:solidFill>
              </a:rPr>
              <a:t>arpa</a:t>
            </a:r>
            <a:endParaRPr lang="en-US" dirty="0" smtClean="0">
              <a:solidFill>
                <a:schemeClr val="tx1"/>
              </a:solidFill>
            </a:endParaRPr>
          </a:p>
          <a:p>
            <a:pPr marL="287338" indent="-287338"/>
            <a:r>
              <a:rPr lang="en-US" dirty="0" smtClean="0">
                <a:solidFill>
                  <a:schemeClr val="tx1"/>
                </a:solidFill>
              </a:rPr>
              <a:t>Generic TLD (</a:t>
            </a:r>
            <a:r>
              <a:rPr lang="en-US" dirty="0" err="1" smtClean="0">
                <a:solidFill>
                  <a:schemeClr val="tx1"/>
                </a:solidFill>
              </a:rPr>
              <a:t>gTLD</a:t>
            </a:r>
            <a:r>
              <a:rPr lang="en-US" dirty="0" smtClean="0">
                <a:solidFill>
                  <a:schemeClr val="tx1"/>
                </a:solidFill>
              </a:rPr>
              <a:t>): .com, </a:t>
            </a:r>
            <a:r>
              <a:rPr lang="en-US" dirty="0" err="1" smtClean="0">
                <a:solidFill>
                  <a:schemeClr val="tx1"/>
                </a:solidFill>
              </a:rPr>
              <a:t>.net</a:t>
            </a:r>
            <a:r>
              <a:rPr lang="en-US" dirty="0" smtClean="0">
                <a:solidFill>
                  <a:schemeClr val="tx1"/>
                </a:solidFill>
              </a:rPr>
              <a:t>, </a:t>
            </a:r>
            <a:endParaRPr lang="en-US" dirty="0">
              <a:solidFill>
                <a:schemeClr val="tx1"/>
              </a:solidFill>
            </a:endParaRPr>
          </a:p>
          <a:p>
            <a:pPr marL="287338" indent="-287338"/>
            <a:r>
              <a:rPr lang="en-US" dirty="0" smtClean="0">
                <a:solidFill>
                  <a:schemeClr val="tx1"/>
                </a:solidFill>
              </a:rPr>
              <a:t>Sponsored TLD (</a:t>
            </a:r>
            <a:r>
              <a:rPr lang="en-US" dirty="0" err="1" smtClean="0">
                <a:solidFill>
                  <a:schemeClr val="tx1"/>
                </a:solidFill>
              </a:rPr>
              <a:t>sTLD</a:t>
            </a:r>
            <a:r>
              <a:rPr lang="en-US" dirty="0" smtClean="0">
                <a:solidFill>
                  <a:schemeClr val="tx1"/>
                </a:solidFill>
              </a:rPr>
              <a:t>): </a:t>
            </a:r>
            <a:r>
              <a:rPr lang="en-US" dirty="0">
                <a:solidFill>
                  <a:schemeClr val="tx1"/>
                </a:solidFill>
              </a:rPr>
              <a:t>These domains are proposed and sponsored by private agencies or organizations that establish and enforce rules restricting the eligibility to use the </a:t>
            </a:r>
            <a:r>
              <a:rPr lang="en-US" dirty="0" smtClean="0">
                <a:solidFill>
                  <a:schemeClr val="tx1"/>
                </a:solidFill>
              </a:rPr>
              <a:t>TLD:  .</a:t>
            </a:r>
            <a:r>
              <a:rPr lang="en-US" dirty="0" err="1" smtClean="0">
                <a:solidFill>
                  <a:schemeClr val="tx1"/>
                </a:solidFill>
              </a:rPr>
              <a:t>edu</a:t>
            </a:r>
            <a:r>
              <a:rPr lang="en-US" dirty="0" smtClean="0">
                <a:solidFill>
                  <a:schemeClr val="tx1"/>
                </a:solidFill>
              </a:rPr>
              <a:t>, .</a:t>
            </a:r>
            <a:r>
              <a:rPr lang="en-US" dirty="0" err="1" smtClean="0">
                <a:solidFill>
                  <a:schemeClr val="tx1"/>
                </a:solidFill>
              </a:rPr>
              <a:t>gov</a:t>
            </a:r>
            <a:r>
              <a:rPr lang="en-US" dirty="0" smtClean="0">
                <a:solidFill>
                  <a:schemeClr val="tx1"/>
                </a:solidFill>
              </a:rPr>
              <a:t>, .mil, .travel, .jobs</a:t>
            </a:r>
          </a:p>
          <a:p>
            <a:pPr marL="287338" indent="-287338"/>
            <a:r>
              <a:rPr lang="en-US" dirty="0" smtClean="0">
                <a:solidFill>
                  <a:schemeClr val="tx1"/>
                </a:solidFill>
              </a:rPr>
              <a:t>Country Code TLD (</a:t>
            </a:r>
            <a:r>
              <a:rPr lang="en-US" dirty="0" err="1" smtClean="0">
                <a:solidFill>
                  <a:schemeClr val="tx1"/>
                </a:solidFill>
              </a:rPr>
              <a:t>ccTLD</a:t>
            </a:r>
            <a:r>
              <a:rPr lang="en-US" dirty="0" smtClean="0">
                <a:solidFill>
                  <a:schemeClr val="tx1"/>
                </a:solidFill>
              </a:rPr>
              <a:t>): .au (Australia), .</a:t>
            </a:r>
            <a:r>
              <a:rPr lang="en-US" dirty="0" err="1" smtClean="0">
                <a:solidFill>
                  <a:schemeClr val="tx1"/>
                </a:solidFill>
              </a:rPr>
              <a:t>cn</a:t>
            </a:r>
            <a:r>
              <a:rPr lang="en-US" dirty="0" smtClean="0">
                <a:solidFill>
                  <a:schemeClr val="tx1"/>
                </a:solidFill>
              </a:rPr>
              <a:t> (China), .</a:t>
            </a:r>
            <a:r>
              <a:rPr lang="en-US" dirty="0" err="1" smtClean="0">
                <a:solidFill>
                  <a:schemeClr val="tx1"/>
                </a:solidFill>
              </a:rPr>
              <a:t>fr</a:t>
            </a:r>
            <a:r>
              <a:rPr lang="en-US" dirty="0" smtClean="0">
                <a:solidFill>
                  <a:schemeClr val="tx1"/>
                </a:solidFill>
              </a:rPr>
              <a:t> (France)</a:t>
            </a:r>
          </a:p>
          <a:p>
            <a:pPr marL="287338" indent="-287338"/>
            <a:r>
              <a:rPr lang="en-US" dirty="0" smtClean="0">
                <a:solidFill>
                  <a:schemeClr val="tx1"/>
                </a:solidFill>
              </a:rPr>
              <a:t>Reserved TLD: .example, .test, .</a:t>
            </a:r>
            <a:r>
              <a:rPr lang="en-US" dirty="0" err="1" smtClean="0">
                <a:solidFill>
                  <a:schemeClr val="tx1"/>
                </a:solidFill>
              </a:rPr>
              <a:t>localhost</a:t>
            </a:r>
            <a:r>
              <a:rPr lang="en-US" dirty="0" smtClean="0">
                <a:solidFill>
                  <a:schemeClr val="tx1"/>
                </a:solidFill>
              </a:rPr>
              <a:t>, .invalid</a:t>
            </a:r>
          </a:p>
        </p:txBody>
      </p:sp>
    </p:spTree>
    <p:extLst>
      <p:ext uri="{BB962C8B-B14F-4D97-AF65-F5344CB8AC3E}">
        <p14:creationId xmlns:p14="http://schemas.microsoft.com/office/powerpoint/2010/main" val="5331472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3320</Words>
  <Application>Microsoft Office PowerPoint</Application>
  <PresentationFormat>On-screen Show (16:9)</PresentationFormat>
  <Paragraphs>247</Paragraphs>
  <Slides>62</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Courier New</vt:lpstr>
      <vt:lpstr>Wingdings</vt:lpstr>
      <vt:lpstr>Simple Light</vt:lpstr>
      <vt:lpstr>DNS and Attacks</vt:lpstr>
      <vt:lpstr>Outline</vt:lpstr>
      <vt:lpstr>DNS Domain Hierarchy</vt:lpstr>
      <vt:lpstr>DNS Zone</vt:lpstr>
      <vt:lpstr>Zone vs Domain</vt:lpstr>
      <vt:lpstr>Authoritative Name Servers</vt:lpstr>
      <vt:lpstr>DNS ROOT Servers</vt:lpstr>
      <vt:lpstr>13 DNS Root Servers</vt:lpstr>
      <vt:lpstr>Top Level Domain (TLD)</vt:lpstr>
      <vt:lpstr>DNS Query Process</vt:lpstr>
      <vt:lpstr>Local DNS Files</vt:lpstr>
      <vt:lpstr>Local DNS Server and Iterative Query Process</vt:lpstr>
      <vt:lpstr>Emulating Local DNS Server (Step 1: Ask ROOT)</vt:lpstr>
      <vt:lpstr>DNS Response</vt:lpstr>
      <vt:lpstr>Steps 2-3: Ask .net &amp; example.net servers</vt:lpstr>
      <vt:lpstr>DNS cache</vt:lpstr>
      <vt:lpstr>Set Up DNS Server and Experiment Environment</vt:lpstr>
      <vt:lpstr>Setup: User Machine</vt:lpstr>
      <vt:lpstr>Setup: Configure Local DNS Server</vt:lpstr>
      <vt:lpstr>Configure Local DNS Server: Simplification</vt:lpstr>
      <vt:lpstr>Set Up DNS Zones on Local DNS Server</vt:lpstr>
      <vt:lpstr>Zone File for Forward Lookup</vt:lpstr>
      <vt:lpstr>Zone File for Reverse Lookup</vt:lpstr>
      <vt:lpstr>Testing Our Setup</vt:lpstr>
      <vt:lpstr>DNS Attacks</vt:lpstr>
      <vt:lpstr>Overview of the Attack Surfaces</vt:lpstr>
      <vt:lpstr>DNS Attacks on Compromised Machines</vt:lpstr>
      <vt:lpstr>Local DNS Cache Poisoning Attack</vt:lpstr>
      <vt:lpstr>Spoofing DNS Replies (from LAN)</vt:lpstr>
      <vt:lpstr>Local DNS Cache Poisoning Attack</vt:lpstr>
      <vt:lpstr>Local DNS Cache Poisoning Attack</vt:lpstr>
      <vt:lpstr>Inspect the Cache</vt:lpstr>
      <vt:lpstr>Remote DNS Cache Poisoning Attack</vt:lpstr>
      <vt:lpstr>Challenges</vt:lpstr>
      <vt:lpstr>The Kaminsky Attack</vt:lpstr>
      <vt:lpstr>The Kaminsky Attack: A Sample Response</vt:lpstr>
      <vt:lpstr>Spoofing Replies: IP and UDP headers </vt:lpstr>
      <vt:lpstr>Spoofing Replies: DNS Header and Payload</vt:lpstr>
      <vt:lpstr>Attacks from Malicious DNS Server</vt:lpstr>
      <vt:lpstr>Attacks from Malicious DNS Server</vt:lpstr>
      <vt:lpstr>Fake Data in the Additional Section</vt:lpstr>
      <vt:lpstr>Fake Data in the Authority Section</vt:lpstr>
      <vt:lpstr>Reply Forgery Attacks from Malicious DNS Servers</vt:lpstr>
      <vt:lpstr>Reply Forgery in Reverse DNS Lookup</vt:lpstr>
      <vt:lpstr>Reply Forgery Attacks from Malicious DNS Servers</vt:lpstr>
      <vt:lpstr>Reverse DNS Lookup</vt:lpstr>
      <vt:lpstr>Reply Forgery Attacks from Malicious DNS Servers</vt:lpstr>
      <vt:lpstr>Review Our Question</vt:lpstr>
      <vt:lpstr>Protection Against DNS Cache Poisoning Attacks</vt:lpstr>
      <vt:lpstr>Protecting Against DNS Cache Poisoning Attacks</vt:lpstr>
      <vt:lpstr>Protection Using DNSSEC</vt:lpstr>
      <vt:lpstr>Protection Using TLS/SSL</vt:lpstr>
      <vt:lpstr>DNSSEC versus TLS/SSL</vt:lpstr>
      <vt:lpstr>DNS Rebinding Attack</vt:lpstr>
      <vt:lpstr>DNS Rebinding Attack</vt:lpstr>
      <vt:lpstr>Denial of Services Attacks on DNS</vt:lpstr>
      <vt:lpstr>Denial of Service Attacks on Root Servers</vt:lpstr>
      <vt:lpstr>Denial of Service Attacks on TLD Servers</vt:lpstr>
      <vt:lpstr>Attacks on Nameservers of a Particular Domain</vt:lpstr>
      <vt:lpstr>Attacks on Nameservers of a Particular Domain</vt:lpstr>
      <vt:lpstr>Attacks on Nameservers of a Particular Domain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and Attacks</dc:title>
  <cp:lastModifiedBy>kevin.w.du@gmail.com</cp:lastModifiedBy>
  <cp:revision>35</cp:revision>
  <dcterms:modified xsi:type="dcterms:W3CDTF">2019-07-13T18:39:05Z</dcterms:modified>
</cp:coreProperties>
</file>