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84" r:id="rId32"/>
    <p:sldId id="288" r:id="rId33"/>
    <p:sldId id="289" r:id="rId34"/>
    <p:sldId id="287" r:id="rId35"/>
    <p:sldId id="286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2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cnblogs.com/ypsupreme/archive/2004/01/13/12096887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构建调试Linux内核网络代码的环境</a:t>
            </a:r>
          </a:p>
        </p:txBody>
      </p:sp>
      <p:pic>
        <p:nvPicPr>
          <p:cNvPr id="120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Shape 121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  <p:sp>
        <p:nvSpPr>
          <p:cNvPr id="122" name="Shape 122"/>
          <p:cNvSpPr/>
          <p:nvPr/>
        </p:nvSpPr>
        <p:spPr>
          <a:xfrm>
            <a:off x="1778000" y="8417759"/>
            <a:ext cx="20828000" cy="15875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4400"/>
            </a:lvl1pPr>
          </a:lstStyle>
          <a:p>
            <a:r>
              <a:t>孟宁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编译运行Linux内核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4700"/>
              </a:spcBef>
              <a:defRPr sz="4210"/>
            </a:pPr>
            <a:r>
              <a:t>这时只要在源代码根目录下执行make命令就可以编译Linux内核了，不过为了加速编译的过程我们一般使用如下命令。</a:t>
            </a:r>
          </a:p>
          <a:p>
            <a:pPr marL="514350" indent="-514350" defTabSz="668655">
              <a:spcBef>
                <a:spcPts val="4700"/>
              </a:spcBef>
              <a:defRPr sz="4210"/>
            </a:pPr>
            <a:r>
              <a:t>make -j$(nproc) # nproc gives the number of CPU cores/threads available</a:t>
            </a:r>
          </a:p>
          <a:p>
            <a:pPr marL="514350" indent="-514350" defTabSz="668655">
              <a:spcBef>
                <a:spcPts val="4700"/>
              </a:spcBef>
              <a:defRPr sz="4210"/>
            </a:pPr>
            <a:r>
              <a:t>编译完成后，在源代码目录下会生成arch/x86/boot/bzImage文件，这个就是编译好的内核文件的压缩包。这时可以使用QEMU模拟器加载运行编译好的内核文件，命令如下：</a:t>
            </a:r>
          </a:p>
          <a:p>
            <a:pPr marL="514350" indent="-514350" defTabSz="668655">
              <a:spcBef>
                <a:spcPts val="4700"/>
              </a:spcBef>
              <a:defRPr sz="4210"/>
            </a:pPr>
            <a:r>
              <a:t>qemu-system-x86_64 -kernel arch/x86/boot/bzImage</a:t>
            </a:r>
          </a:p>
          <a:p>
            <a:pPr marL="514350" indent="-514350" defTabSz="668655">
              <a:spcBef>
                <a:spcPts val="4700"/>
              </a:spcBef>
              <a:defRPr sz="4210"/>
            </a:pPr>
            <a:r>
              <a:t>只是测试一下内核能不能正常加载运行，因为没有文件系统，Linux内核启动完成后最终会kernel panic，不要慌张！要想运行一个完整的Linux系统还需要制作根文件系统。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制作根文件系统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般个人电脑加电启动的过程为，首先由bootloader加载内核和根文件系统到内存中，因为内核紧接着需要挂载内存根文件系统，内存根文件系统包含必要的设备驱动和工具；然后bootloader将系统的控制权交给内核，内核开始启动运行，内核启动的最后阶段会将根文件系统挂载到根目录/下，然后运行根文件系统中 init 脚本执行一些用户态的启动任务，最后才挂载真正的磁盘根文件系统。</a:t>
            </a:r>
          </a:p>
          <a:p>
            <a:r>
              <a:t>我们这里为了简化实验环境，仅制作内存根文件系统。这里借助 BusyBox 构建极简内存根文件系统，提供基本的用户态可执行程序。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2504167"/>
          </a:xfrm>
          <a:prstGeom prst="rect">
            <a:avLst/>
          </a:prstGeom>
        </p:spPr>
        <p:txBody>
          <a:bodyPr/>
          <a:lstStyle/>
          <a:p>
            <a:r>
              <a:t>首先从 https://www.busybox.net 下载 busybox 源代码解压，解压完成后，跟Linux内核一样先配置编译，并安装。</a:t>
            </a:r>
          </a:p>
        </p:txBody>
      </p:sp>
      <p:sp>
        <p:nvSpPr>
          <p:cNvPr id="159" name="Shape 159"/>
          <p:cNvSpPr/>
          <p:nvPr/>
        </p:nvSpPr>
        <p:spPr>
          <a:xfrm>
            <a:off x="2290222" y="5770650"/>
            <a:ext cx="19382335" cy="678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axel -n 20 https://busybox.net/downloads/busybox-1.31.1.tar.bz2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tar -jxvf busybox-1.31.1.tar.bz2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cd busybox-1.31.1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make menuconfig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记得要将编译配置选项中选中构建成静态链接，不用动态链接库。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Settings  ---&gt;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[*] Build static binary (no shared libs)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然后编译安装，默认会安装到源码目录下的 _install 目录中。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make -j$(nproc) &amp;&amp; make install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1803595"/>
          </a:xfrm>
          <a:prstGeom prst="rect">
            <a:avLst/>
          </a:prstGeom>
        </p:spPr>
        <p:txBody>
          <a:bodyPr/>
          <a:lstStyle/>
          <a:p>
            <a:r>
              <a:t>准备内存根文件系统所需的目录和文件，大致过程如下：</a:t>
            </a:r>
          </a:p>
        </p:txBody>
      </p:sp>
      <p:sp>
        <p:nvSpPr>
          <p:cNvPr id="163" name="Shape 163"/>
          <p:cNvSpPr/>
          <p:nvPr/>
        </p:nvSpPr>
        <p:spPr>
          <a:xfrm>
            <a:off x="2344467" y="5076124"/>
            <a:ext cx="18158967" cy="302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mkdir rootfs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cd rootfs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cp ../busybox-1.31.1/_install/* ./ -rf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mkdir dev proc sys home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sudo cp -a /dev/{null,console,tty,tty1,tty2,tty3,tty4} dev/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1803595"/>
          </a:xfrm>
          <a:prstGeom prst="rect">
            <a:avLst/>
          </a:prstGeom>
        </p:spPr>
        <p:txBody>
          <a:bodyPr/>
          <a:lstStyle>
            <a:lvl1pPr marL="590550" indent="-590550" defTabSz="767715">
              <a:spcBef>
                <a:spcPts val="5400"/>
              </a:spcBef>
              <a:defRPr sz="4835"/>
            </a:lvl1pPr>
          </a:lstStyle>
          <a:p>
            <a:r>
              <a:t>准备 init 脚本文件放在根文件系统根目录下（rootfs/init），添加如下内容到 init 文件。</a:t>
            </a:r>
          </a:p>
        </p:txBody>
      </p:sp>
      <p:sp>
        <p:nvSpPr>
          <p:cNvPr id="167" name="Shape 167"/>
          <p:cNvSpPr/>
          <p:nvPr/>
        </p:nvSpPr>
        <p:spPr>
          <a:xfrm>
            <a:off x="7539522" y="4618119"/>
            <a:ext cx="8372030" cy="7823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#!/bin/sh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mount -t proc none /proc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mount -t sysfs none /sys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echo "Wellcome MengningOS!"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echo "--------------------"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cd home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/bin/sh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给 init 脚本添加可执行权限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chmod +x init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21005800" cy="5112957"/>
          </a:xfrm>
          <a:prstGeom prst="rect">
            <a:avLst/>
          </a:prstGeom>
        </p:spPr>
        <p:txBody>
          <a:bodyPr/>
          <a:lstStyle/>
          <a:p>
            <a:r>
              <a:t>准备网络程序用来触发socket API驱动内核TCP/IP协议栈。注意为了简化起见，我们使用静态编译的程序，并吧静态编译的server和client拷贝到rootfs/home/目录下。</a:t>
            </a:r>
          </a:p>
        </p:txBody>
      </p:sp>
      <p:sp>
        <p:nvSpPr>
          <p:cNvPr id="171" name="Shape 171"/>
          <p:cNvSpPr/>
          <p:nvPr/>
        </p:nvSpPr>
        <p:spPr>
          <a:xfrm>
            <a:off x="5667430" y="8187648"/>
            <a:ext cx="9901238" cy="1854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$ gcc server.c -o server -static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$ gcc client.c -o client -static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$ cp server client rootfs/home/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制作内存根文件系统的过程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21005800" cy="5112957"/>
          </a:xfrm>
          <a:prstGeom prst="rect">
            <a:avLst/>
          </a:prstGeom>
        </p:spPr>
        <p:txBody>
          <a:bodyPr/>
          <a:lstStyle/>
          <a:p>
            <a:r>
              <a:t>打包成内存根文件系统镜像。使用如下命令将rootfs目录打包成rootfs.cpio.gz文件。</a:t>
            </a:r>
          </a:p>
        </p:txBody>
      </p:sp>
      <p:sp>
        <p:nvSpPr>
          <p:cNvPr id="175" name="Shape 175"/>
          <p:cNvSpPr/>
          <p:nvPr/>
        </p:nvSpPr>
        <p:spPr>
          <a:xfrm>
            <a:off x="753188" y="8245736"/>
            <a:ext cx="23358278" cy="1270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find . -print0 | cpio --null -ov --format=newc | gzip -9 &gt; ../rootfs.cpio.gz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测试挂载根文件系统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21005800" cy="5112957"/>
          </a:xfrm>
          <a:prstGeom prst="rect">
            <a:avLst/>
          </a:prstGeom>
        </p:spPr>
        <p:txBody>
          <a:bodyPr/>
          <a:lstStyle/>
          <a:p>
            <a:r>
              <a:t>测试挂载根文件系统，看内核启动完成后是否执行 init 脚本。这时我们不仅可以用-kernel指定加载的Linux内核文件，还可以使用-initrd来指定内存根文件系统文件。</a:t>
            </a:r>
          </a:p>
        </p:txBody>
      </p:sp>
      <p:sp>
        <p:nvSpPr>
          <p:cNvPr id="179" name="Shape 179"/>
          <p:cNvSpPr/>
          <p:nvPr/>
        </p:nvSpPr>
        <p:spPr>
          <a:xfrm>
            <a:off x="2437047" y="7052986"/>
            <a:ext cx="19509905" cy="379591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 defTabSz="457200">
              <a:defRPr sz="4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qemu-system-x86_64 -kernel linux-5.4.34/arch/x86/boot/</a:t>
            </a:r>
            <a:r>
              <a:rPr dirty="0" err="1"/>
              <a:t>bzImage</a:t>
            </a:r>
            <a:r>
              <a:rPr dirty="0"/>
              <a:t> -</a:t>
            </a:r>
            <a:r>
              <a:rPr dirty="0" err="1"/>
              <a:t>initrd</a:t>
            </a:r>
            <a:r>
              <a:rPr dirty="0"/>
              <a:t> rootfs.cpio.gz</a:t>
            </a:r>
            <a:endParaRPr lang="en-US" dirty="0"/>
          </a:p>
          <a:p>
            <a:endParaRPr lang="en-US" dirty="0"/>
          </a:p>
          <a:p>
            <a:r>
              <a:rPr lang="en-US" altLang="zh-CN" b="0" i="0" dirty="0">
                <a:solidFill>
                  <a:srgbClr val="ABB2BF"/>
                </a:solidFill>
                <a:effectLst/>
                <a:latin typeface="Source Code Pro"/>
              </a:rPr>
              <a:t>qemu-system-x86_64 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Source Code Pro"/>
              </a:rPr>
              <a:t>命令对于你编译器对应的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Source Code Pro"/>
              </a:rPr>
              <a:t>CPU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Source Code Pro"/>
              </a:rPr>
              <a:t>版本，启动，也可以制作虚拟磁盘，下文会介绍； 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Source Code Pro"/>
              </a:rPr>
              <a:t>-kernel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Source Code Pro"/>
              </a:rPr>
              <a:t>参数对应编译好的内核镜像的位置。 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Source Code Pro"/>
              </a:rPr>
              <a:t>-</a:t>
            </a:r>
            <a:r>
              <a:rPr lang="en-US" altLang="zh-CN" b="0" i="0" dirty="0" err="1">
                <a:solidFill>
                  <a:srgbClr val="ABB2BF"/>
                </a:solidFill>
                <a:effectLst/>
                <a:latin typeface="Source Code Pro"/>
              </a:rPr>
              <a:t>initrd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Source Code Pro"/>
              </a:rPr>
              <a:t>参数对应的是根文件系统的位置。 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Source Code Pro"/>
              </a:rPr>
              <a:t>-append "console=ttyS0"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Source Code Pro"/>
              </a:rPr>
              <a:t>参数为内核启动后传入参数，启动哪个</a:t>
            </a:r>
            <a:r>
              <a:rPr lang="en-US" altLang="zh-CN" b="0" i="0" dirty="0" err="1">
                <a:solidFill>
                  <a:srgbClr val="ABB2BF"/>
                </a:solidFill>
                <a:effectLst/>
                <a:latin typeface="Source Code Pro"/>
              </a:rPr>
              <a:t>termnal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Source Code Pro"/>
              </a:rPr>
              <a:t>. -</a:t>
            </a:r>
            <a:r>
              <a:rPr lang="en-US" altLang="zh-CN" b="0" i="0" dirty="0" err="1">
                <a:solidFill>
                  <a:srgbClr val="ABB2BF"/>
                </a:solidFill>
                <a:effectLst/>
                <a:latin typeface="Source Code Pro"/>
              </a:rPr>
              <a:t>nographic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Source Code Pro"/>
              </a:rPr>
              <a:t> 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Source Code Pro"/>
              </a:rPr>
              <a:t>无界面启动，启动在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Source Code Pro"/>
              </a:rPr>
              <a:t>ubuntu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Source Code Pro"/>
              </a:rPr>
              <a:t>本地终端里面。</a:t>
            </a:r>
            <a:endParaRPr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初始化Linux系统的网络功能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	4.6.1.激活网络设备接口配置IP地址</a:t>
            </a:r>
          </a:p>
          <a:p>
            <a:r>
              <a:t>		4.6.2.配置默认网关</a:t>
            </a:r>
          </a:p>
          <a:p>
            <a:r>
              <a:t>		4.6.3.配置DNS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激活网络设备接口配置IP地址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3170254" cy="9207500"/>
          </a:xfrm>
          <a:prstGeom prst="rect">
            <a:avLst/>
          </a:prstGeom>
        </p:spPr>
        <p:txBody>
          <a:bodyPr/>
          <a:lstStyle/>
          <a:p>
            <a:pPr marL="520700" indent="-520700" defTabSz="676910">
              <a:spcBef>
                <a:spcPts val="4800"/>
              </a:spcBef>
              <a:defRPr sz="4265"/>
            </a:pPr>
            <a:r>
              <a:t>Linux发行版一般在启动过程中会通过启动脚本自动激活网络设备，比如一般Linux系统中的/etc/network/interfaces文件里会看到大致如下的脚本，其中配置了lo、eth0和wlan1三个网络设备。</a:t>
            </a:r>
          </a:p>
          <a:p>
            <a:pPr marL="520700" indent="-520700" defTabSz="676910">
              <a:spcBef>
                <a:spcPts val="4800"/>
              </a:spcBef>
              <a:defRPr sz="4265"/>
            </a:pPr>
            <a:r>
              <a:t>auto lo/eth0/wlan1都是表示系统启动时自动激活该网络设备接口，一般使用iface命令来激活网络设备接口。 inet是指定该网络设备接口使用互联网地址，其中loopback表示使用IP地址127.0.0.1(网络地址127.0.0.0/8)，RFC 1700中定义了本地回环网络的地址；static表示手工设置地址；dhcp表示通过DHCP协议自动获取地址。</a:t>
            </a:r>
          </a:p>
        </p:txBody>
      </p:sp>
      <p:sp>
        <p:nvSpPr>
          <p:cNvPr id="186" name="Shape 186"/>
          <p:cNvSpPr/>
          <p:nvPr/>
        </p:nvSpPr>
        <p:spPr>
          <a:xfrm>
            <a:off x="15466914" y="3441322"/>
            <a:ext cx="7148663" cy="3606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auto lo 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iface lo inet loopback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auto eth0 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iface eth0 inet static 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auto wlan1 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iface wlan1 inet dhcp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0640"/>
            </a:lvl1pPr>
          </a:lstStyle>
          <a:p>
            <a:r>
              <a:t>构建调试Linux内核网络代码的环境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470535">
              <a:spcBef>
                <a:spcPts val="3300"/>
              </a:spcBef>
              <a:defRPr sz="2965"/>
            </a:pPr>
            <a:r>
              <a:t>		4.1.安装相关工具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		4.2.下载Linux内核源代码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		4.3.配置Linux内核选项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		4.4.编译运行Linux内核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		4.5.制作根文件系统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		4.6.初始化Linux系统的网络功能</a:t>
            </a:r>
          </a:p>
          <a:p>
            <a:pPr marL="1085850" lvl="2" indent="-361950" defTabSz="470535">
              <a:spcBef>
                <a:spcPts val="3300"/>
              </a:spcBef>
              <a:defRPr sz="2965"/>
            </a:pPr>
            <a:r>
              <a:t>		4.6.1.激活网络设备接口配置IP地址</a:t>
            </a:r>
          </a:p>
          <a:p>
            <a:pPr marL="1085850" lvl="2" indent="-361950" defTabSz="470535">
              <a:spcBef>
                <a:spcPts val="3300"/>
              </a:spcBef>
              <a:defRPr sz="2965"/>
            </a:pPr>
            <a:r>
              <a:t>		4.6.2.配置默认网关</a:t>
            </a:r>
          </a:p>
          <a:p>
            <a:pPr marL="1085850" lvl="2" indent="-361950" defTabSz="470535">
              <a:spcBef>
                <a:spcPts val="3300"/>
              </a:spcBef>
              <a:defRPr sz="2965"/>
            </a:pPr>
            <a:r>
              <a:t>		4.6.3.配置DNS</a:t>
            </a:r>
          </a:p>
          <a:p>
            <a:pPr marL="361950" indent="-361950" defTabSz="470535">
              <a:spcBef>
                <a:spcPts val="3300"/>
              </a:spcBef>
              <a:defRPr sz="2965"/>
            </a:pPr>
            <a:r>
              <a:t>		4.7.跟踪调试Linux内核网络代码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ifconfig来激活网络设备接口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2640644"/>
          </a:xfrm>
          <a:prstGeom prst="rect">
            <a:avLst/>
          </a:prstGeom>
        </p:spPr>
        <p:txBody>
          <a:bodyPr/>
          <a:lstStyle>
            <a:lvl1pPr marL="571500" indent="-571500" defTabSz="742950">
              <a:spcBef>
                <a:spcPts val="5300"/>
              </a:spcBef>
              <a:defRPr sz="4680"/>
            </a:lvl1pPr>
          </a:lstStyle>
          <a:p>
            <a:r>
              <a:t>在Linux系统中手工命令一般会通过执行ifconfig来激活网络设备接口，ifconfig内部通过调用socket和ioctl来通知内核给网络设备接口做适当的设置工作，例如我们跟踪ifconfig配置IP并激活本地回环lo网络接口获得的信息摘要如下：</a:t>
            </a:r>
          </a:p>
        </p:txBody>
      </p:sp>
      <p:sp>
        <p:nvSpPr>
          <p:cNvPr id="190" name="Shape 190"/>
          <p:cNvSpPr/>
          <p:nvPr/>
        </p:nvSpPr>
        <p:spPr>
          <a:xfrm>
            <a:off x="959222" y="6229971"/>
            <a:ext cx="23128896" cy="670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$ sudo strace ifconfig lo 127.0.0.1 up                  [18:04:53]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execve("/sbin/ifconfig", ["ifconfig", "lo", "127.0.0.1", "up"], [/* 30 vars */]) = 0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socket(PF_INET, SOCK_DGRAM, IPPROTO_IP) = 4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ioctl(4, SIOCSIFADDR, {ifr_name="lo", ???}) = -1 EPERM (Operation not permitted)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ioctl(4, SIOCGIFFLAGS, {ifr_name="lo", ifr_flags=IFF_UP|IFF_LOOPBACK|IFF_RUNNING}) = 0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ioctl(4, SIOCSIFFLAGS, {ifr_name="lo", ???}) = -1 EPERM (Operation not permitted)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ioctl(4, SIOCGIFFLAGS, {ifr_name="lo", ifr_flags=IFF_UP|IFF_LOOPBACK|IFF_RUNNING}) = 0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ioctl(4, SIOCSIFFLAGS, {ifr_name="lo", ???}) = -1 EPERM (Operation not permitted)</a:t>
            </a:r>
          </a:p>
          <a:p>
            <a:pPr algn="l" defTabSz="457200">
              <a:defRPr sz="35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10415"/>
            </a:lvl1pPr>
          </a:lstStyle>
          <a:p>
            <a:r>
              <a:t>调用socket和ioctl接口激活网络设备</a:t>
            </a:r>
          </a:p>
        </p:txBody>
      </p:sp>
      <p:sp>
        <p:nvSpPr>
          <p:cNvPr id="193" name="Shape 193"/>
          <p:cNvSpPr/>
          <p:nvPr/>
        </p:nvSpPr>
        <p:spPr>
          <a:xfrm>
            <a:off x="207019" y="4234511"/>
            <a:ext cx="23969961" cy="7696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struct sockaddr_in sa;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struct ifreq ifreqlo;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int fd;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sa.sin_family = AF_INET;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sa.sin_addr.s_addr = inet_addr("127.0.0.1");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fd = socket(PF_INET, SOCK_DGRAM, IPPROTO_IP);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strncpy(ifreqlo.ifr_name, "lo",sizeof("lo"));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memcpy((char *) &amp;ifreqlo.ifr_addr, (char *) &amp;sa, sizeof(struct sockaddr));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ioctl(fd, SIOCSIFADDR, &amp;ifreqlo);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ioctl(fd, SIOCGIFFLAGS, &amp;ifreqlo);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ifreqlo.ifr_flags |= IFF_UP|IFF_LOOPBACK|IFF_RUNNING;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ioctl(fd, SIOCSIFFLAGS, &amp;ifreqlo);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close(fd);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配置默认网关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手动增加一条路由route add default gw 192.168.101.254，即添加一条默认网关，然后route -n查看默认网关是否生效了。</a:t>
            </a:r>
          </a:p>
          <a:p>
            <a:r>
              <a:t>使用route add命令增加只是临时生效，重启会丢失，一般Linux发行版中需要将GATEWAY=192.168.101.254写入配置文件/etc/sysconfig/network里边，重启后有效。</a:t>
            </a:r>
          </a:p>
          <a:p>
            <a:r>
              <a:t>与配置IP地址类似，配置默认网关需要将信息设置到内核中，也可以通过代码调用socket和ioctl来配置默认网关。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配置DNS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5700"/>
              </a:spcBef>
              <a:defRPr sz="5045"/>
            </a:pPr>
            <a:r>
              <a:t>在Linux系统中有一个默认的DNS服务器地址配置文件/etc/resolv.conf。设置方法很简单，通过编辑/etc/resolv.conf文件设置首选DNS和次要DNS如下，排在前面的就是首选DNS，后面一行就是次要的DNS服务器DNS。</a:t>
            </a:r>
          </a:p>
          <a:p>
            <a:pPr marL="1231900" lvl="1" indent="-615950" defTabSz="800735">
              <a:spcBef>
                <a:spcPts val="5700"/>
              </a:spcBef>
              <a:defRPr sz="5045"/>
            </a:pPr>
            <a:r>
              <a:t>nameserver 192.168.101.10</a:t>
            </a:r>
          </a:p>
          <a:p>
            <a:pPr marL="1231900" lvl="1" indent="-615950" defTabSz="800735">
              <a:spcBef>
                <a:spcPts val="5700"/>
              </a:spcBef>
              <a:defRPr sz="5045"/>
            </a:pPr>
            <a:r>
              <a:t>nameserver 8.8.8.8</a:t>
            </a:r>
          </a:p>
          <a:p>
            <a:pPr marL="615950" indent="-615950" defTabSz="800735">
              <a:spcBef>
                <a:spcPts val="5700"/>
              </a:spcBef>
              <a:defRPr sz="5045"/>
            </a:pPr>
            <a:r>
              <a:t>不过在一些Linux系统中网卡配置文件中也会有设置DNS服务器的IP地址。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配置DNS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除了通过DNS服务器进行域名解析外，Linux系统还有主机表文件/etc/hosts。同样可以通过设置主机表地址进行特定主机名的解析。</a:t>
            </a:r>
          </a:p>
          <a:p>
            <a:pPr lvl="1"/>
            <a:r>
              <a:t>218.22.21.21 www.ustc.edu.cn</a:t>
            </a:r>
          </a:p>
          <a:p>
            <a:pPr lvl="1"/>
            <a:r>
              <a:t>14.215.177.39 www.baidu.com</a:t>
            </a:r>
          </a:p>
          <a:p>
            <a:r>
              <a:t>gethostbyname函数解析地址的优先次序一般是先查询/etc/hosts，然后使用网卡配置文件中的DNS服务器，如果网卡配置文件中没有配置DNS服务器，则使用/etc/resolv.conf文件设置的DNS服务器。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跟踪调试Linux内核网络代码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21005800" cy="4761465"/>
          </a:xfrm>
          <a:prstGeom prst="rect">
            <a:avLst/>
          </a:prstGeom>
        </p:spPr>
        <p:txBody>
          <a:bodyPr/>
          <a:lstStyle>
            <a:lvl1pPr marL="533400" indent="-533400" defTabSz="693420">
              <a:spcBef>
                <a:spcPts val="4900"/>
              </a:spcBef>
              <a:defRPr sz="4370"/>
            </a:lvl1pPr>
          </a:lstStyle>
          <a:p>
            <a:r>
              <a:t>下面具体看看如何使用 gdb 跟踪调试 Linux 内核网络代码。使用 gdb 跟踪调试内核，加两个参数，一个是-s，意思是在 TCP 1234 端口上创建了一个 gdb-server。可以另外打开一个窗口，用 gdb 把带有符号表的内核镜像 vmlinux 加载进来，然后连接 gdb server，设置断点跟踪内核。若不想使用 1234 端口，可以使用-gdb tcp:xxxx 来替代-s 选项），另一个是-S 代表启动时暂停虚拟机，等待 gdb 执行 continue 指令（可以简写为 c）。</a:t>
            </a:r>
          </a:p>
        </p:txBody>
      </p:sp>
      <p:sp>
        <p:nvSpPr>
          <p:cNvPr id="206" name="Shape 206"/>
          <p:cNvSpPr/>
          <p:nvPr/>
        </p:nvSpPr>
        <p:spPr>
          <a:xfrm>
            <a:off x="1689100" y="9194799"/>
            <a:ext cx="23028321" cy="2565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</a:t>
            </a:r>
            <a:r>
              <a:rPr dirty="0" err="1"/>
              <a:t>窗口环境下启动QEMU虚拟机</a:t>
            </a:r>
            <a:endParaRPr dirty="0"/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qemu-system-x86_64 -kernel linux-5.4.34/arch/x86/boot/</a:t>
            </a:r>
            <a:r>
              <a:rPr dirty="0" err="1"/>
              <a:t>bzImage</a:t>
            </a:r>
            <a:r>
              <a:rPr dirty="0"/>
              <a:t> -</a:t>
            </a:r>
            <a:r>
              <a:rPr dirty="0" err="1"/>
              <a:t>initrd</a:t>
            </a:r>
            <a:r>
              <a:rPr dirty="0"/>
              <a:t> rootfs.cpio.gz -S -s</a:t>
            </a:r>
            <a:endParaRPr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0050" y="215900"/>
            <a:ext cx="21913850" cy="132842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a). 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在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qemu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中重新启动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gdb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server 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（倘若在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QEMU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出现卡死状态，通过快捷键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ctrl+alt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即可解除该状态）</a:t>
            </a:r>
            <a:endParaRPr lang="zh-CN" altLang="en-US" sz="14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　　　　　 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$ 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qemu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-kernel linux-3.18.6/arch/x86/boot/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bzImage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-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initrd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rootfs.img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-s -S  # 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启动一个虚拟机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qemu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， 并且此时处于冻结状态</a:t>
            </a:r>
            <a:endParaRPr lang="zh-CN" altLang="en-US" sz="14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　　　　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b). 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重新打开一个终端，执行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gdb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(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相当于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gdb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client)</a:t>
            </a:r>
            <a:endParaRPr lang="en-US" altLang="zh-CN" sz="14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　　　　 　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$ 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gdb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   # 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启动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gdb</a:t>
            </a:r>
            <a:endParaRPr lang="en-US" altLang="zh-CN" sz="14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　　　　　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$ file linux-3.18.6/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vmlinux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   #  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加载符号表</a:t>
            </a:r>
            <a:endParaRPr lang="zh-CN" altLang="en-US" sz="14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　　　　　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$ target remote:1234   #  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建立 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gdb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client 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和 </a:t>
            </a:r>
            <a:r>
              <a:rPr lang="en-US" altLang="zh-CN" sz="14400" b="0" i="0" dirty="0" err="1">
                <a:solidFill>
                  <a:srgbClr val="000000"/>
                </a:solidFill>
                <a:effectLst/>
                <a:latin typeface="Helvetica Neue"/>
              </a:rPr>
              <a:t>gdb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 server </a:t>
            </a:r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之间的连接</a:t>
            </a:r>
            <a:endParaRPr lang="zh-CN" altLang="en-US" sz="14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14400" b="0" i="0" dirty="0">
                <a:solidFill>
                  <a:srgbClr val="000000"/>
                </a:solidFill>
                <a:effectLst/>
                <a:latin typeface="Helvetica Neue"/>
              </a:rPr>
              <a:t>　　　　　</a:t>
            </a:r>
            <a:r>
              <a:rPr lang="en-US" altLang="zh-CN" sz="14400" b="0" i="0" dirty="0">
                <a:solidFill>
                  <a:srgbClr val="000000"/>
                </a:solidFill>
                <a:effectLst/>
                <a:latin typeface="Helvetica Neue"/>
              </a:rPr>
              <a:t>$ 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break </a:t>
            </a:r>
            <a:r>
              <a:rPr lang="en-US" altLang="zh-CN" sz="14400" b="0" i="0" dirty="0" err="1">
                <a:solidFill>
                  <a:srgbClr val="0000FF"/>
                </a:solidFill>
                <a:effectLst/>
                <a:latin typeface="Helvetica Neue"/>
              </a:rPr>
              <a:t>start_kernel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   #  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在</a:t>
            </a:r>
            <a:r>
              <a:rPr lang="en-US" altLang="zh-CN" sz="14400" b="0" i="0" dirty="0" err="1">
                <a:solidFill>
                  <a:srgbClr val="0000FF"/>
                </a:solidFill>
                <a:effectLst/>
                <a:latin typeface="Helvetica Neue"/>
              </a:rPr>
              <a:t>start_kernel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处设置断点</a:t>
            </a:r>
            <a:endParaRPr lang="zh-CN" altLang="en-US" sz="14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　　　　　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$ c    # 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按 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c 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让</a:t>
            </a:r>
            <a:r>
              <a:rPr lang="en-US" altLang="zh-CN" sz="14400" b="0" i="0" dirty="0" err="1">
                <a:solidFill>
                  <a:srgbClr val="0000FF"/>
                </a:solidFill>
                <a:effectLst/>
                <a:latin typeface="Helvetica Neue"/>
              </a:rPr>
              <a:t>qemu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上的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Linux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继续运行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, 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即启动程序解除冻结 </a:t>
            </a:r>
            <a:endParaRPr lang="en-US" altLang="zh-CN" sz="14400" b="0" i="0" dirty="0">
              <a:solidFill>
                <a:srgbClr val="0000FF"/>
              </a:solidFill>
              <a:effectLst/>
              <a:latin typeface="Helvetica Neue"/>
            </a:endParaRPr>
          </a:p>
          <a:p>
            <a:pPr algn="l"/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$ list    # 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可以查看断点处  </a:t>
            </a:r>
            <a:r>
              <a:rPr lang="en-US" altLang="zh-CN" sz="14400" b="0" i="0" dirty="0" err="1">
                <a:solidFill>
                  <a:srgbClr val="0000FF"/>
                </a:solidFill>
                <a:effectLst/>
                <a:latin typeface="Helvetica Neue"/>
              </a:rPr>
              <a:t>start_kernel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 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的源码 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(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即 已经验证 </a:t>
            </a:r>
            <a:r>
              <a:rPr lang="en-US" altLang="zh-CN" sz="14400" b="0" i="0" dirty="0" err="1">
                <a:solidFill>
                  <a:srgbClr val="0000FF"/>
                </a:solidFill>
                <a:effectLst/>
                <a:latin typeface="Helvetica Neue"/>
              </a:rPr>
              <a:t>gdb</a:t>
            </a:r>
            <a:r>
              <a:rPr lang="zh-CN" altLang="en-US" sz="14400" b="0" i="0" dirty="0">
                <a:solidFill>
                  <a:srgbClr val="0000FF"/>
                </a:solidFill>
                <a:effectLst/>
                <a:latin typeface="Helvetica Neue"/>
              </a:rPr>
              <a:t>可以跟踪到内核代码</a:t>
            </a:r>
            <a:r>
              <a:rPr lang="en-US" altLang="zh-CN" sz="14400" b="0" i="0" dirty="0">
                <a:solidFill>
                  <a:srgbClr val="0000FF"/>
                </a:solidFill>
                <a:effectLst/>
                <a:latin typeface="Helvetica Neue"/>
              </a:rPr>
              <a:t>)</a:t>
            </a:r>
            <a:endParaRPr lang="en-US" altLang="zh-CN" sz="14400" b="0" i="0" dirty="0">
              <a:solidFill>
                <a:srgbClr val="0000FF"/>
              </a:solidFill>
              <a:effectLst/>
              <a:latin typeface="Helvetica Neue"/>
            </a:endParaRPr>
          </a:p>
          <a:p>
            <a:pPr algn="l"/>
            <a:r>
              <a:rPr lang="en-US" altLang="zh-CN" sz="14400" dirty="0" err="1">
                <a:solidFill>
                  <a:srgbClr val="0000FF"/>
                </a:solidFill>
                <a:latin typeface="Helvetica Neue"/>
              </a:rPr>
              <a:t>Crtl</a:t>
            </a:r>
            <a:r>
              <a:rPr lang="en-US" altLang="zh-CN" sz="14400" dirty="0">
                <a:solidFill>
                  <a:srgbClr val="0000FF"/>
                </a:solidFill>
                <a:latin typeface="Helvetica Neue"/>
              </a:rPr>
              <a:t> + alt </a:t>
            </a:r>
            <a:r>
              <a:rPr lang="zh-CN" altLang="en-US" sz="14400" dirty="0">
                <a:solidFill>
                  <a:srgbClr val="0000FF"/>
                </a:solidFill>
                <a:latin typeface="Helvetica Neue"/>
              </a:rPr>
              <a:t>退出卡死状态</a:t>
            </a:r>
            <a:endParaRPr lang="zh-CN" altLang="en-US" sz="14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纯命令行下启动QEMU虚拟机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21005800" cy="3836022"/>
          </a:xfrm>
          <a:prstGeom prst="rect">
            <a:avLst/>
          </a:prstGeom>
        </p:spPr>
        <p:txBody>
          <a:bodyPr/>
          <a:lstStyle/>
          <a:p>
            <a:r>
              <a:t>加-nographic -append "console=ttyS0"参数启动不会弹出 QEMU 虚拟机窗口，可以在纯命令行下启动虚拟机，此时可以通过“killall qemu-system-x86_64”命令强行关闭虚拟机。</a:t>
            </a:r>
          </a:p>
        </p:txBody>
      </p:sp>
      <p:sp>
        <p:nvSpPr>
          <p:cNvPr id="210" name="Shape 210"/>
          <p:cNvSpPr/>
          <p:nvPr/>
        </p:nvSpPr>
        <p:spPr>
          <a:xfrm>
            <a:off x="1899773" y="8697890"/>
            <a:ext cx="21505783" cy="2565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# 纯命令行下启动QEMU虚拟机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qemu-system-x86_64 -kernel /home/mengning/linux-code/linux-5.4.34/arch/x86/boot/bzImage -initrd ../rootfs.cpio.gz -S -s -nographic -append "console=ttyS0"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gdb client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6510341" cy="8119255"/>
          </a:xfrm>
          <a:prstGeom prst="rect">
            <a:avLst/>
          </a:prstGeom>
        </p:spPr>
        <p:txBody>
          <a:bodyPr/>
          <a:lstStyle>
            <a:lvl1pPr marL="628650" indent="-628650" defTabSz="817245">
              <a:spcBef>
                <a:spcPts val="5800"/>
              </a:spcBef>
              <a:defRPr sz="5150"/>
            </a:lvl1pPr>
          </a:lstStyle>
          <a:p>
            <a:r>
              <a:t>再打开一个窗口，启动 gdb vmlinux，或进入gdb命令行后使用file vmlinux把内核符号表加载进来，然后通过target remote:1234建立连接。</a:t>
            </a:r>
          </a:p>
        </p:txBody>
      </p:sp>
      <p:sp>
        <p:nvSpPr>
          <p:cNvPr id="214" name="Shape 214"/>
          <p:cNvSpPr/>
          <p:nvPr/>
        </p:nvSpPr>
        <p:spPr>
          <a:xfrm>
            <a:off x="9456439" y="135811"/>
            <a:ext cx="14565325" cy="13881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cd linux-5.4.34/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gdb</a:t>
            </a:r>
            <a:r>
              <a:rPr dirty="0"/>
              <a:t> </a:t>
            </a:r>
            <a:r>
              <a:rPr dirty="0" err="1"/>
              <a:t>vmlinux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...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(</a:t>
            </a:r>
            <a:r>
              <a:rPr dirty="0" err="1"/>
              <a:t>gdb</a:t>
            </a:r>
            <a:r>
              <a:rPr dirty="0"/>
              <a:t>) target remote:1234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Remote debugging using :1234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0x000000000000fff0 in </a:t>
            </a:r>
            <a:r>
              <a:rPr dirty="0" err="1"/>
              <a:t>entry_stack_storage</a:t>
            </a:r>
            <a:r>
              <a:rPr dirty="0"/>
              <a:t> ()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(</a:t>
            </a:r>
            <a:r>
              <a:rPr dirty="0" err="1"/>
              <a:t>gdb</a:t>
            </a:r>
            <a:r>
              <a:rPr dirty="0"/>
              <a:t>) b </a:t>
            </a:r>
            <a:r>
              <a:rPr dirty="0" err="1"/>
              <a:t>start_kernel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Breakpoint 1 at 0xffffffff829aeabb: file </a:t>
            </a:r>
            <a:r>
              <a:rPr dirty="0" err="1"/>
              <a:t>init</a:t>
            </a:r>
            <a:r>
              <a:rPr dirty="0"/>
              <a:t>/</a:t>
            </a:r>
            <a:r>
              <a:rPr dirty="0" err="1"/>
              <a:t>main.c</a:t>
            </a:r>
            <a:r>
              <a:rPr dirty="0"/>
              <a:t>, line 577.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(</a:t>
            </a:r>
            <a:r>
              <a:rPr dirty="0" err="1"/>
              <a:t>gdb</a:t>
            </a:r>
            <a:r>
              <a:rPr dirty="0"/>
              <a:t>) c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Continuing.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Breakpoint 1, </a:t>
            </a:r>
            <a:r>
              <a:rPr dirty="0" err="1"/>
              <a:t>start_kernel</a:t>
            </a:r>
            <a:r>
              <a:rPr dirty="0"/>
              <a:t> () at </a:t>
            </a:r>
            <a:r>
              <a:rPr dirty="0" err="1"/>
              <a:t>init</a:t>
            </a:r>
            <a:r>
              <a:rPr dirty="0"/>
              <a:t>/main.c:577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577 {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(</a:t>
            </a:r>
            <a:r>
              <a:rPr dirty="0" err="1"/>
              <a:t>gdb</a:t>
            </a:r>
            <a:r>
              <a:rPr dirty="0"/>
              <a:t>) </a:t>
            </a:r>
            <a:r>
              <a:rPr dirty="0" err="1"/>
              <a:t>bt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#0 </a:t>
            </a:r>
            <a:r>
              <a:rPr dirty="0" err="1"/>
              <a:t>start_kernel</a:t>
            </a:r>
            <a:r>
              <a:rPr dirty="0"/>
              <a:t> () at </a:t>
            </a:r>
            <a:r>
              <a:rPr dirty="0" err="1"/>
              <a:t>init</a:t>
            </a:r>
            <a:r>
              <a:rPr dirty="0"/>
              <a:t>/main.c:577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#1 0xffffffff810000d4 in secondary_startup_64 ()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at arch/x86/kernel/head_64.S:241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#2 0x0000000000000000 in ?? ()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(</a:t>
            </a:r>
            <a:r>
              <a:rPr dirty="0" err="1"/>
              <a:t>gdb</a:t>
            </a:r>
            <a:r>
              <a:rPr dirty="0"/>
              <a:t>) list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572 {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573 </a:t>
            </a:r>
            <a:r>
              <a:rPr dirty="0" err="1"/>
              <a:t>rest_init</a:t>
            </a:r>
            <a:r>
              <a:rPr dirty="0"/>
              <a:t>();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574 }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575 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576 </a:t>
            </a:r>
            <a:r>
              <a:rPr dirty="0" err="1"/>
              <a:t>asmlinkage</a:t>
            </a:r>
            <a:r>
              <a:rPr dirty="0"/>
              <a:t> __visible void __</a:t>
            </a:r>
            <a:r>
              <a:rPr dirty="0" err="1"/>
              <a:t>init</a:t>
            </a:r>
            <a:r>
              <a:rPr dirty="0"/>
              <a:t> </a:t>
            </a:r>
            <a:r>
              <a:rPr dirty="0" err="1"/>
              <a:t>start_kernel</a:t>
            </a:r>
            <a:r>
              <a:rPr dirty="0"/>
              <a:t>(void)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577 {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578 char *</a:t>
            </a:r>
            <a:r>
              <a:rPr dirty="0" err="1"/>
              <a:t>command_line</a:t>
            </a:r>
            <a:r>
              <a:rPr dirty="0"/>
              <a:t>;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579 char *</a:t>
            </a:r>
            <a:r>
              <a:rPr dirty="0" err="1"/>
              <a:t>after_dashes</a:t>
            </a:r>
            <a:r>
              <a:rPr dirty="0"/>
              <a:t>;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580 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581 </a:t>
            </a:r>
            <a:r>
              <a:rPr dirty="0" err="1"/>
              <a:t>set_task_stack_end_magic</a:t>
            </a:r>
            <a:r>
              <a:rPr dirty="0"/>
              <a:t>(&amp;</a:t>
            </a:r>
            <a:r>
              <a:rPr dirty="0" err="1"/>
              <a:t>init_task</a:t>
            </a:r>
            <a:r>
              <a:rPr dirty="0"/>
              <a:t>);</a:t>
            </a:r>
            <a:endParaRPr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(</a:t>
            </a:r>
            <a:r>
              <a:rPr dirty="0" err="1"/>
              <a:t>gdb</a:t>
            </a:r>
            <a:endParaRPr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7066941" cy="9207500"/>
          </a:xfrm>
          <a:prstGeom prst="rect">
            <a:avLst/>
          </a:prstGeom>
        </p:spPr>
        <p:txBody>
          <a:bodyPr/>
          <a:lstStyle/>
          <a:p/>
        </p:txBody>
      </p:sp>
      <p:pic>
        <p:nvPicPr>
          <p:cNvPr id="218" name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637" y="345898"/>
            <a:ext cx="20838726" cy="130242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安装相关工具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21005800" cy="6237291"/>
          </a:xfrm>
          <a:prstGeom prst="rect">
            <a:avLst/>
          </a:prstGeom>
        </p:spPr>
        <p:txBody>
          <a:bodyPr/>
          <a:lstStyle/>
          <a:p>
            <a:r>
              <a:t>以Ubuntu Linux系统为例，大致需要更新或安装如下一些工具。</a:t>
            </a:r>
          </a:p>
          <a:p>
            <a:r>
              <a:t>其中axel是一款多线程下载工具，用于下载Linux内核源代码及其他大文件；build-essential软件包里面包含了很多开发必要的软件工具，比如make、gcc等；QEMU是一种通用的开源计算机仿真器和虚拟器，为自己编译构建的Linux系统运行提供虚拟硬件平台。</a:t>
            </a:r>
          </a:p>
        </p:txBody>
      </p:sp>
      <p:sp>
        <p:nvSpPr>
          <p:cNvPr id="129" name="Shape 129"/>
          <p:cNvSpPr/>
          <p:nvPr/>
        </p:nvSpPr>
        <p:spPr>
          <a:xfrm>
            <a:off x="2204965" y="9639348"/>
            <a:ext cx="21217385" cy="302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sudo apt update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sudo apt-get install axel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sudo apt-get install build-essential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sudo apt install qemu # install QEMU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sudo apt-get install libncurses5-dev bison flex libssl-dev libelf-dev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跟踪调试Linux内核网络代码</a:t>
            </a:r>
            <a:endParaRPr dirty="0"/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 err="1"/>
              <a:t>到这里就可以像调试普通程序一样调试</a:t>
            </a:r>
            <a:r>
              <a:rPr dirty="0"/>
              <a:t> Linux </a:t>
            </a:r>
            <a:r>
              <a:rPr dirty="0" err="1"/>
              <a:t>内核了。Linux</a:t>
            </a:r>
            <a:r>
              <a:rPr dirty="0"/>
              <a:t> </a:t>
            </a:r>
            <a:r>
              <a:rPr dirty="0" err="1"/>
              <a:t>的内核入口函数是位于</a:t>
            </a:r>
            <a:r>
              <a:rPr dirty="0"/>
              <a:t> </a:t>
            </a:r>
            <a:r>
              <a:rPr dirty="0" err="1"/>
              <a:t>init</a:t>
            </a:r>
            <a:r>
              <a:rPr dirty="0"/>
              <a:t>/</a:t>
            </a:r>
            <a:r>
              <a:rPr dirty="0" err="1"/>
              <a:t>main.c</a:t>
            </a:r>
            <a:r>
              <a:rPr dirty="0"/>
              <a:t> </a:t>
            </a:r>
            <a:r>
              <a:rPr dirty="0" err="1"/>
              <a:t>中的</a:t>
            </a:r>
            <a:r>
              <a:rPr dirty="0"/>
              <a:t> </a:t>
            </a:r>
            <a:r>
              <a:rPr dirty="0" err="1"/>
              <a:t>start_kernel，相当于普通</a:t>
            </a:r>
            <a:r>
              <a:rPr dirty="0"/>
              <a:t> C </a:t>
            </a:r>
            <a:r>
              <a:rPr dirty="0" err="1"/>
              <a:t>程序的</a:t>
            </a:r>
            <a:r>
              <a:rPr dirty="0"/>
              <a:t> main </a:t>
            </a:r>
            <a:r>
              <a:rPr dirty="0" err="1"/>
              <a:t>函数，负责完成各种内核模块的初始化</a:t>
            </a:r>
            <a:r>
              <a:rPr dirty="0"/>
              <a:t>。</a:t>
            </a:r>
            <a:endParaRPr dirty="0"/>
          </a:p>
          <a:p>
            <a:r>
              <a:rPr dirty="0" err="1"/>
              <a:t>接下来如果执行网络程序server和client则会驱动Linux内核中的TCP</a:t>
            </a:r>
            <a:r>
              <a:rPr dirty="0"/>
              <a:t>/</a:t>
            </a:r>
            <a:r>
              <a:rPr dirty="0" err="1"/>
              <a:t>IP协议栈及相关的部分的执行，可以使用相同的方法跟踪网络部分的代码</a:t>
            </a:r>
            <a:r>
              <a:rPr dirty="0"/>
              <a:t>。</a:t>
            </a:r>
            <a:endParaRPr lang="en-US" dirty="0"/>
          </a:p>
          <a:p>
            <a:r>
              <a:rPr lang="zh-CN" altLang="en-US" dirty="0"/>
              <a:t>给</a:t>
            </a:r>
            <a:r>
              <a:rPr lang="en-US" altLang="zh-CN" dirty="0"/>
              <a:t>__</a:t>
            </a:r>
            <a:r>
              <a:rPr lang="en-US" altLang="zh-CN" dirty="0" err="1"/>
              <a:t>sys_recvfrom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__</a:t>
            </a:r>
            <a:r>
              <a:rPr lang="en-US" altLang="zh-CN" dirty="0" err="1"/>
              <a:t>sys_sendto</a:t>
            </a:r>
            <a:r>
              <a:rPr lang="en-US" altLang="zh-CN" dirty="0"/>
              <a:t> </a:t>
            </a:r>
            <a:r>
              <a:rPr lang="zh-CN" altLang="en-US" dirty="0"/>
              <a:t>打断点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https://www.cnblogs.com/ypsupreme/archive/2004/01/13/12096887.html</a:t>
            </a:r>
            <a:endParaRPr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9400" y="0"/>
            <a:ext cx="24422100" cy="18415000"/>
          </a:xfrm>
        </p:spPr>
        <p:txBody>
          <a:bodyPr>
            <a:normAutofit/>
          </a:bodyPr>
          <a:lstStyle/>
          <a:p>
            <a:r>
              <a:rPr lang="en-US" altLang="zh-CN" sz="4700" dirty="0">
                <a:latin typeface="+mj-lt"/>
              </a:rPr>
              <a:t>1. </a:t>
            </a:r>
            <a:r>
              <a:rPr lang="zh-CN" altLang="en-US" sz="4700" dirty="0">
                <a:latin typeface="+mj-lt"/>
              </a:rPr>
              <a:t>启动虚拟机</a:t>
            </a:r>
            <a:endParaRPr lang="en-US" altLang="zh-CN" sz="4700" dirty="0">
              <a:latin typeface="+mj-lt"/>
            </a:endParaRPr>
          </a:p>
          <a:p>
            <a:r>
              <a:rPr lang="en-US" altLang="zh-CN" sz="4700" dirty="0">
                <a:latin typeface="+mj-lt"/>
              </a:rPr>
              <a:t>qemu-system-x86_64 -kernel linux-5.4.34/arch/x86/boot/</a:t>
            </a:r>
            <a:r>
              <a:rPr lang="en-US" altLang="zh-CN" sz="4700" dirty="0" err="1">
                <a:latin typeface="+mj-lt"/>
              </a:rPr>
              <a:t>bzImage</a:t>
            </a:r>
            <a:r>
              <a:rPr lang="en-US" altLang="zh-CN" sz="4700" dirty="0">
                <a:latin typeface="+mj-lt"/>
              </a:rPr>
              <a:t> -</a:t>
            </a:r>
            <a:r>
              <a:rPr lang="en-US" altLang="zh-CN" sz="4700" dirty="0" err="1">
                <a:latin typeface="+mj-lt"/>
              </a:rPr>
              <a:t>initrd</a:t>
            </a:r>
            <a:r>
              <a:rPr lang="en-US" altLang="zh-CN" sz="4700" dirty="0">
                <a:latin typeface="+mj-lt"/>
              </a:rPr>
              <a:t> rootfs.cpio.gz -S –s</a:t>
            </a:r>
            <a:endParaRPr lang="en-US" altLang="zh-CN" sz="4700" dirty="0">
              <a:latin typeface="+mj-lt"/>
            </a:endParaRPr>
          </a:p>
          <a:p>
            <a:r>
              <a:rPr lang="en-US" altLang="zh-CN" sz="4700" dirty="0">
                <a:latin typeface="+mj-lt"/>
              </a:rPr>
              <a:t>2.</a:t>
            </a:r>
            <a:r>
              <a:rPr lang="zh-CN" altLang="en-US" sz="4700" dirty="0">
                <a:latin typeface="+mj-lt"/>
              </a:rPr>
              <a:t>新开一个终端</a:t>
            </a:r>
            <a:endParaRPr lang="en-US" altLang="zh-CN" sz="4700" dirty="0">
              <a:latin typeface="+mj-lt"/>
            </a:endParaRPr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4700" dirty="0" err="1">
                <a:latin typeface="+mj-lt"/>
              </a:rPr>
              <a:t>gdb</a:t>
            </a:r>
            <a:r>
              <a:rPr lang="en-US" altLang="zh-CN" sz="4700" dirty="0">
                <a:latin typeface="+mj-lt"/>
              </a:rPr>
              <a:t> </a:t>
            </a:r>
            <a:r>
              <a:rPr lang="en-US" altLang="zh-CN" sz="4700" dirty="0" err="1">
                <a:latin typeface="+mj-lt"/>
              </a:rPr>
              <a:t>vmlinux</a:t>
            </a:r>
            <a:endParaRPr lang="en-US" altLang="zh-CN" sz="4700" dirty="0">
              <a:latin typeface="+mj-lt"/>
            </a:endParaRPr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4700" dirty="0">
                <a:latin typeface="+mj-lt"/>
              </a:rPr>
              <a:t>(</a:t>
            </a:r>
            <a:r>
              <a:rPr lang="en-US" altLang="zh-CN" sz="4700" dirty="0" err="1">
                <a:latin typeface="+mj-lt"/>
              </a:rPr>
              <a:t>gdb</a:t>
            </a:r>
            <a:r>
              <a:rPr lang="en-US" altLang="zh-CN" sz="4700" dirty="0">
                <a:latin typeface="+mj-lt"/>
              </a:rPr>
              <a:t>) target remote:1234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4700" dirty="0">
                <a:latin typeface="+mj-lt"/>
              </a:rPr>
              <a:t>3.</a:t>
            </a:r>
            <a:r>
              <a:rPr lang="zh-CN" altLang="en-US" sz="4700" dirty="0">
                <a:latin typeface="+mj-lt"/>
              </a:rPr>
              <a:t>打断点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sz="4700" dirty="0">
                <a:latin typeface="+mj-lt"/>
              </a:rPr>
              <a:t> </a:t>
            </a:r>
            <a:r>
              <a:rPr lang="en-US" altLang="zh-CN" sz="4700" dirty="0">
                <a:latin typeface="+mj-lt"/>
              </a:rPr>
              <a:t>(</a:t>
            </a:r>
            <a:r>
              <a:rPr lang="en-US" altLang="zh-CN" sz="4700" dirty="0" err="1">
                <a:latin typeface="+mj-lt"/>
              </a:rPr>
              <a:t>gdb</a:t>
            </a:r>
            <a:r>
              <a:rPr lang="en-US" altLang="zh-CN" sz="4700" dirty="0">
                <a:latin typeface="+mj-lt"/>
              </a:rPr>
              <a:t>) b __</a:t>
            </a:r>
            <a:r>
              <a:rPr lang="en-US" altLang="zh-CN" sz="4700" dirty="0" err="1">
                <a:latin typeface="+mj-lt"/>
              </a:rPr>
              <a:t>sys_recvfrom</a:t>
            </a:r>
            <a:r>
              <a:rPr lang="en-US" altLang="zh-CN" sz="4700" dirty="0">
                <a:latin typeface="+mj-lt"/>
              </a:rPr>
              <a:t>  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sz="4700" dirty="0">
                <a:latin typeface="+mj-lt"/>
              </a:rPr>
              <a:t> </a:t>
            </a:r>
            <a:r>
              <a:rPr lang="en-US" altLang="zh-CN" sz="4700" dirty="0">
                <a:latin typeface="+mj-lt"/>
              </a:rPr>
              <a:t>(</a:t>
            </a:r>
            <a:r>
              <a:rPr lang="en-US" altLang="zh-CN" sz="4700" dirty="0" err="1">
                <a:latin typeface="+mj-lt"/>
              </a:rPr>
              <a:t>gdb</a:t>
            </a:r>
            <a:r>
              <a:rPr lang="en-US" altLang="zh-CN" sz="4700" dirty="0">
                <a:latin typeface="+mj-lt"/>
              </a:rPr>
              <a:t>) b __</a:t>
            </a:r>
            <a:r>
              <a:rPr lang="en-US" altLang="zh-CN" sz="4700" dirty="0" err="1">
                <a:latin typeface="+mj-lt"/>
              </a:rPr>
              <a:t>sys_sendto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4700" dirty="0">
                <a:latin typeface="+mj-lt"/>
              </a:rPr>
              <a:t>4.</a:t>
            </a:r>
            <a:r>
              <a:rPr lang="zh-CN" altLang="en-US" sz="4700" dirty="0">
                <a:latin typeface="+mj-lt"/>
              </a:rPr>
              <a:t>运行程序 </a:t>
            </a:r>
            <a:r>
              <a:rPr lang="en-US" altLang="zh-CN" sz="4700" dirty="0">
                <a:latin typeface="+mj-lt"/>
              </a:rPr>
              <a:t>c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/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9400" y="0"/>
            <a:ext cx="24422100" cy="18415000"/>
          </a:xfrm>
        </p:spPr>
        <p:txBody>
          <a:bodyPr>
            <a:normAutofit/>
          </a:bodyPr>
          <a:lstStyle/>
          <a:p>
            <a:r>
              <a:rPr lang="en-US" altLang="zh-CN" sz="4700" dirty="0">
                <a:latin typeface="+mj-lt"/>
              </a:rPr>
              <a:t>5.</a:t>
            </a:r>
            <a:r>
              <a:rPr lang="zh-CN" altLang="en-US" sz="4700" dirty="0">
                <a:latin typeface="+mj-lt"/>
              </a:rPr>
              <a:t>这时候虚拟机开始启动</a:t>
            </a:r>
            <a:endParaRPr lang="en-US" altLang="zh-CN" sz="4700" dirty="0">
              <a:latin typeface="+mj-lt"/>
            </a:endParaRPr>
          </a:p>
          <a:p>
            <a:r>
              <a:rPr lang="en-US" altLang="zh-CN" sz="4700" dirty="0">
                <a:latin typeface="+mj-lt"/>
              </a:rPr>
              <a:t>6.</a:t>
            </a:r>
            <a:r>
              <a:rPr lang="zh-CN" altLang="en-US" sz="4700" dirty="0">
                <a:latin typeface="+mj-lt"/>
              </a:rPr>
              <a:t>配置环回地址 </a:t>
            </a:r>
            <a:r>
              <a:rPr lang="en-US" altLang="zh-CN" sz="4700" dirty="0">
                <a:latin typeface="+mj-lt"/>
              </a:rPr>
              <a:t>ifconfig lo 127.0.0.1 up</a:t>
            </a:r>
            <a:endParaRPr lang="en-US" altLang="zh-CN" sz="4700" dirty="0">
              <a:latin typeface="+mj-lt"/>
            </a:endParaRPr>
          </a:p>
          <a:p>
            <a:r>
              <a:rPr lang="zh-CN" altLang="en-US" sz="4700" dirty="0">
                <a:latin typeface="+mj-lt"/>
              </a:rPr>
              <a:t>检查一下 </a:t>
            </a:r>
            <a:r>
              <a:rPr lang="en-US" altLang="zh-CN" sz="4700" dirty="0">
                <a:latin typeface="+mj-lt"/>
              </a:rPr>
              <a:t>ifconfig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4700" dirty="0">
                <a:latin typeface="+mj-lt"/>
              </a:rPr>
              <a:t>7.</a:t>
            </a:r>
            <a:r>
              <a:rPr lang="zh-CN" altLang="en-US" sz="4700" dirty="0">
                <a:latin typeface="+mj-lt"/>
              </a:rPr>
              <a:t>运行程序  </a:t>
            </a:r>
            <a:r>
              <a:rPr lang="en-US" altLang="zh-CN" sz="4700" dirty="0">
                <a:latin typeface="+mj-lt"/>
              </a:rPr>
              <a:t>./server&amp;   ./client 127.0.0.1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4700" dirty="0">
                <a:latin typeface="+mj-lt"/>
              </a:rPr>
              <a:t>8.</a:t>
            </a:r>
            <a:r>
              <a:rPr lang="zh-CN" altLang="en-US" sz="4700" dirty="0">
                <a:latin typeface="+mj-lt"/>
              </a:rPr>
              <a:t>出现中断，查看断点堆栈 </a:t>
            </a:r>
            <a:r>
              <a:rPr lang="en-US" altLang="zh-CN" sz="4700" dirty="0" err="1">
                <a:latin typeface="+mj-lt"/>
              </a:rPr>
              <a:t>bt</a:t>
            </a:r>
            <a:r>
              <a:rPr lang="en-US" altLang="zh-CN" sz="4700" dirty="0">
                <a:latin typeface="+mj-lt"/>
              </a:rPr>
              <a:t>  </a:t>
            </a:r>
            <a:r>
              <a:rPr lang="zh-CN" altLang="en-US" sz="4700" dirty="0">
                <a:latin typeface="+mj-lt"/>
              </a:rPr>
              <a:t>查看相应代码 </a:t>
            </a:r>
            <a:r>
              <a:rPr lang="en-US" altLang="zh-CN" sz="4700" dirty="0">
                <a:latin typeface="+mj-lt"/>
              </a:rPr>
              <a:t>list  </a:t>
            </a:r>
            <a:r>
              <a:rPr lang="zh-CN" altLang="en-US" sz="4700" dirty="0">
                <a:latin typeface="+mj-lt"/>
              </a:rPr>
              <a:t>然后继续 </a:t>
            </a:r>
            <a:r>
              <a:rPr lang="en-US" altLang="zh-CN" sz="4700" dirty="0">
                <a:latin typeface="+mj-lt"/>
              </a:rPr>
              <a:t>c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4700" dirty="0">
                <a:latin typeface="+mj-lt"/>
              </a:rPr>
              <a:t>9.client</a:t>
            </a:r>
            <a:r>
              <a:rPr lang="zh-CN" altLang="en-US" sz="4700" dirty="0">
                <a:latin typeface="+mj-lt"/>
              </a:rPr>
              <a:t>发信息给</a:t>
            </a:r>
            <a:r>
              <a:rPr lang="en-US" altLang="zh-CN" sz="4700" dirty="0">
                <a:latin typeface="+mj-lt"/>
              </a:rPr>
              <a:t>server 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4700" dirty="0">
                <a:latin typeface="+mj-lt"/>
              </a:rPr>
              <a:t>10.</a:t>
            </a:r>
            <a:r>
              <a:rPr lang="zh-CN" altLang="en-US" sz="4700" dirty="0">
                <a:latin typeface="+mj-lt"/>
              </a:rPr>
              <a:t>同</a:t>
            </a:r>
            <a:r>
              <a:rPr lang="en-US" altLang="zh-CN" sz="4700" dirty="0">
                <a:latin typeface="+mj-lt"/>
              </a:rPr>
              <a:t>8</a:t>
            </a:r>
            <a:endParaRPr lang="en-US" altLang="zh-CN" sz="4700" dirty="0">
              <a:latin typeface="+mj-lt"/>
            </a:endParaRPr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/>
          </a:p>
          <a:p>
            <a:pPr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/>
          </a:p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3238501"/>
            <a:ext cx="22053988" cy="92074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89100" y="381000"/>
            <a:ext cx="21005800" cy="12065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i="0" dirty="0" err="1">
                <a:solidFill>
                  <a:srgbClr val="4F4F4F"/>
                </a:solidFill>
                <a:effectLst/>
                <a:latin typeface="PingFang SC"/>
              </a:rPr>
              <a:t>gdb</a:t>
            </a:r>
            <a:r>
              <a:rPr lang="zh-CN" altLang="en-US" sz="4000" b="1" i="0" dirty="0">
                <a:solidFill>
                  <a:srgbClr val="4F4F4F"/>
                </a:solidFill>
                <a:effectLst/>
                <a:latin typeface="PingFang SC"/>
              </a:rPr>
              <a:t>常用指令</a:t>
            </a:r>
            <a:endParaRPr lang="zh-CN" altLang="en-US" sz="40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en-US" altLang="zh-CN" sz="4000" b="0" i="0" dirty="0" err="1">
                <a:solidFill>
                  <a:srgbClr val="4D4D4D"/>
                </a:solidFill>
                <a:effectLst/>
                <a:latin typeface="-apple-system"/>
              </a:rPr>
              <a:t>bt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 : 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打印堆栈调用信息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endParaRPr lang="en-US" altLang="zh-CN" sz="4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down : 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跳转到下一级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FP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指针</a:t>
            </a:r>
            <a:endParaRPr lang="zh-CN" altLang="en-US" sz="4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up : 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回到上一级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FP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指针</a:t>
            </a:r>
            <a:endParaRPr lang="zh-CN" altLang="en-US" sz="4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P : 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打印变量值</a:t>
            </a:r>
            <a:endParaRPr lang="zh-CN" altLang="en-US" sz="4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x : 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打印内存内容</a:t>
            </a:r>
            <a:endParaRPr lang="zh-CN" altLang="en-US" sz="4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x / (</a:t>
            </a:r>
            <a:r>
              <a:rPr lang="en-US" altLang="zh-CN" sz="4000" b="0" i="0" dirty="0" err="1">
                <a:solidFill>
                  <a:srgbClr val="4D4D4D"/>
                </a:solidFill>
                <a:effectLst/>
                <a:latin typeface="-apple-system"/>
              </a:rPr>
              <a:t>n,f,u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为可选参数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b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n: 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需要显示的内存单元个数，也就是从当前地址向后显示几个内存单元的内容，一个内存单元的大小由后面的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u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定义</a:t>
            </a:r>
            <a:endParaRPr lang="en-US" altLang="zh-CN" sz="4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list : 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以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语言列出当前函数内容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(c</a:t>
            </a:r>
            <a:r>
              <a:rPr lang="zh-CN" altLang="en-US" sz="4000" b="0" i="0" dirty="0">
                <a:solidFill>
                  <a:srgbClr val="4D4D4D"/>
                </a:solidFill>
                <a:effectLst/>
                <a:latin typeface="-apple-system"/>
              </a:rPr>
              <a:t>语言</a:t>
            </a:r>
            <a:r>
              <a:rPr lang="en-US" altLang="zh-CN" sz="4000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endParaRPr lang="zh-CN" altLang="en-US" sz="40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下载Linux内核源代码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1689100" y="3238500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我们使用axel多线程下载工具以linux-5.4.34源代码压缩包的下载和解压为例，大致的命令如下：</a:t>
            </a:r>
          </a:p>
        </p:txBody>
      </p:sp>
      <p:sp>
        <p:nvSpPr>
          <p:cNvPr id="133" name="Shape 133"/>
          <p:cNvSpPr/>
          <p:nvPr/>
        </p:nvSpPr>
        <p:spPr>
          <a:xfrm>
            <a:off x="2421794" y="6971617"/>
            <a:ext cx="19994017" cy="302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axel -n 20 https://mirrors.edge.kernel.org/pub/linux/kernel/v5.x/linux-5.4.34.tar.xz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xz -d linux-5.4.34.tar.xz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tar -xvf linux-5.4.34.tar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cd linux-5.4.34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配置Linux内核选项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首先对配置Linux内核选项的一些方法做个简要介绍。配置方法分为更新配置和全新配置两类。更新配置是在原有配置文件的基础上修改一些配置项目，而全新配置则将原有的配置文件全部重新生成覆盖原有的配置文件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配置Linux内核选项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支持更新配置模式进行配置 Linux 内核的命令如下：</a:t>
            </a:r>
          </a:p>
          <a:p>
            <a:r>
              <a:t>（a）make config：基于命令行以遍历的方式去配置内核中可配置的每个选项。</a:t>
            </a:r>
          </a:p>
          <a:p>
            <a:r>
              <a:t>（b）make menuconfig：基于 curses 的文本窗口界面。</a:t>
            </a:r>
          </a:p>
          <a:p>
            <a:r>
              <a:t>（c）make gconfig：基于 GTK (GNOME)环境窗口界面。</a:t>
            </a:r>
          </a:p>
          <a:p>
            <a:r>
              <a:t>（d）make xconfig：基于 QT(KDE)环境的窗口界面。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配置Linux内核选项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全新配置模式进行配置重新生成.config 文件的方法如下：</a:t>
            </a:r>
          </a:p>
          <a:p>
            <a:r>
              <a:t>（a）make defconfig：基于本机内核为目标平台提供的默认配置选项生成配置文件。</a:t>
            </a:r>
          </a:p>
          <a:p>
            <a:r>
              <a:t>（b）make allyesconfig: 所有选项均回答为“yes”生成配置文件。</a:t>
            </a:r>
          </a:p>
          <a:p>
            <a:r>
              <a:t>（c）make allnoconfig: 所有选项均回答为"no”生成配置文件。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配置Linux内核选项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为了简便起见，我们首先使用make defconfig生成x86_64目标平台的默认配置文件。注意我们的Ubuntu Linux环境本身运行在x86_64平台上，如果您使用的其他平台，要生成x86_64配置文件应该使用make x86_64_defconfig。</a:t>
            </a:r>
          </a:p>
          <a:p>
            <a:r>
              <a:t>make defconfig # Default configuration is based on 'x86_64_defconfig'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配置Linux内核选项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21005800" cy="3192491"/>
          </a:xfrm>
          <a:prstGeom prst="rect">
            <a:avLst/>
          </a:prstGeom>
        </p:spPr>
        <p:txBody>
          <a:bodyPr/>
          <a:lstStyle/>
          <a:p>
            <a:r>
              <a:t>接下来我们使用make menuconfig对一些必要选项进行修改。因为我们需要对Linux内核进行调试运行，所以必须要打开如下debug 相关选项，而且要关闭KASLR选项。</a:t>
            </a:r>
          </a:p>
        </p:txBody>
      </p:sp>
      <p:sp>
        <p:nvSpPr>
          <p:cNvPr id="149" name="Shape 149"/>
          <p:cNvSpPr/>
          <p:nvPr/>
        </p:nvSpPr>
        <p:spPr>
          <a:xfrm>
            <a:off x="3776346" y="6437169"/>
            <a:ext cx="17241441" cy="6197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make menuconfig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# 打开 debug 相关选项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Kernel hacking  ---&gt;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Compile-time checks and compiler options  ---&gt;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    [*] Compile the kernel with debug info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    [*]   Provide GDB scripts for kernel debugging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[*] Kernel debugging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# 关闭 KASLR，否则会导致打断点失败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Processor type and features ----&gt;</a:t>
            </a:r>
          </a:p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t>    [] Randomize the address of the kernel image (KASLR)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9121</Words>
  <Application>WPS 演示</Application>
  <PresentationFormat>自定义</PresentationFormat>
  <Paragraphs>333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宋体</vt:lpstr>
      <vt:lpstr>Wingdings</vt:lpstr>
      <vt:lpstr>Helvetica Light</vt:lpstr>
      <vt:lpstr>Helvetica</vt:lpstr>
      <vt:lpstr>Helvetica Neue</vt:lpstr>
      <vt:lpstr>Menlo</vt:lpstr>
      <vt:lpstr>Segoe Print</vt:lpstr>
      <vt:lpstr>微软雅黑</vt:lpstr>
      <vt:lpstr>Arial Unicode MS</vt:lpstr>
      <vt:lpstr>Source Code Pro</vt:lpstr>
      <vt:lpstr>PingFang SC</vt:lpstr>
      <vt:lpstr>-apple-system</vt:lpstr>
      <vt:lpstr>Helvetica Light</vt:lpstr>
      <vt:lpstr>White</vt:lpstr>
      <vt:lpstr>构建调试Linux内核网络代码的环境</vt:lpstr>
      <vt:lpstr>构建调试Linux内核网络代码的环境</vt:lpstr>
      <vt:lpstr>安装相关工具</vt:lpstr>
      <vt:lpstr>下载Linux内核源代码</vt:lpstr>
      <vt:lpstr>配置Linux内核选项</vt:lpstr>
      <vt:lpstr>配置Linux内核选项</vt:lpstr>
      <vt:lpstr>配置Linux内核选项</vt:lpstr>
      <vt:lpstr>配置Linux内核选项</vt:lpstr>
      <vt:lpstr>配置Linux内核选项</vt:lpstr>
      <vt:lpstr>编译运行Linux内核</vt:lpstr>
      <vt:lpstr>制作根文件系统</vt:lpstr>
      <vt:lpstr>制作内存根文件系统的过程</vt:lpstr>
      <vt:lpstr>制作内存根文件系统的过程</vt:lpstr>
      <vt:lpstr>制作内存根文件系统的过程</vt:lpstr>
      <vt:lpstr>制作内存根文件系统的过程</vt:lpstr>
      <vt:lpstr>制作内存根文件系统的过程</vt:lpstr>
      <vt:lpstr>测试挂载根文件系统</vt:lpstr>
      <vt:lpstr>初始化Linux系统的网络功能</vt:lpstr>
      <vt:lpstr>激活网络设备接口配置IP地址</vt:lpstr>
      <vt:lpstr>ifconfig来激活网络设备接口</vt:lpstr>
      <vt:lpstr>调用socket和ioctl接口激活网络设备</vt:lpstr>
      <vt:lpstr>配置默认网关</vt:lpstr>
      <vt:lpstr>配置DNS</vt:lpstr>
      <vt:lpstr>配置DNS</vt:lpstr>
      <vt:lpstr>跟踪调试Linux内核网络代码</vt:lpstr>
      <vt:lpstr>PowerPoint 演示文稿</vt:lpstr>
      <vt:lpstr>纯命令行下启动QEMU虚拟机</vt:lpstr>
      <vt:lpstr>gdb client</vt:lpstr>
      <vt:lpstr>PowerPoint 演示文稿</vt:lpstr>
      <vt:lpstr>跟踪调试Linux内核网络代码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构建调试Linux内核网络代码的环境</dc:title>
  <dc:creator/>
  <cp:lastModifiedBy>159----5974</cp:lastModifiedBy>
  <cp:revision>6</cp:revision>
  <dcterms:created xsi:type="dcterms:W3CDTF">2020-12-29T02:50:52Z</dcterms:created>
  <dcterms:modified xsi:type="dcterms:W3CDTF">2020-12-29T02:52:02Z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