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70" r:id="rId3"/>
    <p:sldId id="271" r:id="rId4"/>
    <p:sldId id="262" r:id="rId5"/>
    <p:sldId id="268" r:id="rId6"/>
    <p:sldId id="269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01" d="100"/>
          <a:sy n="101" d="100"/>
        </p:scale>
        <p:origin x="8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88D97-BB7D-47E1-BF95-D1010D4343BA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CF7B4-F6CE-40E4-BF5E-F058753DF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5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FDEB9-ED25-221D-9019-8D3FA1CC5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8108C-6CF1-49D8-DCBC-7366ABC3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56031-0617-C091-7606-EE6D43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C3E6B-9EF1-D2EE-D6E0-8E08F82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59A43-FD0E-4F35-F788-5FDA6F9E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31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099C7-A0C1-E784-AD70-87A52E53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B965B-2B1E-25FC-8ECB-4B5B69758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FAC2C-A166-C32B-A5BC-9ED3775A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41519-FE45-FE08-0CD8-9BADE4DA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5C5F9-BA64-546B-B3CE-63DABF4C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742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D8DC5-9828-1EC8-D3A7-1180F8819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E3CD8-399A-0368-7EE8-7188A8E5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4BE7C-2AFA-A063-4571-D190C4AC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E537-94A2-AD3F-A260-8ECFBA11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E8DD1-FC00-0866-455E-25425E7F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28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32B10-A392-458D-3255-6261D58C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45EFF-F4DD-796F-618A-46B39B97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29233-2A87-03E6-D718-7FDC644C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0BB9C-DC35-7708-3CCF-8EDDDFD9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F283D-BD44-F479-CA8A-950F5AA7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44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C4BF6-1B92-B43D-AFBE-139EC94B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58820-BD7A-7940-4B18-A6968D7E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AF316-706C-1AB0-23BD-18BDBC6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E246A-8439-FAE2-F56A-1CC40FFC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EFAC0-5E4C-6CDD-CB4C-6064FC77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816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CD3C1-C223-0081-3025-5524A187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287FB-2746-8942-8FC0-FB88474DA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46E27-E8E3-E726-453D-868912220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5381A-CB01-D80D-8DFF-6FA29D99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31157-3A6E-DE59-64F9-2EA62483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47B31-987A-3AC6-C7C6-F4ECAA4A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7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21488-A125-E92E-0349-9216E99E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F1D28-41AA-280E-3D2F-91AF5AE3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8494C-C215-3E4F-C217-CF531BA48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47F3B-6363-B01F-2412-E7C7F25B7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4F0D7C-C656-EA09-DE97-CABC7F6A2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35ED7E-617D-A504-ECBA-33962BD2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D037BA-4D24-BF46-CEA3-95F3DAB6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A066C3-795F-2771-667A-4CCA4A87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293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88AE5-ACD8-4852-DB47-5661491C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B28548-20C2-B3FC-DE11-44C6A383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0F0895-79FF-0FCC-F7A9-24AE81D9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4D6679-9B0C-E33F-FA85-5A2F83D5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1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3AF0C-B057-B84D-0CAC-60CBB5F2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48DF4-995A-FF53-98AF-76D4BEF2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B115C-2E12-7857-2E65-59D5D722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85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1D3AB-CEFF-B23B-F791-79CD8F75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01FBE-3A6A-0E69-BE81-91E28A83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D8BEF-AB52-C289-A9B0-5738D0644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4A751-661D-41F9-CDF4-E5A6411A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C4C36-F3EF-3D9A-AF2A-2A4A871E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066D9-8885-AAE9-4947-F150679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07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774BC-BB35-8A6D-A1CF-F9430A02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A957B-D50E-5B26-DECA-B6CE60D8B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56E9A-05A8-6DD5-EA89-D6978B5E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10890-CC17-139D-B59F-5879BBA8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FEC1B-1B50-948F-6B0E-710E3B9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9E839-2D4E-0FF1-1900-B7C2BA32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88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A7C3C2-FB2E-8E47-8C2A-C4EB8152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4AB5D-44D6-D260-E2C7-264B84B6E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00584-2803-CE5E-1E56-04B1D3FE1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5F25-933E-5A47-8C39-77182D019558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2CF4E-30E2-2CBC-A57B-D4A0DAF6A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734BA-BA2E-E6A2-F78E-5B744CAA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298B-3F42-8E43-BCCD-1689D58208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7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7810FB7E-B282-4185-A6D1-A1E3B49E4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6" b="9038"/>
          <a:stretch/>
        </p:blipFill>
        <p:spPr>
          <a:xfrm>
            <a:off x="630143" y="690023"/>
            <a:ext cx="3886665" cy="38745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BDB0B2F-8DAF-419A-9D82-DFC5F0EA3AA5}"/>
              </a:ext>
            </a:extLst>
          </p:cNvPr>
          <p:cNvSpPr txBox="1"/>
          <p:nvPr/>
        </p:nvSpPr>
        <p:spPr>
          <a:xfrm>
            <a:off x="56478" y="677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未分选细胞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B45E1A-28A3-4DD9-B789-FC2BDAE541E4}"/>
              </a:ext>
            </a:extLst>
          </p:cNvPr>
          <p:cNvCxnSpPr>
            <a:cxnSpLocks/>
          </p:cNvCxnSpPr>
          <p:nvPr/>
        </p:nvCxnSpPr>
        <p:spPr>
          <a:xfrm flipV="1">
            <a:off x="453813" y="3716773"/>
            <a:ext cx="0" cy="111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DA07E4-86DF-4403-B7C0-76AD463E347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7040" y="4829387"/>
            <a:ext cx="9715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2852E49-51C7-4394-A8E0-C1D5D20602FB}"/>
              </a:ext>
            </a:extLst>
          </p:cNvPr>
          <p:cNvSpPr txBox="1"/>
          <p:nvPr/>
        </p:nvSpPr>
        <p:spPr>
          <a:xfrm>
            <a:off x="-44567" y="334744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SSC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F9C1E3-9157-43C3-A6A3-D728CC5AC5AB}"/>
              </a:ext>
            </a:extLst>
          </p:cNvPr>
          <p:cNvSpPr txBox="1"/>
          <p:nvPr/>
        </p:nvSpPr>
        <p:spPr>
          <a:xfrm>
            <a:off x="1134689" y="482938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FSC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4242F8-6B95-4EF3-AC1C-C19DE37BD0AF}"/>
              </a:ext>
            </a:extLst>
          </p:cNvPr>
          <p:cNvSpPr txBox="1"/>
          <p:nvPr/>
        </p:nvSpPr>
        <p:spPr>
          <a:xfrm>
            <a:off x="1252846" y="2394807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75A8C1-3EB4-428E-9EBA-FC091C085B7B}"/>
              </a:ext>
            </a:extLst>
          </p:cNvPr>
          <p:cNvSpPr txBox="1"/>
          <p:nvPr/>
        </p:nvSpPr>
        <p:spPr>
          <a:xfrm>
            <a:off x="1528489" y="3255108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5B3F8B-3248-4229-ACE4-42859FE5A7B7}"/>
              </a:ext>
            </a:extLst>
          </p:cNvPr>
          <p:cNvSpPr txBox="1"/>
          <p:nvPr/>
        </p:nvSpPr>
        <p:spPr>
          <a:xfrm>
            <a:off x="2938508" y="2163974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2C7E7A1-F0F3-4F21-A679-AA98B1782B8F}"/>
              </a:ext>
            </a:extLst>
          </p:cNvPr>
          <p:cNvSpPr txBox="1"/>
          <p:nvPr/>
        </p:nvSpPr>
        <p:spPr>
          <a:xfrm>
            <a:off x="5293613" y="624226"/>
            <a:ext cx="6140082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当细胞通过激光束时，细胞会阻挡和散射光线。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FSC</a:t>
            </a:r>
            <a:r>
              <a:rPr lang="zh-CN" altLang="en-US" b="1" dirty="0"/>
              <a:t>（前向散射光）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前向散射光是指沿着激光束方向的散射光，其强度主要与细胞的大小成正比。</a:t>
            </a:r>
            <a:r>
              <a:rPr lang="en-US" altLang="zh-CN" b="1" dirty="0"/>
              <a:t>FSC</a:t>
            </a:r>
            <a:r>
              <a:rPr lang="zh-CN" altLang="en-US" dirty="0"/>
              <a:t>主要反映的是细胞的大小。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SSC</a:t>
            </a:r>
            <a:r>
              <a:rPr lang="zh-CN" altLang="en-US" b="1" dirty="0"/>
              <a:t>（侧向散射光）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侧向散射光是指垂直于激光束方向的散射光，其强度主要与细胞内部结构的复杂性成正比。</a:t>
            </a:r>
            <a:r>
              <a:rPr lang="en-US" altLang="zh-CN" b="1" dirty="0"/>
              <a:t>SSC</a:t>
            </a:r>
            <a:r>
              <a:rPr lang="zh-CN" altLang="en-US" dirty="0"/>
              <a:t>主要反映的是细胞的内部结构或颗粒度。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F904C8-146B-4770-9B5B-F37CEDDA10E8}"/>
              </a:ext>
            </a:extLst>
          </p:cNvPr>
          <p:cNvSpPr txBox="1"/>
          <p:nvPr/>
        </p:nvSpPr>
        <p:spPr>
          <a:xfrm>
            <a:off x="1893689" y="5286838"/>
            <a:ext cx="872689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：请根据</a:t>
            </a:r>
            <a:r>
              <a:rPr lang="en-US" altLang="zh-CN" dirty="0">
                <a:solidFill>
                  <a:srgbClr val="FF0000"/>
                </a:solidFill>
              </a:rPr>
              <a:t>FSC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SSC</a:t>
            </a:r>
            <a:r>
              <a:rPr lang="zh-CN" altLang="en-US" dirty="0">
                <a:solidFill>
                  <a:srgbClr val="FF0000"/>
                </a:solidFill>
              </a:rPr>
              <a:t>，判断三个区域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分别代表何种细胞组分（髓系细胞，细胞碎片，淋巴细胞）？</a:t>
            </a:r>
          </a:p>
        </p:txBody>
      </p:sp>
    </p:spTree>
    <p:extLst>
      <p:ext uri="{BB962C8B-B14F-4D97-AF65-F5344CB8AC3E}">
        <p14:creationId xmlns:p14="http://schemas.microsoft.com/office/powerpoint/2010/main" val="329442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D8FCB8-CB71-4B3D-A76D-57815892A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0" b="29119"/>
          <a:stretch/>
        </p:blipFill>
        <p:spPr>
          <a:xfrm>
            <a:off x="1591730" y="1472206"/>
            <a:ext cx="2798984" cy="2815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1B26BB-324F-4863-813A-354E3276BD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0" b="29119"/>
          <a:stretch/>
        </p:blipFill>
        <p:spPr>
          <a:xfrm>
            <a:off x="4634111" y="1472206"/>
            <a:ext cx="2798984" cy="28153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D2DBE3-9536-4DDE-8A3E-D42604AB17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0" b="29119"/>
          <a:stretch/>
        </p:blipFill>
        <p:spPr>
          <a:xfrm>
            <a:off x="7676492" y="1472206"/>
            <a:ext cx="2798985" cy="28153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BDB0B2F-8DAF-419A-9D82-DFC5F0EA3AA5}"/>
              </a:ext>
            </a:extLst>
          </p:cNvPr>
          <p:cNvSpPr txBox="1"/>
          <p:nvPr/>
        </p:nvSpPr>
        <p:spPr>
          <a:xfrm>
            <a:off x="56478" y="677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未分选细胞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7A28C2-BC08-4A45-A3AB-CD5DA5EC02D1}"/>
              </a:ext>
            </a:extLst>
          </p:cNvPr>
          <p:cNvSpPr txBox="1"/>
          <p:nvPr/>
        </p:nvSpPr>
        <p:spPr>
          <a:xfrm>
            <a:off x="2652026" y="101054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样本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A08E3F-1338-4E4E-A1E1-DB0DDB7D5F4A}"/>
              </a:ext>
            </a:extLst>
          </p:cNvPr>
          <p:cNvSpPr txBox="1"/>
          <p:nvPr/>
        </p:nvSpPr>
        <p:spPr>
          <a:xfrm>
            <a:off x="5755367" y="1012934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样本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9752A9-6F70-46F8-81FC-36410E482897}"/>
              </a:ext>
            </a:extLst>
          </p:cNvPr>
          <p:cNvSpPr txBox="1"/>
          <p:nvPr/>
        </p:nvSpPr>
        <p:spPr>
          <a:xfrm>
            <a:off x="8736788" y="101054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样本</a:t>
            </a:r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B45E1A-28A3-4DD9-B789-FC2BDAE541E4}"/>
              </a:ext>
            </a:extLst>
          </p:cNvPr>
          <p:cNvCxnSpPr>
            <a:cxnSpLocks/>
          </p:cNvCxnSpPr>
          <p:nvPr/>
        </p:nvCxnSpPr>
        <p:spPr>
          <a:xfrm flipV="1">
            <a:off x="453813" y="3716773"/>
            <a:ext cx="0" cy="111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DA07E4-86DF-4403-B7C0-76AD463E347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7040" y="4829387"/>
            <a:ext cx="9979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2852E49-51C7-4394-A8E0-C1D5D20602FB}"/>
              </a:ext>
            </a:extLst>
          </p:cNvPr>
          <p:cNvSpPr txBox="1"/>
          <p:nvPr/>
        </p:nvSpPr>
        <p:spPr>
          <a:xfrm>
            <a:off x="-44567" y="334744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CD11b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F9C1E3-9157-43C3-A6A3-D728CC5AC5AB}"/>
              </a:ext>
            </a:extLst>
          </p:cNvPr>
          <p:cNvSpPr txBox="1"/>
          <p:nvPr/>
        </p:nvSpPr>
        <p:spPr>
          <a:xfrm>
            <a:off x="1134689" y="48293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CD3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5575C6-5391-4F2F-BDB4-F8ACF545F7B7}"/>
              </a:ext>
            </a:extLst>
          </p:cNvPr>
          <p:cNvSpPr txBox="1"/>
          <p:nvPr/>
        </p:nvSpPr>
        <p:spPr>
          <a:xfrm>
            <a:off x="1780027" y="5230325"/>
            <a:ext cx="7126009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注：每组获得的脾脏单细胞悬液，各种细胞所占比例基本相同，因此随机选择三组进行流式检测，作为未经磁珠分选的对照组</a:t>
            </a:r>
          </a:p>
        </p:txBody>
      </p:sp>
    </p:spTree>
    <p:extLst>
      <p:ext uri="{BB962C8B-B14F-4D97-AF65-F5344CB8AC3E}">
        <p14:creationId xmlns:p14="http://schemas.microsoft.com/office/powerpoint/2010/main" val="255119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1CF55B0-7765-4559-9B67-92405392B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07" b="9038"/>
          <a:stretch/>
        </p:blipFill>
        <p:spPr>
          <a:xfrm>
            <a:off x="1185332" y="1484437"/>
            <a:ext cx="3886663" cy="3922414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B45E1A-28A3-4DD9-B789-FC2BDAE541E4}"/>
              </a:ext>
            </a:extLst>
          </p:cNvPr>
          <p:cNvCxnSpPr>
            <a:cxnSpLocks/>
          </p:cNvCxnSpPr>
          <p:nvPr/>
        </p:nvCxnSpPr>
        <p:spPr>
          <a:xfrm flipV="1">
            <a:off x="948263" y="4671811"/>
            <a:ext cx="0" cy="111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2DA07E4-86DF-4403-B7C0-76AD463E347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41490" y="5784425"/>
            <a:ext cx="9715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2852E49-51C7-4394-A8E0-C1D5D20602FB}"/>
              </a:ext>
            </a:extLst>
          </p:cNvPr>
          <p:cNvSpPr txBox="1"/>
          <p:nvPr/>
        </p:nvSpPr>
        <p:spPr>
          <a:xfrm>
            <a:off x="449883" y="430247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SSC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F9C1E3-9157-43C3-A6A3-D728CC5AC5AB}"/>
              </a:ext>
            </a:extLst>
          </p:cNvPr>
          <p:cNvSpPr txBox="1"/>
          <p:nvPr/>
        </p:nvSpPr>
        <p:spPr>
          <a:xfrm>
            <a:off x="1629139" y="578442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FSC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4242F8-6B95-4EF3-AC1C-C19DE37BD0AF}"/>
              </a:ext>
            </a:extLst>
          </p:cNvPr>
          <p:cNvSpPr txBox="1"/>
          <p:nvPr/>
        </p:nvSpPr>
        <p:spPr>
          <a:xfrm>
            <a:off x="1747296" y="3349845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75A8C1-3EB4-428E-9EBA-FC091C085B7B}"/>
              </a:ext>
            </a:extLst>
          </p:cNvPr>
          <p:cNvSpPr txBox="1"/>
          <p:nvPr/>
        </p:nvSpPr>
        <p:spPr>
          <a:xfrm>
            <a:off x="2017525" y="412030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65B3F8B-3248-4229-ACE4-42859FE5A7B7}"/>
              </a:ext>
            </a:extLst>
          </p:cNvPr>
          <p:cNvSpPr txBox="1"/>
          <p:nvPr/>
        </p:nvSpPr>
        <p:spPr>
          <a:xfrm>
            <a:off x="3432958" y="3119012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1BA6FD-1D78-479C-920A-86B444A93081}"/>
              </a:ext>
            </a:extLst>
          </p:cNvPr>
          <p:cNvSpPr txBox="1"/>
          <p:nvPr/>
        </p:nvSpPr>
        <p:spPr>
          <a:xfrm>
            <a:off x="56478" y="6773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分选后细胞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2C18D3-8111-4884-BF6B-ABD18D709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6" b="8366"/>
          <a:stretch/>
        </p:blipFill>
        <p:spPr>
          <a:xfrm>
            <a:off x="6536265" y="1484437"/>
            <a:ext cx="3905862" cy="392241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5660989-4A53-4895-A4B7-8C3CAC08C057}"/>
              </a:ext>
            </a:extLst>
          </p:cNvPr>
          <p:cNvSpPr txBox="1"/>
          <p:nvPr/>
        </p:nvSpPr>
        <p:spPr>
          <a:xfrm>
            <a:off x="7162576" y="3301184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EF85A6-ACD1-4517-9EC8-F98EAA468389}"/>
              </a:ext>
            </a:extLst>
          </p:cNvPr>
          <p:cNvSpPr txBox="1"/>
          <p:nvPr/>
        </p:nvSpPr>
        <p:spPr>
          <a:xfrm>
            <a:off x="7432805" y="407164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BA698A-FEF3-42C5-86AD-74F183E96E17}"/>
              </a:ext>
            </a:extLst>
          </p:cNvPr>
          <p:cNvSpPr txBox="1"/>
          <p:nvPr/>
        </p:nvSpPr>
        <p:spPr>
          <a:xfrm>
            <a:off x="8848238" y="3070351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2A9B2F0-AC97-443E-B953-94AEAB76FAC7}"/>
              </a:ext>
            </a:extLst>
          </p:cNvPr>
          <p:cNvSpPr txBox="1"/>
          <p:nvPr/>
        </p:nvSpPr>
        <p:spPr>
          <a:xfrm>
            <a:off x="2266888" y="106200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分选后阳性细胞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A101A84-DB1A-46C2-B3E5-E5994FEC5815}"/>
              </a:ext>
            </a:extLst>
          </p:cNvPr>
          <p:cNvSpPr txBox="1"/>
          <p:nvPr/>
        </p:nvSpPr>
        <p:spPr>
          <a:xfrm>
            <a:off x="7618112" y="1062005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分选后阴性细胞</a:t>
            </a:r>
          </a:p>
        </p:txBody>
      </p:sp>
    </p:spTree>
    <p:extLst>
      <p:ext uri="{BB962C8B-B14F-4D97-AF65-F5344CB8AC3E}">
        <p14:creationId xmlns:p14="http://schemas.microsoft.com/office/powerpoint/2010/main" val="29428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05353AB-5967-4A0A-9C4A-934CFA31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7" b="29750"/>
          <a:stretch/>
        </p:blipFill>
        <p:spPr>
          <a:xfrm>
            <a:off x="1920236" y="535414"/>
            <a:ext cx="2766272" cy="27902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431E9B-CBED-466B-9E41-33AB819D0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6" b="29750"/>
          <a:stretch/>
        </p:blipFill>
        <p:spPr>
          <a:xfrm>
            <a:off x="5019036" y="535414"/>
            <a:ext cx="2766273" cy="27902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7B1D6FF-5100-4652-85C7-7DAC73711A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06" b="29750"/>
          <a:stretch/>
        </p:blipFill>
        <p:spPr>
          <a:xfrm>
            <a:off x="8258065" y="535414"/>
            <a:ext cx="2766273" cy="27902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E3F0B0C-2025-40DE-9FDA-425B07DC06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06" b="29750"/>
          <a:stretch/>
        </p:blipFill>
        <p:spPr>
          <a:xfrm>
            <a:off x="1920236" y="3695172"/>
            <a:ext cx="2766273" cy="27902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BD4B46C-B272-4716-85C9-EF0C0E85A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06" b="29750"/>
          <a:stretch/>
        </p:blipFill>
        <p:spPr>
          <a:xfrm>
            <a:off x="5019036" y="3695172"/>
            <a:ext cx="2766273" cy="279029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5F89475-CF37-4694-BB38-03B7AB574B74}"/>
              </a:ext>
            </a:extLst>
          </p:cNvPr>
          <p:cNvSpPr txBox="1"/>
          <p:nvPr/>
        </p:nvSpPr>
        <p:spPr>
          <a:xfrm>
            <a:off x="56478" y="677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分选后阳性细胞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8C9D6C-7002-4280-A968-CD66C93D973A}"/>
              </a:ext>
            </a:extLst>
          </p:cNvPr>
          <p:cNvSpPr txBox="1"/>
          <p:nvPr/>
        </p:nvSpPr>
        <p:spPr>
          <a:xfrm>
            <a:off x="2876776" y="190736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FF731F-3650-4A34-9722-A51741B9152B}"/>
              </a:ext>
            </a:extLst>
          </p:cNvPr>
          <p:cNvSpPr txBox="1"/>
          <p:nvPr/>
        </p:nvSpPr>
        <p:spPr>
          <a:xfrm>
            <a:off x="6062976" y="190736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07EF5E-2563-485B-8472-925E9058B573}"/>
              </a:ext>
            </a:extLst>
          </p:cNvPr>
          <p:cNvSpPr txBox="1"/>
          <p:nvPr/>
        </p:nvSpPr>
        <p:spPr>
          <a:xfrm>
            <a:off x="9302005" y="1978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5A7350-CB84-4171-9655-BEEC1C3ACF65}"/>
              </a:ext>
            </a:extLst>
          </p:cNvPr>
          <p:cNvSpPr txBox="1"/>
          <p:nvPr/>
        </p:nvSpPr>
        <p:spPr>
          <a:xfrm>
            <a:off x="2964176" y="3325710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4</a:t>
            </a:r>
            <a:r>
              <a:rPr lang="zh-CN" altLang="en-US" sz="2400" b="1" dirty="0"/>
              <a:t>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BC4F56-A391-4DFD-9FC3-340432A4742D}"/>
              </a:ext>
            </a:extLst>
          </p:cNvPr>
          <p:cNvSpPr txBox="1"/>
          <p:nvPr/>
        </p:nvSpPr>
        <p:spPr>
          <a:xfrm>
            <a:off x="6099592" y="3325710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5</a:t>
            </a:r>
            <a:r>
              <a:rPr lang="zh-CN" altLang="en-US" sz="2400" b="1" dirty="0"/>
              <a:t>组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F3ABA8-E1C1-47EB-8E8B-577D1DBD1C3C}"/>
              </a:ext>
            </a:extLst>
          </p:cNvPr>
          <p:cNvCxnSpPr>
            <a:cxnSpLocks/>
          </p:cNvCxnSpPr>
          <p:nvPr/>
        </p:nvCxnSpPr>
        <p:spPr>
          <a:xfrm flipV="1">
            <a:off x="564565" y="5373164"/>
            <a:ext cx="0" cy="111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B8864F-D592-4E60-9B4D-A2EBC1BB841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57792" y="6485778"/>
            <a:ext cx="9979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5BF4C41-DA4A-44F7-955D-2876B2695D4D}"/>
              </a:ext>
            </a:extLst>
          </p:cNvPr>
          <p:cNvSpPr txBox="1"/>
          <p:nvPr/>
        </p:nvSpPr>
        <p:spPr>
          <a:xfrm>
            <a:off x="66185" y="500383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CD11b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07C1F-CAA8-41A8-BA06-A18803D6E370}"/>
              </a:ext>
            </a:extLst>
          </p:cNvPr>
          <p:cNvSpPr txBox="1"/>
          <p:nvPr/>
        </p:nvSpPr>
        <p:spPr>
          <a:xfrm>
            <a:off x="1245441" y="64857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CD3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615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15F89475-CF37-4694-BB38-03B7AB574B74}"/>
              </a:ext>
            </a:extLst>
          </p:cNvPr>
          <p:cNvSpPr txBox="1"/>
          <p:nvPr/>
        </p:nvSpPr>
        <p:spPr>
          <a:xfrm>
            <a:off x="56478" y="677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分选后阳性细胞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8C9D6C-7002-4280-A968-CD66C93D973A}"/>
              </a:ext>
            </a:extLst>
          </p:cNvPr>
          <p:cNvSpPr txBox="1"/>
          <p:nvPr/>
        </p:nvSpPr>
        <p:spPr>
          <a:xfrm>
            <a:off x="2876776" y="190736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6</a:t>
            </a:r>
            <a:r>
              <a:rPr lang="zh-CN" altLang="en-US" sz="2400" b="1" dirty="0"/>
              <a:t>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FF731F-3650-4A34-9722-A51741B9152B}"/>
              </a:ext>
            </a:extLst>
          </p:cNvPr>
          <p:cNvSpPr txBox="1"/>
          <p:nvPr/>
        </p:nvSpPr>
        <p:spPr>
          <a:xfrm>
            <a:off x="6062976" y="190736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7</a:t>
            </a:r>
            <a:r>
              <a:rPr lang="zh-CN" altLang="en-US" sz="2400" b="1" dirty="0"/>
              <a:t>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07EF5E-2563-485B-8472-925E9058B573}"/>
              </a:ext>
            </a:extLst>
          </p:cNvPr>
          <p:cNvSpPr txBox="1"/>
          <p:nvPr/>
        </p:nvSpPr>
        <p:spPr>
          <a:xfrm>
            <a:off x="9302005" y="1978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8</a:t>
            </a:r>
            <a:r>
              <a:rPr lang="zh-CN" altLang="en-US" sz="2400" b="1" dirty="0"/>
              <a:t>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5A7350-CB84-4171-9655-BEEC1C3ACF65}"/>
              </a:ext>
            </a:extLst>
          </p:cNvPr>
          <p:cNvSpPr txBox="1"/>
          <p:nvPr/>
        </p:nvSpPr>
        <p:spPr>
          <a:xfrm>
            <a:off x="2964176" y="3325710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9</a:t>
            </a:r>
            <a:r>
              <a:rPr lang="zh-CN" altLang="en-US" sz="2400" b="1" dirty="0"/>
              <a:t>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BC4F56-A391-4DFD-9FC3-340432A4742D}"/>
              </a:ext>
            </a:extLst>
          </p:cNvPr>
          <p:cNvSpPr txBox="1"/>
          <p:nvPr/>
        </p:nvSpPr>
        <p:spPr>
          <a:xfrm>
            <a:off x="6099592" y="332571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10</a:t>
            </a:r>
            <a:r>
              <a:rPr lang="zh-CN" altLang="en-US" sz="2400" b="1" dirty="0"/>
              <a:t>组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F3ABA8-E1C1-47EB-8E8B-577D1DBD1C3C}"/>
              </a:ext>
            </a:extLst>
          </p:cNvPr>
          <p:cNvCxnSpPr>
            <a:cxnSpLocks/>
          </p:cNvCxnSpPr>
          <p:nvPr/>
        </p:nvCxnSpPr>
        <p:spPr>
          <a:xfrm flipV="1">
            <a:off x="564565" y="5373164"/>
            <a:ext cx="0" cy="111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B8864F-D592-4E60-9B4D-A2EBC1BB841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57792" y="6485778"/>
            <a:ext cx="9979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5BF4C41-DA4A-44F7-955D-2876B2695D4D}"/>
              </a:ext>
            </a:extLst>
          </p:cNvPr>
          <p:cNvSpPr txBox="1"/>
          <p:nvPr/>
        </p:nvSpPr>
        <p:spPr>
          <a:xfrm>
            <a:off x="66185" y="500383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CD11b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07C1F-CAA8-41A8-BA06-A18803D6E370}"/>
              </a:ext>
            </a:extLst>
          </p:cNvPr>
          <p:cNvSpPr txBox="1"/>
          <p:nvPr/>
        </p:nvSpPr>
        <p:spPr>
          <a:xfrm>
            <a:off x="1245441" y="64857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CD3</a:t>
            </a:r>
            <a:endParaRPr lang="zh-CN" altLang="en-US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EB2467C-8EE4-4F98-A803-81B1EB1EE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8" b="30259"/>
          <a:stretch/>
        </p:blipFill>
        <p:spPr>
          <a:xfrm>
            <a:off x="1920236" y="604020"/>
            <a:ext cx="2745950" cy="27700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F7C2971-9C7D-4DBC-AA04-525B6EA3E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0" b="30259"/>
          <a:stretch/>
        </p:blipFill>
        <p:spPr>
          <a:xfrm>
            <a:off x="5019036" y="604019"/>
            <a:ext cx="2745951" cy="277007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456D552-231F-4A3B-AAE5-2A5E1CB9AE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0" b="30258"/>
          <a:stretch/>
        </p:blipFill>
        <p:spPr>
          <a:xfrm>
            <a:off x="8117837" y="604019"/>
            <a:ext cx="2745952" cy="277007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A08B4DE-5995-4E6E-8504-7EA87A7619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70" b="30258"/>
          <a:stretch/>
        </p:blipFill>
        <p:spPr>
          <a:xfrm>
            <a:off x="5019035" y="3738994"/>
            <a:ext cx="2745952" cy="27700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E15D91-740C-4A34-9F82-1D2E027460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70" b="8834"/>
          <a:stretch/>
        </p:blipFill>
        <p:spPr>
          <a:xfrm>
            <a:off x="1914434" y="3738994"/>
            <a:ext cx="2745951" cy="27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8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15F89475-CF37-4694-BB38-03B7AB574B74}"/>
              </a:ext>
            </a:extLst>
          </p:cNvPr>
          <p:cNvSpPr txBox="1"/>
          <p:nvPr/>
        </p:nvSpPr>
        <p:spPr>
          <a:xfrm>
            <a:off x="56478" y="677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分选后阴性细胞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18C9D6C-7002-4280-A968-CD66C93D973A}"/>
              </a:ext>
            </a:extLst>
          </p:cNvPr>
          <p:cNvSpPr txBox="1"/>
          <p:nvPr/>
        </p:nvSpPr>
        <p:spPr>
          <a:xfrm>
            <a:off x="2876776" y="190736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6</a:t>
            </a:r>
            <a:r>
              <a:rPr lang="zh-CN" altLang="en-US" sz="2400" b="1" dirty="0"/>
              <a:t>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FF731F-3650-4A34-9722-A51741B9152B}"/>
              </a:ext>
            </a:extLst>
          </p:cNvPr>
          <p:cNvSpPr txBox="1"/>
          <p:nvPr/>
        </p:nvSpPr>
        <p:spPr>
          <a:xfrm>
            <a:off x="6062976" y="190736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7</a:t>
            </a:r>
            <a:r>
              <a:rPr lang="zh-CN" altLang="en-US" sz="2400" b="1" dirty="0"/>
              <a:t>组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07EF5E-2563-485B-8472-925E9058B573}"/>
              </a:ext>
            </a:extLst>
          </p:cNvPr>
          <p:cNvSpPr txBox="1"/>
          <p:nvPr/>
        </p:nvSpPr>
        <p:spPr>
          <a:xfrm>
            <a:off x="9302005" y="1978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8</a:t>
            </a:r>
            <a:r>
              <a:rPr lang="zh-CN" altLang="en-US" sz="2400" b="1" dirty="0"/>
              <a:t>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5A7350-CB84-4171-9655-BEEC1C3ACF65}"/>
              </a:ext>
            </a:extLst>
          </p:cNvPr>
          <p:cNvSpPr txBox="1"/>
          <p:nvPr/>
        </p:nvSpPr>
        <p:spPr>
          <a:xfrm>
            <a:off x="2964176" y="3325710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9</a:t>
            </a:r>
            <a:r>
              <a:rPr lang="zh-CN" altLang="en-US" sz="2400" b="1" dirty="0"/>
              <a:t>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BC4F56-A391-4DFD-9FC3-340432A4742D}"/>
              </a:ext>
            </a:extLst>
          </p:cNvPr>
          <p:cNvSpPr txBox="1"/>
          <p:nvPr/>
        </p:nvSpPr>
        <p:spPr>
          <a:xfrm>
            <a:off x="6099592" y="332571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10</a:t>
            </a:r>
            <a:r>
              <a:rPr lang="zh-CN" altLang="en-US" sz="2400" b="1" dirty="0"/>
              <a:t>组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0F3ABA8-E1C1-47EB-8E8B-577D1DBD1C3C}"/>
              </a:ext>
            </a:extLst>
          </p:cNvPr>
          <p:cNvCxnSpPr>
            <a:cxnSpLocks/>
          </p:cNvCxnSpPr>
          <p:nvPr/>
        </p:nvCxnSpPr>
        <p:spPr>
          <a:xfrm flipV="1">
            <a:off x="564565" y="5373164"/>
            <a:ext cx="0" cy="111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0B8864F-D592-4E60-9B4D-A2EBC1BB841E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57792" y="6485778"/>
            <a:ext cx="9979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5BF4C41-DA4A-44F7-955D-2876B2695D4D}"/>
              </a:ext>
            </a:extLst>
          </p:cNvPr>
          <p:cNvSpPr txBox="1"/>
          <p:nvPr/>
        </p:nvSpPr>
        <p:spPr>
          <a:xfrm>
            <a:off x="66185" y="500383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CD11b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07C1F-CAA8-41A8-BA06-A18803D6E370}"/>
              </a:ext>
            </a:extLst>
          </p:cNvPr>
          <p:cNvSpPr txBox="1"/>
          <p:nvPr/>
        </p:nvSpPr>
        <p:spPr>
          <a:xfrm>
            <a:off x="1245441" y="64857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CD3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63B4F5-80E0-4A39-8589-00FC6DC6A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0" b="30258"/>
          <a:stretch/>
        </p:blipFill>
        <p:spPr>
          <a:xfrm>
            <a:off x="1920234" y="604018"/>
            <a:ext cx="2745952" cy="2770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380A3D-8034-41DA-A591-6B8C8992C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70" b="30259"/>
          <a:stretch/>
        </p:blipFill>
        <p:spPr>
          <a:xfrm>
            <a:off x="5019035" y="604018"/>
            <a:ext cx="2745952" cy="2770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304535-62D9-492A-8787-AE61D01B7B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69" b="30094"/>
          <a:stretch/>
        </p:blipFill>
        <p:spPr>
          <a:xfrm>
            <a:off x="8117836" y="652401"/>
            <a:ext cx="2745953" cy="27765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047CA3-E241-4F1A-AD6F-DDF544BC96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469" b="30094"/>
          <a:stretch/>
        </p:blipFill>
        <p:spPr>
          <a:xfrm>
            <a:off x="1914433" y="3732466"/>
            <a:ext cx="2745953" cy="2776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C54111-92DB-416F-8AC5-27DD340792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469" b="30094"/>
          <a:stretch/>
        </p:blipFill>
        <p:spPr>
          <a:xfrm>
            <a:off x="5019034" y="3732466"/>
            <a:ext cx="2745953" cy="27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8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15F89475-CF37-4694-BB38-03B7AB574B74}"/>
              </a:ext>
            </a:extLst>
          </p:cNvPr>
          <p:cNvSpPr txBox="1"/>
          <p:nvPr/>
        </p:nvSpPr>
        <p:spPr>
          <a:xfrm>
            <a:off x="56478" y="677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实验报告要求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F854F8-3A16-465C-9776-18B11D603D96}"/>
              </a:ext>
            </a:extLst>
          </p:cNvPr>
          <p:cNvSpPr txBox="1"/>
          <p:nvPr/>
        </p:nvSpPr>
        <p:spPr>
          <a:xfrm>
            <a:off x="764364" y="610849"/>
            <a:ext cx="10597056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、包含实验目的，实验原理，实验步骤，实验结果，讨论等部分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、实验原理和实验步骤主要侧重</a:t>
            </a:r>
            <a:r>
              <a:rPr lang="zh-CN" altLang="en-US" b="1" dirty="0"/>
              <a:t>磁珠分选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、实验结果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小鼠解剖结构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回答</a:t>
            </a:r>
            <a:r>
              <a:rPr lang="zh-CN" altLang="en-US" b="1" dirty="0"/>
              <a:t>问题</a:t>
            </a:r>
            <a:r>
              <a:rPr lang="en-US" altLang="zh-CN" b="1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第一页）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计算自己小组经磁珠分选后</a:t>
            </a:r>
            <a:r>
              <a:rPr lang="en-US" altLang="zh-CN" dirty="0"/>
              <a:t>CD11b</a:t>
            </a:r>
            <a:r>
              <a:rPr lang="zh-CN" altLang="en-US" dirty="0"/>
              <a:t>阳性细胞的富集倍数（分选后阳性细胞比例</a:t>
            </a:r>
            <a:r>
              <a:rPr lang="en-US" altLang="zh-CN" dirty="0"/>
              <a:t>/</a:t>
            </a:r>
            <a:r>
              <a:rPr lang="zh-CN" altLang="en-US" dirty="0"/>
              <a:t>分选前阳性细胞比例）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利用全班数据，分别统计分选前、分选后阳性细胞、分选后阴性细胞三组中，</a:t>
            </a:r>
            <a:r>
              <a:rPr lang="en-US" altLang="zh-CN" dirty="0"/>
              <a:t>CD11b</a:t>
            </a:r>
            <a:r>
              <a:rPr lang="zh-CN" altLang="en-US" dirty="0"/>
              <a:t>和</a:t>
            </a:r>
            <a:r>
              <a:rPr lang="en-US" altLang="zh-CN" dirty="0"/>
              <a:t>CD3</a:t>
            </a:r>
            <a:r>
              <a:rPr lang="zh-CN" altLang="en-US" dirty="0"/>
              <a:t>细胞比例，并计算有无统计学差异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、讨论：根据实验结果分析实验过程中出现的问题及可能的原因（如分选效率低</a:t>
            </a:r>
            <a:r>
              <a:rPr lang="en-US" altLang="zh-CN" dirty="0"/>
              <a:t>/</a:t>
            </a:r>
            <a:r>
              <a:rPr lang="zh-CN" altLang="en-US" dirty="0"/>
              <a:t>高）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1B4F75-BE0F-4653-9678-36AEF0962499}"/>
              </a:ext>
            </a:extLst>
          </p:cNvPr>
          <p:cNvSpPr txBox="1"/>
          <p:nvPr/>
        </p:nvSpPr>
        <p:spPr>
          <a:xfrm>
            <a:off x="764364" y="4491916"/>
            <a:ext cx="712600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注：结果④可尝试使用如下的柱状图展示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实验报告提交方式：上传</a:t>
            </a:r>
            <a:r>
              <a:rPr lang="en-US" altLang="zh-CN" b="1" dirty="0">
                <a:solidFill>
                  <a:srgbClr val="FF0000"/>
                </a:solidFill>
              </a:rPr>
              <a:t>Canvas</a:t>
            </a:r>
            <a:r>
              <a:rPr lang="zh-CN" altLang="en-US" b="1" dirty="0">
                <a:solidFill>
                  <a:srgbClr val="FF0000"/>
                </a:solidFill>
              </a:rPr>
              <a:t>平台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作业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实验报告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实验报告提交截止时间：第</a:t>
            </a:r>
            <a:r>
              <a:rPr lang="en-US" altLang="zh-CN" b="1" dirty="0">
                <a:solidFill>
                  <a:srgbClr val="FF0000"/>
                </a:solidFill>
              </a:rPr>
              <a:t>18</a:t>
            </a:r>
            <a:r>
              <a:rPr lang="zh-CN" altLang="en-US" b="1" dirty="0">
                <a:solidFill>
                  <a:srgbClr val="FF0000"/>
                </a:solidFill>
              </a:rPr>
              <a:t>周周末（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23</a:t>
            </a:r>
            <a:r>
              <a:rPr lang="zh-CN" altLang="en-US" b="1" dirty="0">
                <a:solidFill>
                  <a:srgbClr val="FF0000"/>
                </a:solidFill>
              </a:rPr>
              <a:t>日前）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AB0C57-326C-4891-A185-F097B70A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56" y="4481926"/>
            <a:ext cx="2049780" cy="22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422</Words>
  <Application>Microsoft Office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器官的认识和免疫细胞的分选</dc:title>
  <dc:creator>Microsoft Office User</dc:creator>
  <cp:lastModifiedBy>令浩 王</cp:lastModifiedBy>
  <cp:revision>31</cp:revision>
  <dcterms:created xsi:type="dcterms:W3CDTF">2024-05-19T03:52:01Z</dcterms:created>
  <dcterms:modified xsi:type="dcterms:W3CDTF">2024-05-27T08:01:49Z</dcterms:modified>
</cp:coreProperties>
</file>