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38743-65AE-B19D-474F-E3790EE4E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CA3E0B-17E4-587E-CDE6-9895BF903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75BF71-7972-446D-D23E-F56B6A3B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6C3C2-B748-42AB-B431-F3B8E2B4DB65}" type="datetimeFigureOut">
              <a:rPr lang="zh-CN" altLang="en-US" smtClean="0"/>
              <a:t>2024/6/2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57134A-B32E-BC7D-08B1-BC1EDD65F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C55B42-AC78-20B3-8F4C-62B3E1C0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9E00-4418-4480-94B2-B1B2D40D7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72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68E77-46B5-2DFD-7F37-C06C7D98E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E4DECE-8592-E5BE-FE2A-110F5AF97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1577F-0FC6-0BC6-C3D3-6648219DA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6C3C2-B748-42AB-B431-F3B8E2B4DB65}" type="datetimeFigureOut">
              <a:rPr lang="zh-CN" altLang="en-US" smtClean="0"/>
              <a:t>2024/6/2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D045A9-D63A-1B71-D0D4-64A0FC4A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B0551D-BAC1-417B-05EE-9816F61EB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9E00-4418-4480-94B2-B1B2D40D7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12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7B44C8-8C38-5B35-533E-B592125B0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4A0C55-2772-0670-505D-294C6E3EB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C196EF-122C-7FA1-F028-8B9A2B80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6C3C2-B748-42AB-B431-F3B8E2B4DB65}" type="datetimeFigureOut">
              <a:rPr lang="zh-CN" altLang="en-US" smtClean="0"/>
              <a:t>2024/6/2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D83F97-6B90-2C6E-C7C2-338CFBE3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9CAAA2-5717-D33B-53B3-3B49F8CA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9E00-4418-4480-94B2-B1B2D40D7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49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B2ACF-D169-5DCB-2DF4-6EB62702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2C9779-71DB-890A-DC6B-A139018DC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FA08A5-2858-1CBD-202E-ABB6155FA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6C3C2-B748-42AB-B431-F3B8E2B4DB65}" type="datetimeFigureOut">
              <a:rPr lang="zh-CN" altLang="en-US" smtClean="0"/>
              <a:t>2024/6/2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7C4F47-D1CC-7E17-8E72-7A9CF35CF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F6ABEA-18E6-D7D5-00D5-3C31037B0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9E00-4418-4480-94B2-B1B2D40D7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74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067BA-65A3-5891-1B71-6A2959282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1C4BC6-4323-1BFE-CB25-E574F1706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55B2A2-593F-6187-D277-E9EF3ABC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6C3C2-B748-42AB-B431-F3B8E2B4DB65}" type="datetimeFigureOut">
              <a:rPr lang="zh-CN" altLang="en-US" smtClean="0"/>
              <a:t>2024/6/2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1069A3-583A-B39B-A709-AD0F933FC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A1D122-EE2B-53BA-974D-9171471B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9E00-4418-4480-94B2-B1B2D40D7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47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0ABA2-B582-6993-5EEC-D8AB659C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72C841-24E7-75EA-FD58-E8AC9F1E4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84FCF7-B186-C84A-6C39-2C143372D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3DFA6A-A4C7-A402-5758-A5C7FCBEB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6C3C2-B748-42AB-B431-F3B8E2B4DB65}" type="datetimeFigureOut">
              <a:rPr lang="zh-CN" altLang="en-US" smtClean="0"/>
              <a:t>2024/6/2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B75DBD-E693-2C24-EAFA-8339D1E88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A239D9-C93F-0DBE-D373-D9F5CEA2E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9E00-4418-4480-94B2-B1B2D40D7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6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0CF6B-ACAD-E015-BE3E-52460DA4F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1F3136-B5AA-30BE-4CE2-871E47AF2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00C1C6-6981-6D53-B5E1-22731CD36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7A7F39-8693-DC97-A554-CC2DFDA02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0CEDDC-5E2E-945B-6EEC-DFAA1FD63F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7151F1-0C0E-5E10-B443-435F8BCFA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6C3C2-B748-42AB-B431-F3B8E2B4DB65}" type="datetimeFigureOut">
              <a:rPr lang="zh-CN" altLang="en-US" smtClean="0"/>
              <a:t>2024/6/2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15EA56-1AFD-54B9-19CF-65268A86C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B68737-0400-16CE-C9AC-78517FD8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9E00-4418-4480-94B2-B1B2D40D7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06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9D0BD-0E72-80CB-2787-01E45085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AADC70-9F4C-DA71-2B07-D74D76A85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6C3C2-B748-42AB-B431-F3B8E2B4DB65}" type="datetimeFigureOut">
              <a:rPr lang="zh-CN" altLang="en-US" smtClean="0"/>
              <a:t>2024/6/2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A1368E-F9DE-900E-E2CE-6560468F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C023D5-3D86-A3D1-31DF-F70BFC7C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9E00-4418-4480-94B2-B1B2D40D7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75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A63B57-B95A-C1AB-3EA6-3ACB95EE3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6C3C2-B748-42AB-B431-F3B8E2B4DB65}" type="datetimeFigureOut">
              <a:rPr lang="zh-CN" altLang="en-US" smtClean="0"/>
              <a:t>2024/6/2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E2A587-6B0E-DEDC-10A3-4F2DE7B4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6F6381-2182-2CA1-1973-89335FA4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9E00-4418-4480-94B2-B1B2D40D7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21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61B30-D554-0D2C-F518-A90FFDDF1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96F07-2B9B-9EE3-0665-B5BEE5749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2C2EE2-936C-0919-8801-57F80ADC0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19F904-A95A-C74C-D0BC-231541B31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6C3C2-B748-42AB-B431-F3B8E2B4DB65}" type="datetimeFigureOut">
              <a:rPr lang="zh-CN" altLang="en-US" smtClean="0"/>
              <a:t>2024/6/2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DE2029-AD5D-A240-97DF-07A9A447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67DEDC-6884-C0A1-8C27-8CFC0B74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9E00-4418-4480-94B2-B1B2D40D7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09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27F91-03F6-EC3F-1B97-AB32E40E1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5F2A98-2372-CBD9-5D42-060294213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D6F962-FB92-7A72-3A22-0BE65FD58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DFD633-CD61-69A1-EDAF-729E093C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6C3C2-B748-42AB-B431-F3B8E2B4DB65}" type="datetimeFigureOut">
              <a:rPr lang="zh-CN" altLang="en-US" smtClean="0"/>
              <a:t>2024/6/2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D9673B-B018-402E-C5BD-A0D75958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D5B3C2-9103-64F4-2F3E-1AED3DB4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9E00-4418-4480-94B2-B1B2D40D7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37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385396-E6E7-68BA-4215-84C55125E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1C5862-D47B-1D75-E1DE-13F034EC2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8A8EE0-6C94-4B3B-5CCD-444254278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6C3C2-B748-42AB-B431-F3B8E2B4DB65}" type="datetimeFigureOut">
              <a:rPr lang="zh-CN" altLang="en-US" smtClean="0"/>
              <a:t>2024/6/2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9CF7A8-007D-7EA0-6557-0E528BAC8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E664C-3960-4857-359A-8F355083B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A9E00-4418-4480-94B2-B1B2D40D7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69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9277284-CC91-F732-991E-09D45CCB1A87}"/>
              </a:ext>
            </a:extLst>
          </p:cNvPr>
          <p:cNvSpPr/>
          <p:nvPr/>
        </p:nvSpPr>
        <p:spPr>
          <a:xfrm>
            <a:off x="4894118" y="2957945"/>
            <a:ext cx="2403764" cy="9421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类别数据的比较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735D6EA-DA6A-85D0-C00A-379189826F20}"/>
              </a:ext>
            </a:extLst>
          </p:cNvPr>
          <p:cNvSpPr/>
          <p:nvPr/>
        </p:nvSpPr>
        <p:spPr>
          <a:xfrm>
            <a:off x="2286000" y="872836"/>
            <a:ext cx="2403764" cy="9421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i="0" dirty="0">
                <a:solidFill>
                  <a:srgbClr val="000000"/>
                </a:solidFill>
                <a:effectLst/>
                <a:highlight>
                  <a:srgbClr val="FBFBFB"/>
                </a:highlight>
                <a:latin typeface="Helvetica" panose="020B0604020202020204" pitchFamily="34" charset="0"/>
              </a:rPr>
              <a:t>单个总体</a:t>
            </a:r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BFBFB"/>
                </a:highlight>
                <a:latin typeface="Helvetica" panose="020B0604020202020204" pitchFamily="34" charset="0"/>
              </a:rPr>
              <a:t>的</a:t>
            </a:r>
            <a:r>
              <a:rPr lang="zh-CN" altLang="en-US" b="1" i="0" dirty="0">
                <a:solidFill>
                  <a:srgbClr val="000000"/>
                </a:solidFill>
                <a:effectLst/>
                <a:highlight>
                  <a:srgbClr val="FBFBFB"/>
                </a:highlight>
                <a:latin typeface="Helvetica" panose="020B0604020202020204" pitchFamily="34" charset="0"/>
              </a:rPr>
              <a:t>类别之间</a:t>
            </a:r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BFBFB"/>
                </a:highlight>
                <a:latin typeface="Helvetica" panose="020B0604020202020204" pitchFamily="34" charset="0"/>
              </a:rPr>
              <a:t>的比例分布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421A124-7D30-2CDE-6542-26AF74CC0086}"/>
              </a:ext>
            </a:extLst>
          </p:cNvPr>
          <p:cNvSpPr/>
          <p:nvPr/>
        </p:nvSpPr>
        <p:spPr>
          <a:xfrm>
            <a:off x="7682345" y="872835"/>
            <a:ext cx="2403764" cy="9421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i="0" dirty="0">
                <a:solidFill>
                  <a:srgbClr val="000000"/>
                </a:solidFill>
                <a:effectLst/>
                <a:highlight>
                  <a:srgbClr val="FBFBFB"/>
                </a:highlight>
                <a:latin typeface="Helvetica" panose="020B0604020202020204" pitchFamily="34" charset="0"/>
              </a:rPr>
              <a:t>单个总体</a:t>
            </a:r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BFBFB"/>
                </a:highlight>
                <a:latin typeface="Helvetica" panose="020B0604020202020204" pitchFamily="34" charset="0"/>
              </a:rPr>
              <a:t>中</a:t>
            </a:r>
            <a:r>
              <a:rPr lang="zh-CN" altLang="en-US" b="1" dirty="0">
                <a:solidFill>
                  <a:srgbClr val="000000"/>
                </a:solidFill>
                <a:highlight>
                  <a:srgbClr val="FBFBFB"/>
                </a:highlight>
                <a:latin typeface="Helvetica" panose="020B0604020202020204" pitchFamily="34" charset="0"/>
              </a:rPr>
              <a:t>两</a:t>
            </a:r>
            <a:r>
              <a:rPr lang="zh-CN" altLang="en-US" b="1" i="0" dirty="0">
                <a:solidFill>
                  <a:srgbClr val="000000"/>
                </a:solidFill>
                <a:effectLst/>
                <a:highlight>
                  <a:srgbClr val="FBFBFB"/>
                </a:highlight>
                <a:latin typeface="Helvetica" panose="020B0604020202020204" pitchFamily="34" charset="0"/>
              </a:rPr>
              <a:t>个有序类别</a:t>
            </a:r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BFBFB"/>
                </a:highlight>
                <a:latin typeface="Helvetica" panose="020B0604020202020204" pitchFamily="34" charset="0"/>
              </a:rPr>
              <a:t>变量的关系</a:t>
            </a:r>
            <a:endParaRPr lang="en-US" altLang="zh-CN" b="0" i="0" dirty="0">
              <a:solidFill>
                <a:srgbClr val="000000"/>
              </a:solidFill>
              <a:effectLst/>
              <a:highlight>
                <a:srgbClr val="FBFBFB"/>
              </a:highlight>
              <a:latin typeface="Helvetica" panose="020B0604020202020204" pitchFamily="34" charset="0"/>
            </a:endParaRPr>
          </a:p>
          <a:p>
            <a:pPr algn="ctr"/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BFBFB"/>
                </a:highlight>
                <a:latin typeface="Helvetica" panose="020B0604020202020204" pitchFamily="34" charset="0"/>
              </a:rPr>
              <a:t>（</a:t>
            </a:r>
            <a:r>
              <a:rPr lang="zh-CN" altLang="en-US" b="1" i="0" dirty="0">
                <a:solidFill>
                  <a:srgbClr val="000000"/>
                </a:solidFill>
                <a:effectLst/>
                <a:highlight>
                  <a:srgbClr val="FBFBFB"/>
                </a:highlight>
                <a:latin typeface="Helvetica" panose="020B0604020202020204" pitchFamily="34" charset="0"/>
              </a:rPr>
              <a:t>相关系数</a:t>
            </a:r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BFBFB"/>
                </a:highlight>
                <a:latin typeface="Helvetica" panose="020B0604020202020204" pitchFamily="34" charset="0"/>
              </a:rPr>
              <a:t>）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3155781-E035-5B62-9E59-A2B1E4244B32}"/>
              </a:ext>
            </a:extLst>
          </p:cNvPr>
          <p:cNvSpPr/>
          <p:nvPr/>
        </p:nvSpPr>
        <p:spPr>
          <a:xfrm>
            <a:off x="789709" y="2957945"/>
            <a:ext cx="2403764" cy="9421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i="0" dirty="0">
                <a:solidFill>
                  <a:srgbClr val="000000"/>
                </a:solidFill>
                <a:effectLst/>
                <a:highlight>
                  <a:srgbClr val="FBFBFB"/>
                </a:highlight>
                <a:latin typeface="Helvetica" panose="020B0604020202020204" pitchFamily="34" charset="0"/>
              </a:rPr>
              <a:t>多个独立总体</a:t>
            </a:r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BFBFB"/>
                </a:highlight>
                <a:latin typeface="Helvetica" panose="020B0604020202020204" pitchFamily="34" charset="0"/>
              </a:rPr>
              <a:t>的</a:t>
            </a:r>
            <a:r>
              <a:rPr lang="zh-CN" altLang="en-US" i="0" dirty="0">
                <a:solidFill>
                  <a:srgbClr val="000000"/>
                </a:solidFill>
                <a:effectLst/>
                <a:highlight>
                  <a:srgbClr val="FBFBFB"/>
                </a:highlight>
                <a:latin typeface="Helvetica" panose="020B0604020202020204" pitchFamily="34" charset="0"/>
              </a:rPr>
              <a:t>类别</a:t>
            </a:r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BFBFB"/>
                </a:highlight>
                <a:latin typeface="Helvetica" panose="020B0604020202020204" pitchFamily="34" charset="0"/>
              </a:rPr>
              <a:t>比例差异比较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BFEB483-682B-569A-2823-98B9DD778F18}"/>
              </a:ext>
            </a:extLst>
          </p:cNvPr>
          <p:cNvSpPr/>
          <p:nvPr/>
        </p:nvSpPr>
        <p:spPr>
          <a:xfrm>
            <a:off x="1759527" y="5043054"/>
            <a:ext cx="3789219" cy="10945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i="0" dirty="0">
                <a:solidFill>
                  <a:srgbClr val="000000"/>
                </a:solidFill>
                <a:effectLst/>
                <a:highlight>
                  <a:srgbClr val="FBFBFB"/>
                </a:highlight>
                <a:latin typeface="Helvetica" panose="020B0604020202020204" pitchFamily="34" charset="0"/>
              </a:rPr>
              <a:t>单个类别计数</a:t>
            </a:r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BFBFB"/>
                </a:highlight>
                <a:latin typeface="Helvetica" panose="020B0604020202020204" pitchFamily="34" charset="0"/>
              </a:rPr>
              <a:t>在</a:t>
            </a:r>
            <a:r>
              <a:rPr lang="zh-CN" altLang="en-US" b="1" i="0" dirty="0">
                <a:solidFill>
                  <a:srgbClr val="000000"/>
                </a:solidFill>
                <a:effectLst/>
                <a:highlight>
                  <a:srgbClr val="FBFBFB"/>
                </a:highlight>
                <a:latin typeface="Helvetica" panose="020B0604020202020204" pitchFamily="34" charset="0"/>
              </a:rPr>
              <a:t>总体</a:t>
            </a:r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BFBFB"/>
                </a:highlight>
                <a:latin typeface="Helvetica" panose="020B0604020202020204" pitchFamily="34" charset="0"/>
              </a:rPr>
              <a:t>中的分布</a:t>
            </a:r>
            <a:endParaRPr lang="en-US" altLang="zh-CN" b="0" i="0" dirty="0">
              <a:solidFill>
                <a:srgbClr val="000000"/>
              </a:solidFill>
              <a:effectLst/>
              <a:highlight>
                <a:srgbClr val="FBFBFB"/>
              </a:highlight>
              <a:latin typeface="Helvetica" panose="020B0604020202020204" pitchFamily="34" charset="0"/>
            </a:endParaRPr>
          </a:p>
          <a:p>
            <a:pPr algn="ctr"/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BFBFB"/>
                </a:highlight>
                <a:latin typeface="Helvetica" panose="020B0604020202020204" pitchFamily="34" charset="0"/>
              </a:rPr>
              <a:t>（</a:t>
            </a:r>
            <a:r>
              <a:rPr lang="en-US" altLang="zh-CN" b="1" i="0" dirty="0">
                <a:solidFill>
                  <a:srgbClr val="000000"/>
                </a:solidFill>
                <a:effectLst/>
                <a:highlight>
                  <a:srgbClr val="FBFBFB"/>
                </a:highlight>
                <a:latin typeface="Helvetica" panose="020B0604020202020204" pitchFamily="34" charset="0"/>
              </a:rPr>
              <a:t>Goodness of Fit </a:t>
            </a:r>
            <a:r>
              <a:rPr lang="zh-CN" altLang="en-US" b="1" i="0" dirty="0">
                <a:solidFill>
                  <a:srgbClr val="000000"/>
                </a:solidFill>
                <a:effectLst/>
                <a:highlight>
                  <a:srgbClr val="FBFBFB"/>
                </a:highlight>
                <a:latin typeface="Helvetica" panose="020B0604020202020204" pitchFamily="34" charset="0"/>
              </a:rPr>
              <a:t>卡方检验</a:t>
            </a:r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BFBFB"/>
                </a:highlight>
                <a:latin typeface="Helvetica" panose="020B0604020202020204" pitchFamily="34" charset="0"/>
              </a:rPr>
              <a:t>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A38F267-2501-FE8C-7EE2-EB7176172F0B}"/>
              </a:ext>
            </a:extLst>
          </p:cNvPr>
          <p:cNvSpPr txBox="1"/>
          <p:nvPr/>
        </p:nvSpPr>
        <p:spPr>
          <a:xfrm>
            <a:off x="8650430" y="2845196"/>
            <a:ext cx="2909455" cy="120032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两种类别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有序</a:t>
            </a:r>
            <a:r>
              <a:rPr lang="zh-CN" altLang="en-US" dirty="0"/>
              <a:t>类别，如</a:t>
            </a:r>
            <a:r>
              <a:rPr lang="en-US" altLang="zh-CN" dirty="0"/>
              <a:t>ABCD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无序</a:t>
            </a:r>
            <a:r>
              <a:rPr lang="zh-CN" altLang="en-US" dirty="0"/>
              <a:t>类别，如阳性阴性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F1271EE-B5D7-3338-ED18-A68BEB6C8136}"/>
              </a:ext>
            </a:extLst>
          </p:cNvPr>
          <p:cNvCxnSpPr>
            <a:stCxn id="4" idx="1"/>
            <a:endCxn id="7" idx="3"/>
          </p:cNvCxnSpPr>
          <p:nvPr/>
        </p:nvCxnSpPr>
        <p:spPr>
          <a:xfrm flipH="1">
            <a:off x="3193473" y="3429000"/>
            <a:ext cx="1700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2B86406-FFC6-B2B4-EE0C-7FB15BD4AB06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3487882" y="1814945"/>
            <a:ext cx="2019300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7C8B69D-F508-8DA7-33FC-019AE1D15CB2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6816436" y="1814944"/>
            <a:ext cx="2067791" cy="1143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FA57DE7-C448-C831-7E9B-68C9DA83E150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654137" y="3905070"/>
            <a:ext cx="1714499" cy="1137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287C845-8ACF-EE6B-242A-C26A629BA832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7297882" y="3429000"/>
            <a:ext cx="1352548" cy="16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1615866-E5B2-4CEA-0F12-6746F1B365C6}"/>
              </a:ext>
            </a:extLst>
          </p:cNvPr>
          <p:cNvSpPr txBox="1"/>
          <p:nvPr/>
        </p:nvSpPr>
        <p:spPr>
          <a:xfrm>
            <a:off x="254576" y="6287775"/>
            <a:ext cx="3789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 </a:t>
            </a:r>
            <a:r>
              <a:rPr lang="zh-CN" altLang="en-US" dirty="0"/>
              <a:t>默认所有样本具有</a:t>
            </a:r>
            <a:r>
              <a:rPr lang="zh-CN" altLang="en-US" b="1" dirty="0"/>
              <a:t>随机性</a:t>
            </a:r>
            <a:r>
              <a:rPr lang="zh-CN" altLang="en-US" dirty="0"/>
              <a:t>和</a:t>
            </a:r>
            <a:r>
              <a:rPr lang="zh-CN" altLang="en-US" b="1" dirty="0"/>
              <a:t>足够大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0955A27-047A-DDCB-6E1D-D8C0F27EBEBE}"/>
              </a:ext>
            </a:extLst>
          </p:cNvPr>
          <p:cNvSpPr/>
          <p:nvPr/>
        </p:nvSpPr>
        <p:spPr>
          <a:xfrm>
            <a:off x="7682345" y="5075777"/>
            <a:ext cx="2611582" cy="9421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00"/>
                </a:solidFill>
                <a:highlight>
                  <a:srgbClr val="FBFBFB"/>
                </a:highlight>
                <a:latin typeface="Helvetica" panose="020B0604020202020204" pitchFamily="34" charset="0"/>
              </a:rPr>
              <a:t>判断类别之间的关系</a:t>
            </a:r>
            <a:endParaRPr lang="en-US" altLang="zh-CN" dirty="0">
              <a:solidFill>
                <a:srgbClr val="000000"/>
              </a:solidFill>
              <a:highlight>
                <a:srgbClr val="FBFBFB"/>
              </a:highlight>
              <a:latin typeface="Helvetica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rgbClr val="000000"/>
                </a:solidFill>
                <a:highlight>
                  <a:srgbClr val="FBFBFB"/>
                </a:highlight>
                <a:latin typeface="Helvetica" panose="020B0604020202020204" pitchFamily="34" charset="0"/>
              </a:rPr>
              <a:t>(</a:t>
            </a:r>
            <a:r>
              <a:rPr lang="zh-CN" altLang="en-US" b="1" dirty="0">
                <a:solidFill>
                  <a:srgbClr val="000000"/>
                </a:solidFill>
                <a:highlight>
                  <a:srgbClr val="FBFBFB"/>
                </a:highlight>
                <a:latin typeface="Helvetica" panose="020B0604020202020204" pitchFamily="34" charset="0"/>
              </a:rPr>
              <a:t>可视化，描述、推断</a:t>
            </a:r>
            <a:r>
              <a:rPr lang="en-US" altLang="zh-CN" dirty="0">
                <a:solidFill>
                  <a:srgbClr val="000000"/>
                </a:solidFill>
                <a:highlight>
                  <a:srgbClr val="FBFBFB"/>
                </a:highlight>
                <a:latin typeface="Helvetica" panose="020B0604020202020204" pitchFamily="34" charset="0"/>
              </a:rPr>
              <a:t>)</a:t>
            </a:r>
            <a:endParaRPr lang="zh-CN" altLang="en-US" b="0" i="0" dirty="0">
              <a:solidFill>
                <a:srgbClr val="000000"/>
              </a:solidFill>
              <a:effectLst/>
              <a:highlight>
                <a:srgbClr val="FBFBFB"/>
              </a:highlight>
              <a:latin typeface="Helvetica" panose="020B0604020202020204" pitchFamily="34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81B6D8E-4AD6-3A7A-FD40-F281F2A33BA5}"/>
              </a:ext>
            </a:extLst>
          </p:cNvPr>
          <p:cNvCxnSpPr>
            <a:endCxn id="2" idx="0"/>
          </p:cNvCxnSpPr>
          <p:nvPr/>
        </p:nvCxnSpPr>
        <p:spPr>
          <a:xfrm>
            <a:off x="6816436" y="3900054"/>
            <a:ext cx="2171700" cy="1175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37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384AF76-2503-F1BD-B14E-A4C5F1DE421C}"/>
              </a:ext>
            </a:extLst>
          </p:cNvPr>
          <p:cNvSpPr/>
          <p:nvPr/>
        </p:nvSpPr>
        <p:spPr>
          <a:xfrm>
            <a:off x="3555422" y="2351556"/>
            <a:ext cx="2864428" cy="11984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highlight>
                  <a:srgbClr val="FBFBFB"/>
                </a:highlight>
                <a:latin typeface="Helvetica" panose="020B0604020202020204" pitchFamily="34" charset="0"/>
              </a:rPr>
              <a:t>使用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BFBFB"/>
                </a:highlight>
                <a:latin typeface="Helvetica" panose="020B0604020202020204" pitchFamily="34" charset="0"/>
              </a:rPr>
              <a:t>CI</a:t>
            </a:r>
            <a:r>
              <a:rPr lang="zh-CN" altLang="en-US" b="1" dirty="0">
                <a:solidFill>
                  <a:srgbClr val="000000"/>
                </a:solidFill>
                <a:highlight>
                  <a:srgbClr val="FBFBFB"/>
                </a:highlight>
                <a:latin typeface="Helvetica" panose="020B0604020202020204" pitchFamily="34" charset="0"/>
              </a:rPr>
              <a:t>估计</a:t>
            </a:r>
            <a:endParaRPr lang="en-US" altLang="zh-CN" b="1" i="0" dirty="0">
              <a:solidFill>
                <a:srgbClr val="000000"/>
              </a:solidFill>
              <a:effectLst/>
              <a:highlight>
                <a:srgbClr val="FBFBFB"/>
              </a:highlight>
              <a:latin typeface="Helvetica" panose="020B0604020202020204" pitchFamily="34" charset="0"/>
            </a:endParaRPr>
          </a:p>
          <a:p>
            <a:pPr algn="ctr"/>
            <a:r>
              <a:rPr lang="zh-CN" altLang="en-US" b="1" i="0" dirty="0">
                <a:solidFill>
                  <a:srgbClr val="FF0000"/>
                </a:solidFill>
                <a:effectLst/>
                <a:highlight>
                  <a:srgbClr val="FBFBFB"/>
                </a:highlight>
                <a:latin typeface="Helvetica" panose="020B0604020202020204" pitchFamily="34" charset="0"/>
              </a:rPr>
              <a:t>单个总体</a:t>
            </a:r>
            <a:r>
              <a:rPr lang="zh-CN" altLang="en-US" i="0" dirty="0">
                <a:solidFill>
                  <a:srgbClr val="000000"/>
                </a:solidFill>
                <a:effectLst/>
                <a:highlight>
                  <a:srgbClr val="FBFBFB"/>
                </a:highlight>
                <a:latin typeface="Helvetica" panose="020B0604020202020204" pitchFamily="34" charset="0"/>
              </a:rPr>
              <a:t>的类别之间</a:t>
            </a:r>
            <a:endParaRPr lang="en-US" altLang="zh-CN" i="0" dirty="0">
              <a:solidFill>
                <a:srgbClr val="000000"/>
              </a:solidFill>
              <a:effectLst/>
              <a:highlight>
                <a:srgbClr val="FBFBFB"/>
              </a:highlight>
              <a:latin typeface="Helvetica" panose="020B0604020202020204" pitchFamily="34" charset="0"/>
            </a:endParaRPr>
          </a:p>
          <a:p>
            <a:pPr algn="ctr"/>
            <a:r>
              <a:rPr lang="zh-CN" altLang="en-US" i="0" dirty="0">
                <a:solidFill>
                  <a:srgbClr val="000000"/>
                </a:solidFill>
                <a:effectLst/>
                <a:highlight>
                  <a:srgbClr val="FBFBFB"/>
                </a:highlight>
                <a:latin typeface="Helvetica" panose="020B0604020202020204" pitchFamily="34" charset="0"/>
              </a:rPr>
              <a:t>的比例分布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CC7C664-1A29-C40B-471A-323B7893FD71}"/>
                  </a:ext>
                </a:extLst>
              </p:cNvPr>
              <p:cNvSpPr txBox="1"/>
              <p:nvPr/>
            </p:nvSpPr>
            <p:spPr>
              <a:xfrm>
                <a:off x="2981325" y="4679626"/>
                <a:ext cx="4012622" cy="1911421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计算原理</a:t>
                </a:r>
                <a:endParaRPr lang="en-US" altLang="zh-CN" b="1" dirty="0"/>
              </a:p>
              <a:p>
                <a:endParaRPr lang="en-US" altLang="zh-CN" sz="1400" dirty="0"/>
              </a:p>
              <a:p>
                <a:r>
                  <a:rPr lang="zh-CN" altLang="en-US" sz="1400" dirty="0"/>
                  <a:t>每个类别的观测数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sz="1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400" b="0" dirty="0"/>
                  <a:t>其中</a:t>
                </a:r>
                <a:r>
                  <a:rPr lang="en-US" altLang="zh-CN" sz="1400" b="0" dirty="0"/>
                  <a:t>n</a:t>
                </a:r>
                <a:r>
                  <a:rPr lang="zh-CN" altLang="en-US" sz="1400" b="0" dirty="0"/>
                  <a:t>是样本观测数，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400" b="0" dirty="0"/>
                  <a:t>是总体比例，</a:t>
                </a:r>
                <a:r>
                  <a:rPr lang="zh-CN" altLang="en-US" sz="1400" b="0" dirty="0">
                    <a:latin typeface="Cambria Math" panose="02040503050406030204" pitchFamily="18" charset="0"/>
                  </a:rPr>
                  <a:t>当样本满足附加条件时，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sz="1400" b="0" dirty="0">
                    <a:latin typeface="Cambria Math" panose="02040503050406030204" pitchFamily="18" charset="0"/>
                  </a:rPr>
                  <a:t>，得到比例的分布</a:t>
                </a:r>
                <a:endParaRPr lang="en-US" altLang="zh-CN" sz="1400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1400" b="0" dirty="0"/>
                  <a:t>，使用观测到的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 sz="1400" b="0" dirty="0"/>
                  <a:t>估计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400" b="0" dirty="0"/>
                  <a:t>，</a:t>
                </a:r>
                <a:r>
                  <a:rPr lang="zh-CN" altLang="en-US" sz="1400" dirty="0"/>
                  <a:t>得到枢轴量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400" b="0" dirty="0"/>
                  <a:t> </a:t>
                </a:r>
                <a:endParaRPr lang="en-US" altLang="zh-CN" sz="1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CC7C664-1A29-C40B-471A-323B7893F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325" y="4679626"/>
                <a:ext cx="4012622" cy="1911421"/>
              </a:xfrm>
              <a:prstGeom prst="rect">
                <a:avLst/>
              </a:prstGeom>
              <a:blipFill>
                <a:blip r:embed="rId2"/>
                <a:stretch>
                  <a:fillRect l="-1061" t="-1587" r="-4848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E08EB7E6-7F3C-A87E-F696-3578506F7E83}"/>
                  </a:ext>
                </a:extLst>
              </p:cNvPr>
              <p:cNvSpPr/>
              <p:nvPr/>
            </p:nvSpPr>
            <p:spPr>
              <a:xfrm>
                <a:off x="7675418" y="1925528"/>
                <a:ext cx="4170218" cy="2050473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CI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altLang="zh-CN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CI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  <a:p>
                <a:pPr algn="ctr"/>
                <a:endParaRPr lang="en-US" altLang="zh-CN" b="0" dirty="0"/>
              </a:p>
            </p:txBody>
          </p:sp>
        </mc:Choice>
        <mc:Fallback xmlns="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E08EB7E6-7F3C-A87E-F696-3578506F7E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418" y="1925528"/>
                <a:ext cx="4170218" cy="205047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D56521EE-8A98-DF46-6025-DCEE9F109304}"/>
              </a:ext>
            </a:extLst>
          </p:cNvPr>
          <p:cNvSpPr txBox="1"/>
          <p:nvPr/>
        </p:nvSpPr>
        <p:spPr>
          <a:xfrm>
            <a:off x="1005322" y="781036"/>
            <a:ext cx="2694709" cy="107721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对样本的附加条件</a:t>
            </a:r>
            <a:endParaRPr lang="en-US" altLang="zh-CN" b="1" dirty="0"/>
          </a:p>
          <a:p>
            <a:endParaRPr lang="en-US" altLang="zh-CN" b="1" dirty="0"/>
          </a:p>
          <a:p>
            <a:pPr marL="342900" indent="-342900">
              <a:buAutoNum type="arabicPeriod"/>
            </a:pPr>
            <a:r>
              <a:rPr lang="zh-CN" altLang="en-US" sz="1400" dirty="0"/>
              <a:t>样本观测数</a:t>
            </a:r>
            <a:r>
              <a:rPr lang="en-US" altLang="zh-CN" sz="1400" b="1" dirty="0">
                <a:solidFill>
                  <a:srgbClr val="FF0000"/>
                </a:solidFill>
              </a:rPr>
              <a:t>&lt;</a:t>
            </a:r>
            <a:r>
              <a:rPr lang="zh-CN" altLang="en-US" sz="1400" b="1" dirty="0">
                <a:solidFill>
                  <a:srgbClr val="FF0000"/>
                </a:solidFill>
              </a:rPr>
              <a:t>总体的</a:t>
            </a:r>
            <a:r>
              <a:rPr lang="en-US" altLang="zh-CN" sz="1400" b="1" dirty="0">
                <a:solidFill>
                  <a:srgbClr val="FF0000"/>
                </a:solidFill>
              </a:rPr>
              <a:t>5%</a:t>
            </a:r>
          </a:p>
          <a:p>
            <a:pPr marL="342900" indent="-342900">
              <a:buAutoNum type="arabicPeriod"/>
            </a:pPr>
            <a:r>
              <a:rPr lang="zh-CN" altLang="en-US" sz="1400" dirty="0"/>
              <a:t>每个类别的观测量</a:t>
            </a:r>
            <a:r>
              <a:rPr lang="en-US" altLang="zh-CN" sz="1400" b="1" dirty="0">
                <a:solidFill>
                  <a:srgbClr val="FF0000"/>
                </a:solidFill>
              </a:rPr>
              <a:t>&gt;10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9F68D26-0C06-7DCB-E55D-8E56B54EEA3B}"/>
              </a:ext>
            </a:extLst>
          </p:cNvPr>
          <p:cNvCxnSpPr>
            <a:cxnSpLocks/>
            <a:stCxn id="4" idx="1"/>
            <a:endCxn id="8" idx="2"/>
          </p:cNvCxnSpPr>
          <p:nvPr/>
        </p:nvCxnSpPr>
        <p:spPr>
          <a:xfrm flipH="1" flipV="1">
            <a:off x="2352677" y="1858254"/>
            <a:ext cx="1202745" cy="109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9B5E64D-0CD7-F8D0-15C1-6876CDCB250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19850" y="2950765"/>
            <a:ext cx="1255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42B7B3D-F4E0-3760-4C90-9E22F99C510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987636" y="3549974"/>
            <a:ext cx="0" cy="1129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F048A5EA-9D2E-9CC0-9B6B-F3216968BECD}"/>
              </a:ext>
            </a:extLst>
          </p:cNvPr>
          <p:cNvSpPr txBox="1"/>
          <p:nvPr/>
        </p:nvSpPr>
        <p:spPr>
          <a:xfrm>
            <a:off x="8631382" y="4107873"/>
            <a:ext cx="321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 </a:t>
            </a:r>
            <a:r>
              <a:rPr lang="zh-CN" altLang="en-US" dirty="0"/>
              <a:t>下方为修正后的</a:t>
            </a:r>
            <a:r>
              <a:rPr lang="en-US" altLang="zh-CN" dirty="0"/>
              <a:t>CI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05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769AEA79-2796-F5F2-41BE-1CB8EBDB1F35}"/>
              </a:ext>
            </a:extLst>
          </p:cNvPr>
          <p:cNvSpPr/>
          <p:nvPr/>
        </p:nvSpPr>
        <p:spPr>
          <a:xfrm>
            <a:off x="4223026" y="2179534"/>
            <a:ext cx="2490353" cy="7985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i="0" dirty="0">
                <a:solidFill>
                  <a:srgbClr val="FF0000"/>
                </a:solidFill>
                <a:effectLst/>
                <a:highlight>
                  <a:srgbClr val="FBFBFB"/>
                </a:highlight>
                <a:latin typeface="Helvetica" panose="020B0604020202020204" pitchFamily="34" charset="0"/>
              </a:rPr>
              <a:t>多个独立总体</a:t>
            </a:r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BFBFB"/>
                </a:highlight>
                <a:latin typeface="Helvetica" panose="020B0604020202020204" pitchFamily="34" charset="0"/>
              </a:rPr>
              <a:t>的</a:t>
            </a:r>
            <a:r>
              <a:rPr lang="zh-CN" altLang="en-US" i="0" dirty="0">
                <a:solidFill>
                  <a:srgbClr val="000000"/>
                </a:solidFill>
                <a:effectLst/>
                <a:highlight>
                  <a:srgbClr val="FBFBFB"/>
                </a:highlight>
                <a:latin typeface="Helvetica" panose="020B0604020202020204" pitchFamily="34" charset="0"/>
              </a:rPr>
              <a:t>类别</a:t>
            </a:r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BFBFB"/>
                </a:highlight>
                <a:latin typeface="Helvetica" panose="020B0604020202020204" pitchFamily="34" charset="0"/>
              </a:rPr>
              <a:t>比例差异比较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F8DF199-DC00-F858-B5C4-D4D3D14B477E}"/>
              </a:ext>
            </a:extLst>
          </p:cNvPr>
          <p:cNvSpPr/>
          <p:nvPr/>
        </p:nvSpPr>
        <p:spPr>
          <a:xfrm>
            <a:off x="2242705" y="2370402"/>
            <a:ext cx="1267691" cy="4225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两个总体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2AD957E-7A73-2CBD-0CBC-C948844ACD04}"/>
              </a:ext>
            </a:extLst>
          </p:cNvPr>
          <p:cNvSpPr/>
          <p:nvPr/>
        </p:nvSpPr>
        <p:spPr>
          <a:xfrm>
            <a:off x="4842164" y="3303258"/>
            <a:ext cx="1253836" cy="4225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多个总体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D5E9511-3AB1-F6A2-2CFA-25C70375803A}"/>
              </a:ext>
            </a:extLst>
          </p:cNvPr>
          <p:cNvSpPr/>
          <p:nvPr/>
        </p:nvSpPr>
        <p:spPr>
          <a:xfrm>
            <a:off x="296142" y="2399841"/>
            <a:ext cx="1863436" cy="3636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差异的置信区间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065F963-B137-7112-47B6-455D3A541265}"/>
                  </a:ext>
                </a:extLst>
              </p:cNvPr>
              <p:cNvSpPr txBox="1"/>
              <p:nvPr/>
            </p:nvSpPr>
            <p:spPr>
              <a:xfrm>
                <a:off x="173182" y="106665"/>
                <a:ext cx="3664527" cy="86972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与单个总体类似的，得到比例之差服从的分布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)∼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1400" dirty="0"/>
                  <a:t>，其中</a:t>
                </a:r>
                <a:r>
                  <a:rPr lang="en-US" altLang="zh-CN" sz="1400" dirty="0">
                    <a:solidFill>
                      <a:srgbClr val="FF0000"/>
                    </a:solidFill>
                  </a:rPr>
                  <a:t>P</a:t>
                </a:r>
                <a:r>
                  <a:rPr lang="zh-CN" altLang="en-US" sz="1400" dirty="0"/>
                  <a:t>指总体，</a:t>
                </a:r>
                <a:r>
                  <a:rPr lang="en-US" altLang="zh-CN" sz="1400" dirty="0"/>
                  <a:t>p</a:t>
                </a:r>
                <a:r>
                  <a:rPr lang="zh-CN" altLang="en-US" sz="1400" dirty="0"/>
                  <a:t>指样本，用其计算</a:t>
                </a:r>
                <a:r>
                  <a:rPr lang="en-US" altLang="zh-CN" sz="1400" dirty="0"/>
                  <a:t>CI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065F963-B137-7112-47B6-455D3A541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82" y="106665"/>
                <a:ext cx="3664527" cy="869725"/>
              </a:xfrm>
              <a:prstGeom prst="rect">
                <a:avLst/>
              </a:prstGeom>
              <a:blipFill>
                <a:blip r:embed="rId2"/>
                <a:stretch>
                  <a:fillRect l="-331" r="-4967" b="-6207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ED3959D2-8A6A-0422-1E36-E884BAF5FFFA}"/>
                  </a:ext>
                </a:extLst>
              </p:cNvPr>
              <p:cNvSpPr/>
              <p:nvPr/>
            </p:nvSpPr>
            <p:spPr>
              <a:xfrm>
                <a:off x="173181" y="1096273"/>
                <a:ext cx="3664527" cy="10321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900" i="0" smtClean="0">
                              <a:latin typeface="Cambria Math" panose="02040503050406030204" pitchFamily="18" charset="0"/>
                            </a:rPr>
                            <m:t>CI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f>
                            <m:f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altLang="zh-CN" sz="9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900" i="0" smtClean="0">
                              <a:latin typeface="Cambria Math" panose="02040503050406030204" pitchFamily="18" charset="0"/>
                            </a:rPr>
                            <m:t>CI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f>
                            <m:f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9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9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9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9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9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900" b="0" dirty="0"/>
              </a:p>
            </p:txBody>
          </p:sp>
        </mc:Choice>
        <mc:Fallback xmlns="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ED3959D2-8A6A-0422-1E36-E884BAF5FF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81" y="1096273"/>
                <a:ext cx="3664527" cy="103216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0BC538DC-5400-206D-6175-9D948093875E}"/>
              </a:ext>
            </a:extLst>
          </p:cNvPr>
          <p:cNvSpPr txBox="1"/>
          <p:nvPr/>
        </p:nvSpPr>
        <p:spPr>
          <a:xfrm>
            <a:off x="101312" y="2080635"/>
            <a:ext cx="3214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* </a:t>
            </a:r>
            <a:r>
              <a:rPr lang="zh-CN" altLang="en-US" sz="1200" dirty="0"/>
              <a:t>下方为修正后的</a:t>
            </a:r>
            <a:r>
              <a:rPr lang="en-US" altLang="zh-CN" sz="1200" dirty="0"/>
              <a:t>CI</a:t>
            </a:r>
            <a:endParaRPr lang="zh-CN" altLang="en-US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F1CEDE-94B8-9E56-A6A9-9810ADD92251}"/>
              </a:ext>
            </a:extLst>
          </p:cNvPr>
          <p:cNvSpPr txBox="1"/>
          <p:nvPr/>
        </p:nvSpPr>
        <p:spPr>
          <a:xfrm>
            <a:off x="235527" y="5176522"/>
            <a:ext cx="2999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* </a:t>
            </a:r>
            <a:r>
              <a:rPr lang="zh-CN" altLang="en-US" sz="1400" dirty="0"/>
              <a:t>使用</a:t>
            </a:r>
            <a:r>
              <a:rPr lang="en-US" altLang="zh-CN" sz="1400" dirty="0"/>
              <a:t>z</a:t>
            </a:r>
            <a:r>
              <a:rPr lang="zh-CN" altLang="en-US" sz="1400" dirty="0"/>
              <a:t>分布求</a:t>
            </a:r>
            <a:r>
              <a:rPr lang="en-US" altLang="zh-CN" sz="1400" dirty="0"/>
              <a:t>CI</a:t>
            </a:r>
            <a:r>
              <a:rPr lang="zh-CN" altLang="en-US" sz="1400" dirty="0"/>
              <a:t>和</a:t>
            </a:r>
            <a:r>
              <a:rPr lang="en-US" altLang="zh-CN" sz="1400" dirty="0"/>
              <a:t>NHST</a:t>
            </a:r>
            <a:r>
              <a:rPr lang="zh-CN" altLang="en-US" sz="1400" dirty="0"/>
              <a:t>时，样本必须服从</a:t>
            </a:r>
            <a:r>
              <a:rPr lang="zh-CN" altLang="en-US" sz="1400" b="1" dirty="0"/>
              <a:t>附加条件</a:t>
            </a:r>
            <a:r>
              <a:rPr lang="en-US" altLang="zh-CN" sz="1400" dirty="0"/>
              <a:t>(</a:t>
            </a:r>
            <a:r>
              <a:rPr lang="zh-CN" altLang="en-US" sz="1400" dirty="0"/>
              <a:t>见上一页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7AB89EE-A381-5A61-4110-E07E3F207B00}"/>
              </a:ext>
            </a:extLst>
          </p:cNvPr>
          <p:cNvSpPr/>
          <p:nvPr/>
        </p:nvSpPr>
        <p:spPr>
          <a:xfrm>
            <a:off x="1851314" y="3019991"/>
            <a:ext cx="2050472" cy="4225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使用</a:t>
            </a:r>
            <a:r>
              <a:rPr lang="en-US" altLang="zh-CN" dirty="0" err="1"/>
              <a:t>zTest</a:t>
            </a:r>
            <a:r>
              <a:rPr lang="zh-CN" altLang="en-US" dirty="0"/>
              <a:t>的</a:t>
            </a:r>
            <a:r>
              <a:rPr lang="en-US" altLang="zh-CN" dirty="0"/>
              <a:t>NHST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10FA22F-B639-27AB-0271-3B5F42C0269E}"/>
                  </a:ext>
                </a:extLst>
              </p:cNvPr>
              <p:cNvSpPr txBox="1"/>
              <p:nvPr/>
            </p:nvSpPr>
            <p:spPr>
              <a:xfrm>
                <a:off x="235527" y="3506277"/>
                <a:ext cx="4218710" cy="1387688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/>
                  <a:t>枢轴量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200" dirty="0"/>
                  <a:t>，如上所示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1200" b="0" dirty="0">
                  <a:solidFill>
                    <a:srgbClr val="FF0000"/>
                  </a:solidFill>
                </a:endParaRPr>
              </a:p>
              <a:p>
                <a:r>
                  <a:rPr lang="zh-CN" altLang="en-US" sz="1200" dirty="0"/>
                  <a:t>设</a:t>
                </a:r>
                <a:r>
                  <a:rPr lang="en-US" altLang="zh-CN" sz="1200" dirty="0"/>
                  <a:t>u</a:t>
                </a:r>
                <a:r>
                  <a:rPr lang="zh-CN" altLang="en-US" sz="1200" dirty="0"/>
                  <a:t>服从</a:t>
                </a:r>
                <a:r>
                  <a:rPr lang="en-US" altLang="zh-CN" sz="1200" dirty="0"/>
                  <a:t>Z</a:t>
                </a:r>
                <a:r>
                  <a:rPr lang="zh-CN" altLang="en-US" sz="1200" dirty="0"/>
                  <a:t>分布，则有</a:t>
                </a:r>
                <a:r>
                  <a:rPr lang="en-US" altLang="zh-CN" sz="1200" dirty="0"/>
                  <a:t>p-value</a:t>
                </a:r>
                <a:r>
                  <a:rPr lang="zh-CN" altLang="en-US" sz="1200" dirty="0"/>
                  <a:t>，以下的显著指实际显著性</a:t>
                </a:r>
                <a:endParaRPr lang="en-US" altLang="zh-CN" sz="1200" b="0" dirty="0"/>
              </a:p>
              <a:p>
                <a:r>
                  <a:rPr lang="zh-CN" altLang="en-US" sz="1200" b="0" dirty="0"/>
                  <a:t>双侧检验</a:t>
                </a:r>
                <a:r>
                  <a:rPr lang="en-US" altLang="zh-CN" sz="1200" b="0" dirty="0"/>
                  <a:t>: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≥|</m:t>
                    </m:r>
                    <m:f>
                      <m:f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zh-CN" altLang="en-US" sz="1200" b="0" dirty="0"/>
                  <a:t>，当</a:t>
                </a:r>
                <a:r>
                  <a:rPr lang="en-US" altLang="zh-CN" sz="1200" b="0" dirty="0"/>
                  <a:t>p1</a:t>
                </a:r>
                <a:r>
                  <a:rPr lang="zh-CN" altLang="en-US" sz="1200" b="0" dirty="0"/>
                  <a:t>，</a:t>
                </a:r>
                <a:r>
                  <a:rPr lang="en-US" altLang="zh-CN" sz="1200" b="0" dirty="0"/>
                  <a:t>p2</a:t>
                </a:r>
                <a:r>
                  <a:rPr lang="zh-CN" altLang="en-US" sz="1200" b="1" dirty="0"/>
                  <a:t>相当</a:t>
                </a:r>
                <a:r>
                  <a:rPr lang="zh-CN" altLang="en-US" sz="1200" b="0" dirty="0"/>
                  <a:t>时</a:t>
                </a:r>
                <a:endParaRPr lang="en-US" altLang="zh-CN" sz="1200" b="0" dirty="0"/>
              </a:p>
              <a:p>
                <a:r>
                  <a:rPr lang="zh-CN" altLang="en-US" sz="1200" dirty="0"/>
                  <a:t>左侧检验</a:t>
                </a:r>
                <a:r>
                  <a:rPr lang="en-US" altLang="zh-CN" sz="1200" dirty="0"/>
                  <a:t>: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2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200" b="0" dirty="0"/>
                  <a:t>当</a:t>
                </a:r>
                <a:r>
                  <a:rPr lang="en-US" altLang="zh-CN" sz="1200" b="0" dirty="0"/>
                  <a:t>p1</a:t>
                </a:r>
                <a:r>
                  <a:rPr lang="zh-CN" altLang="en-US" sz="1200" b="1" dirty="0"/>
                  <a:t>显著小于</a:t>
                </a:r>
                <a:r>
                  <a:rPr lang="en-US" altLang="zh-CN" sz="1200" b="0" dirty="0"/>
                  <a:t>p2</a:t>
                </a:r>
                <a:r>
                  <a:rPr lang="zh-CN" altLang="en-US" sz="1200" b="0" dirty="0"/>
                  <a:t>时</a:t>
                </a:r>
                <a:endParaRPr lang="en-US" altLang="zh-CN" sz="1200" b="0" dirty="0"/>
              </a:p>
              <a:p>
                <a:r>
                  <a:rPr lang="zh-CN" altLang="en-US" sz="1200" b="0" dirty="0"/>
                  <a:t>右侧检验</a:t>
                </a:r>
                <a:r>
                  <a:rPr lang="en-US" altLang="zh-CN" sz="1200" b="0" dirty="0"/>
                  <a:t>: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200" b="0" dirty="0"/>
                  <a:t>，当</a:t>
                </a:r>
                <a:r>
                  <a:rPr lang="en-US" altLang="zh-CN" sz="1200" b="0" dirty="0"/>
                  <a:t>p1</a:t>
                </a:r>
                <a:r>
                  <a:rPr lang="zh-CN" altLang="en-US" sz="1200" b="1" dirty="0"/>
                  <a:t>显著大于</a:t>
                </a:r>
                <a:r>
                  <a:rPr lang="en-US" altLang="zh-CN" sz="1200" b="0" dirty="0"/>
                  <a:t>p2</a:t>
                </a:r>
                <a:r>
                  <a:rPr lang="zh-CN" altLang="en-US" sz="1200" b="0" dirty="0"/>
                  <a:t>时</a:t>
                </a:r>
                <a:endParaRPr lang="en-US" altLang="zh-CN" sz="1200" b="0" dirty="0"/>
              </a:p>
              <a:p>
                <a:r>
                  <a:rPr lang="zh-CN" altLang="en-US" sz="1200" dirty="0"/>
                  <a:t>不难发现单边检验的</a:t>
                </a:r>
                <a:r>
                  <a:rPr lang="en-US" altLang="zh-CN" sz="1200" b="1" dirty="0"/>
                  <a:t>p-value</a:t>
                </a:r>
                <a:r>
                  <a:rPr lang="zh-CN" altLang="en-US" sz="1200" b="1" dirty="0"/>
                  <a:t>更小</a:t>
                </a:r>
                <a:r>
                  <a:rPr lang="zh-CN" altLang="en-US" sz="1200" dirty="0"/>
                  <a:t>，</a:t>
                </a:r>
                <a:r>
                  <a:rPr lang="zh-CN" altLang="en-US" sz="1200" b="1" dirty="0"/>
                  <a:t>统计显著性更高</a:t>
                </a:r>
                <a:endParaRPr lang="en-US" altLang="zh-CN" sz="1200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10FA22F-B639-27AB-0271-3B5F42C02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27" y="3506277"/>
                <a:ext cx="4218710" cy="1387688"/>
              </a:xfrm>
              <a:prstGeom prst="rect">
                <a:avLst/>
              </a:prstGeom>
              <a:blipFill>
                <a:blip r:embed="rId4"/>
                <a:stretch>
                  <a:fillRect b="-2174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949B53CD-9092-7D2B-F78E-D56945293B4C}"/>
              </a:ext>
            </a:extLst>
          </p:cNvPr>
          <p:cNvSpPr txBox="1"/>
          <p:nvPr/>
        </p:nvSpPr>
        <p:spPr>
          <a:xfrm>
            <a:off x="235527" y="4868745"/>
            <a:ext cx="2854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* </a:t>
            </a:r>
            <a:r>
              <a:rPr lang="zh-CN" altLang="en-US" sz="1400" dirty="0"/>
              <a:t>仅两个总体可以使用</a:t>
            </a:r>
            <a:r>
              <a:rPr lang="en-US" altLang="zh-CN" sz="1400" dirty="0" err="1"/>
              <a:t>zTest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B089CA91-F6AE-287F-4DD6-19A86E34E8EC}"/>
                  </a:ext>
                </a:extLst>
              </p:cNvPr>
              <p:cNvSpPr/>
              <p:nvPr/>
            </p:nvSpPr>
            <p:spPr>
              <a:xfrm>
                <a:off x="6940254" y="2217434"/>
                <a:ext cx="2098964" cy="52300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RC</a:t>
                </a:r>
                <a:r>
                  <a:rPr lang="zh-CN" altLang="en-US" dirty="0"/>
                  <a:t>联表的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检验</a:t>
                </a:r>
              </a:p>
            </p:txBody>
          </p:sp>
        </mc:Choice>
        <mc:Fallback xmlns=""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B089CA91-F6AE-287F-4DD6-19A86E34E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254" y="2217434"/>
                <a:ext cx="2098964" cy="523008"/>
              </a:xfrm>
              <a:prstGeom prst="roundRect">
                <a:avLst/>
              </a:prstGeom>
              <a:blipFill>
                <a:blip r:embed="rId5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C483EDF0-87FF-CBA1-069C-CEBED5E49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180912"/>
              </p:ext>
            </p:extLst>
          </p:nvPr>
        </p:nvGraphicFramePr>
        <p:xfrm>
          <a:off x="9318912" y="1031158"/>
          <a:ext cx="2576946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18474">
                  <a:extLst>
                    <a:ext uri="{9D8B030D-6E8A-4147-A177-3AD203B41FA5}">
                      <a16:colId xmlns:a16="http://schemas.microsoft.com/office/drawing/2014/main" val="90327038"/>
                    </a:ext>
                  </a:extLst>
                </a:gridCol>
                <a:gridCol w="652824">
                  <a:extLst>
                    <a:ext uri="{9D8B030D-6E8A-4147-A177-3AD203B41FA5}">
                      <a16:colId xmlns:a16="http://schemas.microsoft.com/office/drawing/2014/main" val="1035373784"/>
                    </a:ext>
                  </a:extLst>
                </a:gridCol>
                <a:gridCol w="652824">
                  <a:extLst>
                    <a:ext uri="{9D8B030D-6E8A-4147-A177-3AD203B41FA5}">
                      <a16:colId xmlns:a16="http://schemas.microsoft.com/office/drawing/2014/main" val="2610946496"/>
                    </a:ext>
                  </a:extLst>
                </a:gridCol>
                <a:gridCol w="652824">
                  <a:extLst>
                    <a:ext uri="{9D8B030D-6E8A-4147-A177-3AD203B41FA5}">
                      <a16:colId xmlns:a16="http://schemas.microsoft.com/office/drawing/2014/main" val="840007402"/>
                    </a:ext>
                  </a:extLst>
                </a:gridCol>
              </a:tblGrid>
              <a:tr h="14354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样本</a:t>
                      </a:r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样本</a:t>
                      </a:r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样本</a:t>
                      </a:r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069239"/>
                  </a:ext>
                </a:extLst>
              </a:tr>
              <a:tr h="147657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类别</a:t>
                      </a:r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Obs11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Obs12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Obs13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23896"/>
                  </a:ext>
                </a:extLst>
              </a:tr>
              <a:tr h="147657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类别</a:t>
                      </a:r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Obs21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Obs22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Obs23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248479"/>
                  </a:ext>
                </a:extLst>
              </a:tr>
              <a:tr h="147657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类别</a:t>
                      </a:r>
                      <a:r>
                        <a:rPr lang="en-US" altLang="zh-CN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Obs31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Obs32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Obs33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3067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FEC896E-959A-07E6-F475-665ADE8A6071}"/>
                  </a:ext>
                </a:extLst>
              </p:cNvPr>
              <p:cNvSpPr txBox="1"/>
              <p:nvPr/>
            </p:nvSpPr>
            <p:spPr>
              <a:xfrm>
                <a:off x="6892636" y="269582"/>
                <a:ext cx="4746913" cy="46166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/>
                  <a:t>属于假设检验，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sz="1200" b="1" i="1">
                        <a:latin typeface="Cambria Math" panose="02040503050406030204" pitchFamily="18" charset="0"/>
                      </a:rPr>
                      <m:t>一个</m:t>
                    </m:r>
                    <m:r>
                      <a:rPr lang="zh-CN" altLang="en-US" sz="1200" b="1" i="1" smtClean="0">
                        <a:latin typeface="Cambria Math" panose="02040503050406030204" pitchFamily="18" charset="0"/>
                      </a:rPr>
                      <m:t>类别</m:t>
                    </m:r>
                    <m:r>
                      <a:rPr lang="zh-CN" altLang="en-US" sz="1200" b="1" i="1">
                        <a:latin typeface="Cambria Math" panose="02040503050406030204" pitchFamily="18" charset="0"/>
                      </a:rPr>
                      <m:t>占</m:t>
                    </m:r>
                  </m:oMath>
                </a14:m>
                <a:r>
                  <a:rPr lang="zh-CN" altLang="en-US" sz="1200" b="1" dirty="0"/>
                  <a:t>所有类别的比例在所有总体中相同</a:t>
                </a:r>
                <a:endParaRPr lang="en-US" altLang="zh-CN" sz="1200" b="1" dirty="0"/>
              </a:p>
              <a:p>
                <a:r>
                  <a:rPr lang="zh-CN" altLang="en-US" sz="1200" b="1" dirty="0"/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  <m:r>
                      <a:rPr lang="en-US" altLang="zh-CN" sz="1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  <m:r>
                      <a:rPr lang="en-US" altLang="zh-CN" sz="1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𝟏𝟑</m:t>
                        </m:r>
                      </m:sub>
                    </m:sSub>
                    <m:r>
                      <a:rPr lang="en-US" altLang="zh-CN" sz="1200" b="1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𝟐𝟏</m:t>
                        </m:r>
                      </m:sub>
                    </m:sSub>
                    <m:r>
                      <a:rPr lang="en-US" altLang="zh-CN" sz="1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𝟐𝟐</m:t>
                        </m:r>
                      </m:sub>
                    </m:sSub>
                    <m:r>
                      <a:rPr lang="en-US" altLang="zh-CN" sz="1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𝟐𝟑</m:t>
                        </m:r>
                      </m:sub>
                    </m:sSub>
                    <m:r>
                      <a:rPr lang="en-US" altLang="zh-CN" sz="1200" b="1" i="1" smtClean="0">
                        <a:latin typeface="Cambria Math" panose="02040503050406030204" pitchFamily="18" charset="0"/>
                      </a:rPr>
                      <m:t>;……</m:t>
                    </m:r>
                  </m:oMath>
                </a14:m>
                <a:endParaRPr lang="zh-CN" altLang="en-US" sz="1200" b="1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FEC896E-959A-07E6-F475-665ADE8A6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636" y="269582"/>
                <a:ext cx="4746913" cy="461665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FEF05C39-F154-A1C1-3358-176A0214C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232869"/>
              </p:ext>
            </p:extLst>
          </p:nvPr>
        </p:nvGraphicFramePr>
        <p:xfrm>
          <a:off x="9318912" y="2331720"/>
          <a:ext cx="2576946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18474">
                  <a:extLst>
                    <a:ext uri="{9D8B030D-6E8A-4147-A177-3AD203B41FA5}">
                      <a16:colId xmlns:a16="http://schemas.microsoft.com/office/drawing/2014/main" val="90327038"/>
                    </a:ext>
                  </a:extLst>
                </a:gridCol>
                <a:gridCol w="652824">
                  <a:extLst>
                    <a:ext uri="{9D8B030D-6E8A-4147-A177-3AD203B41FA5}">
                      <a16:colId xmlns:a16="http://schemas.microsoft.com/office/drawing/2014/main" val="1035373784"/>
                    </a:ext>
                  </a:extLst>
                </a:gridCol>
                <a:gridCol w="652824">
                  <a:extLst>
                    <a:ext uri="{9D8B030D-6E8A-4147-A177-3AD203B41FA5}">
                      <a16:colId xmlns:a16="http://schemas.microsoft.com/office/drawing/2014/main" val="2610946496"/>
                    </a:ext>
                  </a:extLst>
                </a:gridCol>
                <a:gridCol w="652824">
                  <a:extLst>
                    <a:ext uri="{9D8B030D-6E8A-4147-A177-3AD203B41FA5}">
                      <a16:colId xmlns:a16="http://schemas.microsoft.com/office/drawing/2014/main" val="840007402"/>
                    </a:ext>
                  </a:extLst>
                </a:gridCol>
              </a:tblGrid>
              <a:tr h="14354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样本</a:t>
                      </a:r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样本</a:t>
                      </a:r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样本</a:t>
                      </a:r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069239"/>
                  </a:ext>
                </a:extLst>
              </a:tr>
              <a:tr h="147657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类别</a:t>
                      </a:r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Exp11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Exp12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Exp13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23896"/>
                  </a:ext>
                </a:extLst>
              </a:tr>
              <a:tr h="147657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类别</a:t>
                      </a:r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Exp21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Exp22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Exp23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248479"/>
                  </a:ext>
                </a:extLst>
              </a:tr>
              <a:tr h="147657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类别</a:t>
                      </a:r>
                      <a:r>
                        <a:rPr lang="en-US" altLang="zh-CN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Exp31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Exp32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Exp33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3067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E6F9F7E-61D1-743E-6CD5-82FAB13006C9}"/>
                  </a:ext>
                </a:extLst>
              </p:cNvPr>
              <p:cNvSpPr txBox="1"/>
              <p:nvPr/>
            </p:nvSpPr>
            <p:spPr>
              <a:xfrm>
                <a:off x="6285627" y="3580275"/>
                <a:ext cx="3408218" cy="113864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Obs</a:t>
                </a:r>
                <a:r>
                  <a:rPr lang="zh-CN" altLang="en-US" sz="1200" dirty="0"/>
                  <a:t>和</a:t>
                </a:r>
                <a:r>
                  <a:rPr lang="en-US" altLang="zh-CN" sz="1200" dirty="0"/>
                  <a:t>Exp</a:t>
                </a:r>
                <a:r>
                  <a:rPr lang="zh-CN" altLang="en-US" sz="1200" dirty="0"/>
                  <a:t>分别是</a:t>
                </a:r>
                <a:r>
                  <a:rPr lang="zh-CN" altLang="en-US" sz="1200" b="1" dirty="0"/>
                  <a:t>观测</a:t>
                </a:r>
                <a:r>
                  <a:rPr lang="zh-CN" altLang="en-US" sz="1200" b="1" dirty="0">
                    <a:solidFill>
                      <a:srgbClr val="FF0000"/>
                    </a:solidFill>
                  </a:rPr>
                  <a:t>数</a:t>
                </a:r>
                <a:r>
                  <a:rPr lang="zh-CN" altLang="en-US" sz="1200" dirty="0"/>
                  <a:t>和</a:t>
                </a:r>
                <a:r>
                  <a:rPr lang="zh-CN" altLang="en-US" sz="1200" b="1" dirty="0"/>
                  <a:t>期望</a:t>
                </a:r>
                <a:r>
                  <a:rPr lang="zh-CN" altLang="en-US" sz="1200" b="1" dirty="0">
                    <a:solidFill>
                      <a:srgbClr val="FF0000"/>
                    </a:solidFill>
                  </a:rPr>
                  <a:t>数</a:t>
                </a:r>
                <a:endParaRPr lang="en-US" altLang="zh-CN" sz="1200" b="1" dirty="0">
                  <a:solidFill>
                    <a:srgbClr val="FF0000"/>
                  </a:solidFill>
                </a:endParaRPr>
              </a:p>
              <a:p>
                <a:r>
                  <a:rPr lang="zh-CN" altLang="en-US" sz="1200" b="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𝐸𝑥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𝑂𝑏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𝑂𝑏</m:t>
                            </m:r>
                            <m:sSub>
                              <m:sSub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𝑘𝑖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  <m:sup/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𝑂𝑏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𝑖𝑙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den>
                    </m:f>
                  </m:oMath>
                </a14:m>
                <a:endParaRPr lang="en-US" altLang="zh-CN" sz="1200" dirty="0"/>
              </a:p>
              <a:p>
                <a:r>
                  <a:rPr lang="zh-CN" altLang="en-US" sz="1200" dirty="0"/>
                  <a:t>得到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𝑂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e>
                    </m:nary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1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1200" dirty="0" err="1"/>
                  <a:t>df</a:t>
                </a:r>
                <a:r>
                  <a:rPr lang="en-US" altLang="zh-CN" sz="1200" dirty="0"/>
                  <a:t>=(r-1)(c-1)</a:t>
                </a:r>
                <a:r>
                  <a:rPr lang="zh-CN" altLang="en-US" sz="1200" dirty="0"/>
                  <a:t>，</a:t>
                </a:r>
                <a:endParaRPr lang="en-US" altLang="zh-CN" sz="1200" dirty="0"/>
              </a:p>
              <a:p>
                <a:r>
                  <a:rPr lang="zh-CN" altLang="en-US" sz="1200" dirty="0"/>
                  <a:t>为了保证行列之和不变各自</a:t>
                </a:r>
                <a:r>
                  <a:rPr lang="en-US" altLang="zh-CN" sz="1200" dirty="0"/>
                  <a:t>-1</a:t>
                </a:r>
                <a:r>
                  <a:rPr lang="zh-CN" altLang="en-US" sz="1200" dirty="0"/>
                  <a:t>，对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200" dirty="0"/>
                  <a:t>进行</a:t>
                </a:r>
                <a:r>
                  <a:rPr lang="en-US" altLang="zh-CN" sz="1200" dirty="0"/>
                  <a:t>NHST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E6F9F7E-61D1-743E-6CD5-82FAB1300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627" y="3580275"/>
                <a:ext cx="3408218" cy="1138645"/>
              </a:xfrm>
              <a:prstGeom prst="rect">
                <a:avLst/>
              </a:prstGeom>
              <a:blipFill>
                <a:blip r:embed="rId7"/>
                <a:stretch>
                  <a:fillRect t="-2646" b="-19577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509192D-A943-A53F-C35E-1035D00D79EE}"/>
                  </a:ext>
                </a:extLst>
              </p:cNvPr>
              <p:cNvSpPr txBox="1"/>
              <p:nvPr/>
            </p:nvSpPr>
            <p:spPr>
              <a:xfrm>
                <a:off x="3777092" y="5263517"/>
                <a:ext cx="4010891" cy="1268361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/>
                  <a:t>卡方检验的效应量</a:t>
                </a:r>
                <a:endParaRPr lang="en-US" altLang="zh-CN" sz="1600" b="1" dirty="0"/>
              </a:p>
              <a:p>
                <a:r>
                  <a:rPr lang="en-US" altLang="zh-CN" sz="1200" dirty="0"/>
                  <a:t>Cramer</a:t>
                </a:r>
                <a:r>
                  <a:rPr lang="zh-CN" altLang="en-US" sz="1200" dirty="0"/>
                  <a:t>‘</a:t>
                </a:r>
                <a:r>
                  <a:rPr lang="en-US" altLang="zh-CN" sz="1200" dirty="0"/>
                  <a:t>s V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</m:e>
                    </m:rad>
                    <m:r>
                      <a:rPr lang="zh-CN" altLang="en-US" sz="1200" i="1">
                        <a:latin typeface="Cambria Math" panose="02040503050406030204" pitchFamily="18" charset="0"/>
                      </a:rPr>
                      <m:t>表征</m:t>
                    </m:r>
                  </m:oMath>
                </a14:m>
                <a:r>
                  <a:rPr lang="zh-CN" altLang="en-US" sz="1200" b="1" dirty="0"/>
                  <a:t>总体对比例不同的关联</a:t>
                </a:r>
                <a:endParaRPr lang="en-US" altLang="zh-CN" sz="1200" b="1" dirty="0"/>
              </a:p>
              <a:p>
                <a:r>
                  <a:rPr lang="en-US" altLang="zh-CN" sz="1200" dirty="0"/>
                  <a:t>0.1&lt;V&lt;0.2</a:t>
                </a:r>
                <a:r>
                  <a:rPr lang="zh-CN" altLang="en-US" sz="1200" dirty="0"/>
                  <a:t>为弱关联</a:t>
                </a:r>
                <a:endParaRPr lang="en-US" altLang="zh-CN" sz="1200" dirty="0"/>
              </a:p>
              <a:p>
                <a:r>
                  <a:rPr lang="en-US" altLang="zh-CN" sz="1200" dirty="0"/>
                  <a:t>0.2&lt;V&lt;0.5</a:t>
                </a:r>
                <a:r>
                  <a:rPr lang="zh-CN" altLang="en-US" sz="1200" dirty="0"/>
                  <a:t>为中等关联</a:t>
                </a:r>
                <a:endParaRPr lang="en-US" altLang="zh-CN" sz="1200" dirty="0"/>
              </a:p>
              <a:p>
                <a:r>
                  <a:rPr lang="en-US" altLang="zh-CN" sz="1200" dirty="0"/>
                  <a:t>V&gt;0.5</a:t>
                </a:r>
                <a:r>
                  <a:rPr lang="zh-CN" altLang="en-US" sz="1200" dirty="0"/>
                  <a:t>为强关联</a:t>
                </a:r>
                <a:endParaRPr lang="en-US" altLang="zh-CN" sz="12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509192D-A943-A53F-C35E-1035D00D7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092" y="5263517"/>
                <a:ext cx="4010891" cy="1268361"/>
              </a:xfrm>
              <a:prstGeom prst="rect">
                <a:avLst/>
              </a:prstGeom>
              <a:blipFill>
                <a:blip r:embed="rId8"/>
                <a:stretch>
                  <a:fillRect l="-758" t="-948" b="-1896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A99FF36-A8EF-9D43-4415-9ED80AE9C804}"/>
                  </a:ext>
                </a:extLst>
              </p:cNvPr>
              <p:cNvSpPr txBox="1"/>
              <p:nvPr/>
            </p:nvSpPr>
            <p:spPr>
              <a:xfrm>
                <a:off x="7837333" y="4891480"/>
                <a:ext cx="4293177" cy="1891287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/>
                  <a:t>卡方检验的条件</a:t>
                </a:r>
                <a:endParaRPr lang="en-US" altLang="zh-CN" sz="1600" b="1" dirty="0"/>
              </a:p>
              <a:p>
                <a:r>
                  <a:rPr lang="zh-CN" altLang="en-US" sz="1200" dirty="0"/>
                  <a:t>* 各个</a:t>
                </a:r>
                <a:r>
                  <a:rPr lang="zh-CN" altLang="en-US" sz="1200" b="1" dirty="0"/>
                  <a:t>单元格独立</a:t>
                </a:r>
                <a:r>
                  <a:rPr lang="zh-CN" altLang="en-US" sz="1200" dirty="0"/>
                  <a:t>观测</a:t>
                </a:r>
              </a:p>
              <a:p>
                <a:r>
                  <a:rPr lang="zh-CN" altLang="en-US" sz="1200" dirty="0"/>
                  <a:t>* </a:t>
                </a:r>
                <a:r>
                  <a:rPr lang="en-US" altLang="zh-CN" sz="1200" dirty="0"/>
                  <a:t>2x2</a:t>
                </a:r>
                <a:r>
                  <a:rPr lang="zh-CN" altLang="en-US" sz="1200" dirty="0"/>
                  <a:t>表：</a:t>
                </a:r>
              </a:p>
              <a:p>
                <a:r>
                  <a:rPr lang="zh-CN" altLang="en-US" sz="1200" dirty="0"/>
                  <a:t>  </a:t>
                </a:r>
                <a:r>
                  <a:rPr lang="en-US" altLang="zh-CN" sz="12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≥10</m:t>
                    </m:r>
                  </m:oMath>
                </a14:m>
                <a:endParaRPr lang="en-US" altLang="zh-CN" sz="1200" dirty="0"/>
              </a:p>
              <a:p>
                <a:r>
                  <a:rPr lang="en-US" altLang="zh-CN" sz="1200" dirty="0"/>
                  <a:t>  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5≤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&lt;10</m:t>
                    </m:r>
                  </m:oMath>
                </a14:m>
                <a:r>
                  <a:rPr lang="zh-CN" altLang="en-US" sz="1200" dirty="0"/>
                  <a:t>，使用</a:t>
                </a:r>
                <a:r>
                  <a:rPr lang="en-US" altLang="zh-CN" sz="1200" dirty="0"/>
                  <a:t>Yate's correction</a:t>
                </a:r>
                <a:r>
                  <a:rPr lang="zh-CN" altLang="en-US" sz="1200" dirty="0"/>
                  <a:t>（仍是卡方检验）</a:t>
                </a:r>
              </a:p>
              <a:p>
                <a:r>
                  <a:rPr lang="zh-CN" altLang="en-US" sz="1200" dirty="0"/>
                  <a:t>  </a:t>
                </a:r>
                <a:r>
                  <a:rPr lang="en-US" altLang="zh-CN" sz="1200" dirty="0"/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&lt;5</m:t>
                    </m:r>
                  </m:oMath>
                </a14:m>
                <a:r>
                  <a:rPr lang="zh-CN" altLang="en-US" sz="1200" dirty="0"/>
                  <a:t>，使用</a:t>
                </a:r>
                <a:r>
                  <a:rPr lang="en-US" altLang="zh-CN" sz="1200" dirty="0"/>
                  <a:t>Fisher's Exact Test</a:t>
                </a:r>
                <a:r>
                  <a:rPr lang="zh-CN" altLang="en-US" sz="1200" dirty="0"/>
                  <a:t>（不是卡方检验）</a:t>
                </a:r>
              </a:p>
              <a:p>
                <a:r>
                  <a:rPr lang="zh-CN" altLang="en-US" sz="1200" dirty="0"/>
                  <a:t>* 大于</a:t>
                </a:r>
                <a:r>
                  <a:rPr lang="en-US" altLang="zh-CN" sz="1200" dirty="0"/>
                  <a:t>2x3</a:t>
                </a:r>
                <a:r>
                  <a:rPr lang="zh-CN" altLang="en-US" sz="1200" dirty="0"/>
                  <a:t>表：</a:t>
                </a:r>
              </a:p>
              <a:p>
                <a:r>
                  <a:rPr lang="zh-CN" altLang="en-US" sz="1200" dirty="0"/>
                  <a:t>  </a:t>
                </a:r>
                <a:r>
                  <a:rPr lang="en-US" altLang="zh-CN" sz="1200" dirty="0"/>
                  <a:t>1. E&lt;5</a:t>
                </a:r>
                <a:r>
                  <a:rPr lang="zh-CN" altLang="en-US" sz="1200" dirty="0"/>
                  <a:t>的单元格小于</a:t>
                </a:r>
                <a:r>
                  <a:rPr lang="en-US" altLang="zh-CN" sz="1200" dirty="0"/>
                  <a:t>20%</a:t>
                </a:r>
              </a:p>
              <a:p>
                <a:r>
                  <a:rPr lang="en-US" altLang="zh-CN" sz="1200" dirty="0"/>
                  <a:t>  2. </a:t>
                </a:r>
                <a:r>
                  <a:rPr lang="zh-CN" altLang="en-US" sz="1200" dirty="0"/>
                  <a:t>可以合并几列再做</a:t>
                </a: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A99FF36-A8EF-9D43-4415-9ED80AE9C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333" y="4891480"/>
                <a:ext cx="4293177" cy="1891287"/>
              </a:xfrm>
              <a:prstGeom prst="rect">
                <a:avLst/>
              </a:prstGeom>
              <a:blipFill>
                <a:blip r:embed="rId9"/>
                <a:stretch>
                  <a:fillRect l="-708" t="-639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436D4F1-879F-DF75-BB00-9EE3845F8B2F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>
            <a:off x="3510396" y="2578810"/>
            <a:ext cx="712630" cy="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F97F7EF-06C8-3623-CFC7-AC3A3FE199C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468203" y="2978085"/>
            <a:ext cx="879" cy="32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62746E1-1FC5-FDC9-9BBD-C932E302F40E}"/>
              </a:ext>
            </a:extLst>
          </p:cNvPr>
          <p:cNvCxnSpPr>
            <a:cxnSpLocks/>
            <a:stCxn id="6" idx="3"/>
            <a:endCxn id="18" idx="2"/>
          </p:cNvCxnSpPr>
          <p:nvPr/>
        </p:nvCxnSpPr>
        <p:spPr>
          <a:xfrm flipV="1">
            <a:off x="6096000" y="2740442"/>
            <a:ext cx="1893736" cy="774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DF76FE1-37C2-EED8-F5F9-880F871CBD72}"/>
              </a:ext>
            </a:extLst>
          </p:cNvPr>
          <p:cNvCxnSpPr>
            <a:cxnSpLocks/>
            <a:stCxn id="18" idx="0"/>
            <a:endCxn id="20" idx="1"/>
          </p:cNvCxnSpPr>
          <p:nvPr/>
        </p:nvCxnSpPr>
        <p:spPr>
          <a:xfrm flipV="1">
            <a:off x="7989736" y="1579798"/>
            <a:ext cx="1329176" cy="637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4581D14-607C-0D87-5633-0C1572C76ADA}"/>
              </a:ext>
            </a:extLst>
          </p:cNvPr>
          <p:cNvCxnSpPr>
            <a:cxnSpLocks/>
            <a:stCxn id="18" idx="2"/>
            <a:endCxn id="24" idx="1"/>
          </p:cNvCxnSpPr>
          <p:nvPr/>
        </p:nvCxnSpPr>
        <p:spPr>
          <a:xfrm>
            <a:off x="7989736" y="2740442"/>
            <a:ext cx="1329176" cy="139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09661A3C-73C2-A9D0-C848-CD1F79EB357E}"/>
              </a:ext>
            </a:extLst>
          </p:cNvPr>
          <p:cNvCxnSpPr>
            <a:cxnSpLocks/>
            <a:stCxn id="18" idx="0"/>
            <a:endCxn id="21" idx="2"/>
          </p:cNvCxnSpPr>
          <p:nvPr/>
        </p:nvCxnSpPr>
        <p:spPr>
          <a:xfrm flipV="1">
            <a:off x="7989736" y="731247"/>
            <a:ext cx="1276357" cy="1486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C36BC99-6254-9FBF-E700-0BBE0E40B9F3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7989736" y="2740442"/>
            <a:ext cx="0" cy="83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F1C8294-947D-F413-5305-A039466109A4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7989736" y="4718920"/>
            <a:ext cx="1994186" cy="17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A76560C-26AD-9BD5-7317-92AD03BB5686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flipH="1">
            <a:off x="5782538" y="4718920"/>
            <a:ext cx="2207198" cy="54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FB835314-604A-48DE-BE4D-9EEF1E0CA2A5}"/>
              </a:ext>
            </a:extLst>
          </p:cNvPr>
          <p:cNvCxnSpPr>
            <a:cxnSpLocks/>
            <a:stCxn id="5" idx="0"/>
            <a:endCxn id="18" idx="0"/>
          </p:cNvCxnSpPr>
          <p:nvPr/>
        </p:nvCxnSpPr>
        <p:spPr>
          <a:xfrm rot="5400000" flipH="1" flipV="1">
            <a:off x="5356659" y="-262674"/>
            <a:ext cx="152968" cy="5113185"/>
          </a:xfrm>
          <a:prstGeom prst="bentConnector3">
            <a:avLst>
              <a:gd name="adj1" fmla="val 2494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F0C2034E-585D-DBCF-48FA-702C346823D4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flipH="1">
            <a:off x="2876550" y="2792965"/>
            <a:ext cx="1" cy="22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0D9DCEB6-2CD7-6DE5-1532-39BA0CB51A7A}"/>
              </a:ext>
            </a:extLst>
          </p:cNvPr>
          <p:cNvCxnSpPr>
            <a:cxnSpLocks/>
            <a:stCxn id="7" idx="0"/>
            <a:endCxn id="12" idx="2"/>
          </p:cNvCxnSpPr>
          <p:nvPr/>
        </p:nvCxnSpPr>
        <p:spPr>
          <a:xfrm flipV="1">
            <a:off x="1227860" y="2128438"/>
            <a:ext cx="777585" cy="271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6A3628FA-321F-3A23-4E9C-7BE526F99A98}"/>
              </a:ext>
            </a:extLst>
          </p:cNvPr>
          <p:cNvCxnSpPr>
            <a:cxnSpLocks/>
            <a:stCxn id="5" idx="2"/>
            <a:endCxn id="7" idx="2"/>
          </p:cNvCxnSpPr>
          <p:nvPr/>
        </p:nvCxnSpPr>
        <p:spPr>
          <a:xfrm rot="5400000" flipH="1">
            <a:off x="2037485" y="1953900"/>
            <a:ext cx="29441" cy="1648691"/>
          </a:xfrm>
          <a:prstGeom prst="bentConnector3">
            <a:avLst>
              <a:gd name="adj1" fmla="val -282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C73BA201-D472-285E-A580-B68E01E94AA1}"/>
                  </a:ext>
                </a:extLst>
              </p:cNvPr>
              <p:cNvSpPr txBox="1"/>
              <p:nvPr/>
            </p:nvSpPr>
            <p:spPr>
              <a:xfrm>
                <a:off x="6797395" y="820243"/>
                <a:ext cx="29492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* </a:t>
                </a:r>
                <a:r>
                  <a:rPr lang="zh-CN" altLang="en-US" sz="1200" dirty="0"/>
                  <a:t>卡方检验</a:t>
                </a:r>
                <a:r>
                  <a:rPr lang="zh-CN" altLang="en-US" sz="1200" b="1" dirty="0"/>
                  <a:t>貌似</a:t>
                </a:r>
                <a:r>
                  <a:rPr lang="zh-CN" altLang="en-US" sz="1200" dirty="0"/>
                  <a:t>很少会用在多个类别中，即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zh-CN" altLang="en-US" sz="1200" dirty="0"/>
                  <a:t>很少见</a:t>
                </a:r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C73BA201-D472-285E-A580-B68E01E94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395" y="820243"/>
                <a:ext cx="2949278" cy="461665"/>
              </a:xfrm>
              <a:prstGeom prst="rect">
                <a:avLst/>
              </a:prstGeom>
              <a:blipFill>
                <a:blip r:embed="rId10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753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E3F039A-2C7A-C704-6F95-5B1B1D8A2525}"/>
              </a:ext>
            </a:extLst>
          </p:cNvPr>
          <p:cNvSpPr/>
          <p:nvPr/>
        </p:nvSpPr>
        <p:spPr>
          <a:xfrm>
            <a:off x="1025234" y="3820462"/>
            <a:ext cx="3789219" cy="10945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i="0" dirty="0">
                <a:solidFill>
                  <a:schemeClr val="tx1"/>
                </a:solidFill>
                <a:effectLst/>
                <a:highlight>
                  <a:srgbClr val="FBFBFB"/>
                </a:highlight>
                <a:latin typeface="Helvetica" panose="020B0604020202020204" pitchFamily="34" charset="0"/>
              </a:rPr>
              <a:t>单个</a:t>
            </a:r>
            <a:r>
              <a:rPr lang="zh-CN" altLang="en-US" i="0" dirty="0">
                <a:solidFill>
                  <a:schemeClr val="tx1"/>
                </a:solidFill>
                <a:effectLst/>
                <a:highlight>
                  <a:srgbClr val="FBFBFB"/>
                </a:highlight>
                <a:latin typeface="Helvetica" panose="020B0604020202020204" pitchFamily="34" charset="0"/>
              </a:rPr>
              <a:t>类别</a:t>
            </a:r>
            <a:r>
              <a:rPr lang="zh-CN" altLang="en-US" dirty="0">
                <a:solidFill>
                  <a:schemeClr val="tx1"/>
                </a:solidFill>
                <a:highlight>
                  <a:srgbClr val="FBFBFB"/>
                </a:highlight>
                <a:latin typeface="Helvetica" panose="020B0604020202020204" pitchFamily="34" charset="0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BFBFB"/>
                </a:highlight>
                <a:latin typeface="Helvetica" panose="020B0604020202020204" pitchFamily="34" charset="0"/>
              </a:rPr>
              <a:t>计数</a:t>
            </a:r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BFBFB"/>
                </a:highlight>
                <a:latin typeface="Helvetica" panose="020B0604020202020204" pitchFamily="34" charset="0"/>
              </a:rPr>
              <a:t>在</a:t>
            </a:r>
            <a:endParaRPr lang="en-US" altLang="zh-CN" b="0" i="0" dirty="0">
              <a:solidFill>
                <a:srgbClr val="000000"/>
              </a:solidFill>
              <a:effectLst/>
              <a:highlight>
                <a:srgbClr val="FBFBFB"/>
              </a:highlight>
              <a:latin typeface="Helvetica" panose="020B0604020202020204" pitchFamily="34" charset="0"/>
            </a:endParaRPr>
          </a:p>
          <a:p>
            <a:pPr algn="ctr"/>
            <a:r>
              <a:rPr lang="zh-CN" altLang="en-US" b="1" i="0" dirty="0">
                <a:solidFill>
                  <a:schemeClr val="tx1"/>
                </a:solidFill>
                <a:effectLst/>
                <a:highlight>
                  <a:srgbClr val="FBFBFB"/>
                </a:highlight>
                <a:latin typeface="Helvetica" panose="020B0604020202020204" pitchFamily="34" charset="0"/>
              </a:rPr>
              <a:t>总体</a:t>
            </a:r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BFBFB"/>
                </a:highlight>
                <a:latin typeface="Helvetica" panose="020B0604020202020204" pitchFamily="34" charset="0"/>
              </a:rPr>
              <a:t>中的分布</a:t>
            </a:r>
            <a:endParaRPr lang="en-US" altLang="zh-CN" b="0" i="0" dirty="0">
              <a:solidFill>
                <a:srgbClr val="000000"/>
              </a:solidFill>
              <a:effectLst/>
              <a:highlight>
                <a:srgbClr val="FBFBFB"/>
              </a:highlight>
              <a:latin typeface="Helvetica" panose="020B0604020202020204" pitchFamily="34" charset="0"/>
            </a:endParaRPr>
          </a:p>
          <a:p>
            <a:pPr algn="ctr"/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BFBFB"/>
                </a:highlight>
                <a:latin typeface="Helvetica" panose="020B0604020202020204" pitchFamily="34" charset="0"/>
              </a:rPr>
              <a:t>（</a:t>
            </a:r>
            <a:r>
              <a:rPr lang="en-US" altLang="zh-CN" b="1" i="0" dirty="0">
                <a:solidFill>
                  <a:srgbClr val="000000"/>
                </a:solidFill>
                <a:effectLst/>
                <a:highlight>
                  <a:srgbClr val="FBFBFB"/>
                </a:highlight>
                <a:latin typeface="Helvetica" panose="020B0604020202020204" pitchFamily="34" charset="0"/>
              </a:rPr>
              <a:t>Goodness of Fit </a:t>
            </a:r>
            <a:r>
              <a:rPr lang="zh-CN" altLang="en-US" b="1" i="0" dirty="0">
                <a:solidFill>
                  <a:srgbClr val="000000"/>
                </a:solidFill>
                <a:effectLst/>
                <a:highlight>
                  <a:srgbClr val="FBFBFB"/>
                </a:highlight>
                <a:latin typeface="Helvetica" panose="020B0604020202020204" pitchFamily="34" charset="0"/>
              </a:rPr>
              <a:t>卡方检验</a:t>
            </a:r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BFBFB"/>
                </a:highlight>
                <a:latin typeface="Helvetica" panose="020B0604020202020204" pitchFamily="34" charset="0"/>
              </a:rPr>
              <a:t>）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EC53141-DADB-4EE6-2F78-FDF4E2926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61958"/>
              </p:ext>
            </p:extLst>
          </p:nvPr>
        </p:nvGraphicFramePr>
        <p:xfrm>
          <a:off x="7391400" y="660862"/>
          <a:ext cx="4299530" cy="548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59906">
                  <a:extLst>
                    <a:ext uri="{9D8B030D-6E8A-4147-A177-3AD203B41FA5}">
                      <a16:colId xmlns:a16="http://schemas.microsoft.com/office/drawing/2014/main" val="2159202143"/>
                    </a:ext>
                  </a:extLst>
                </a:gridCol>
                <a:gridCol w="859906">
                  <a:extLst>
                    <a:ext uri="{9D8B030D-6E8A-4147-A177-3AD203B41FA5}">
                      <a16:colId xmlns:a16="http://schemas.microsoft.com/office/drawing/2014/main" val="3143525256"/>
                    </a:ext>
                  </a:extLst>
                </a:gridCol>
                <a:gridCol w="859906">
                  <a:extLst>
                    <a:ext uri="{9D8B030D-6E8A-4147-A177-3AD203B41FA5}">
                      <a16:colId xmlns:a16="http://schemas.microsoft.com/office/drawing/2014/main" val="4241492668"/>
                    </a:ext>
                  </a:extLst>
                </a:gridCol>
                <a:gridCol w="859906">
                  <a:extLst>
                    <a:ext uri="{9D8B030D-6E8A-4147-A177-3AD203B41FA5}">
                      <a16:colId xmlns:a16="http://schemas.microsoft.com/office/drawing/2014/main" val="2519401099"/>
                    </a:ext>
                  </a:extLst>
                </a:gridCol>
                <a:gridCol w="859906">
                  <a:extLst>
                    <a:ext uri="{9D8B030D-6E8A-4147-A177-3AD203B41FA5}">
                      <a16:colId xmlns:a16="http://schemas.microsoft.com/office/drawing/2014/main" val="40677764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样本</a:t>
                      </a:r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样本</a:t>
                      </a:r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样本</a:t>
                      </a:r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样本</a:t>
                      </a:r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2228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某个类别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Obs1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Obs2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Obs3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Obs4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94816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C0DB553-DA6C-6001-3600-1B4CBB257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954137"/>
              </p:ext>
            </p:extLst>
          </p:nvPr>
        </p:nvGraphicFramePr>
        <p:xfrm>
          <a:off x="7391400" y="1741901"/>
          <a:ext cx="4299530" cy="548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59906">
                  <a:extLst>
                    <a:ext uri="{9D8B030D-6E8A-4147-A177-3AD203B41FA5}">
                      <a16:colId xmlns:a16="http://schemas.microsoft.com/office/drawing/2014/main" val="2159202143"/>
                    </a:ext>
                  </a:extLst>
                </a:gridCol>
                <a:gridCol w="859906">
                  <a:extLst>
                    <a:ext uri="{9D8B030D-6E8A-4147-A177-3AD203B41FA5}">
                      <a16:colId xmlns:a16="http://schemas.microsoft.com/office/drawing/2014/main" val="3143525256"/>
                    </a:ext>
                  </a:extLst>
                </a:gridCol>
                <a:gridCol w="859906">
                  <a:extLst>
                    <a:ext uri="{9D8B030D-6E8A-4147-A177-3AD203B41FA5}">
                      <a16:colId xmlns:a16="http://schemas.microsoft.com/office/drawing/2014/main" val="4241492668"/>
                    </a:ext>
                  </a:extLst>
                </a:gridCol>
                <a:gridCol w="859906">
                  <a:extLst>
                    <a:ext uri="{9D8B030D-6E8A-4147-A177-3AD203B41FA5}">
                      <a16:colId xmlns:a16="http://schemas.microsoft.com/office/drawing/2014/main" val="2519401099"/>
                    </a:ext>
                  </a:extLst>
                </a:gridCol>
                <a:gridCol w="859906">
                  <a:extLst>
                    <a:ext uri="{9D8B030D-6E8A-4147-A177-3AD203B41FA5}">
                      <a16:colId xmlns:a16="http://schemas.microsoft.com/office/drawing/2014/main" val="40677764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样本</a:t>
                      </a:r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样本</a:t>
                      </a:r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样本</a:t>
                      </a:r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样本</a:t>
                      </a:r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2228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某个类别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Exp1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Exp2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Exp3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Exp4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9481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C275C6A-A605-2C3F-95FE-6CA2088578C8}"/>
                  </a:ext>
                </a:extLst>
              </p:cNvPr>
              <p:cNvSpPr txBox="1"/>
              <p:nvPr/>
            </p:nvSpPr>
            <p:spPr>
              <a:xfrm>
                <a:off x="297871" y="318654"/>
                <a:ext cx="5243947" cy="2272289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/>
                  <a:t>检验原理</a:t>
                </a:r>
                <a:endParaRPr lang="en-US" altLang="zh-CN" sz="1600" b="1" dirty="0"/>
              </a:p>
              <a:p>
                <a:endParaRPr lang="en-US" altLang="zh-CN" dirty="0"/>
              </a:p>
              <a:p>
                <a:r>
                  <a:rPr lang="en-US" altLang="zh-CN" sz="1400" dirty="0" err="1"/>
                  <a:t>Obs</a:t>
                </a:r>
                <a:r>
                  <a:rPr lang="zh-CN" altLang="en-US" sz="1400" dirty="0"/>
                  <a:t>和</a:t>
                </a:r>
                <a:r>
                  <a:rPr lang="en-US" altLang="zh-CN" sz="1400" dirty="0"/>
                  <a:t>Exp</a:t>
                </a:r>
                <a:r>
                  <a:rPr lang="zh-CN" altLang="en-US" sz="1400" dirty="0"/>
                  <a:t>分别是</a:t>
                </a:r>
                <a:r>
                  <a:rPr lang="zh-CN" altLang="en-US" sz="1400" b="1" dirty="0"/>
                  <a:t>观测</a:t>
                </a:r>
                <a:r>
                  <a:rPr lang="zh-CN" altLang="en-US" sz="1400" b="1" dirty="0">
                    <a:solidFill>
                      <a:srgbClr val="FF0000"/>
                    </a:solidFill>
                  </a:rPr>
                  <a:t>数</a:t>
                </a:r>
                <a:r>
                  <a:rPr lang="zh-CN" altLang="en-US" sz="1400" dirty="0"/>
                  <a:t>和</a:t>
                </a:r>
                <a:r>
                  <a:rPr lang="zh-CN" altLang="en-US" sz="1400" b="1" dirty="0"/>
                  <a:t>期望</a:t>
                </a:r>
                <a:r>
                  <a:rPr lang="zh-CN" altLang="en-US" sz="1400" b="1" dirty="0">
                    <a:solidFill>
                      <a:srgbClr val="FF0000"/>
                    </a:solidFill>
                  </a:rPr>
                  <a:t>数</a:t>
                </a:r>
                <a:endParaRPr lang="en-US" altLang="zh-CN" sz="1400" b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𝐸𝑥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400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1400" dirty="0"/>
                  <a:t>利用假设的分布和观测数构造的期望分布</a:t>
                </a:r>
                <a:endParaRPr lang="en-US" altLang="zh-CN" sz="1400" dirty="0"/>
              </a:p>
              <a:p>
                <a:r>
                  <a:rPr lang="zh-CN" altLang="en-US" sz="1400" dirty="0"/>
                  <a:t>当总体满足假设期望</a:t>
                </a:r>
                <a:r>
                  <a:rPr lang="en-US" altLang="zh-CN" sz="1400" b="1" dirty="0"/>
                  <a:t>(H0)</a:t>
                </a:r>
                <a:r>
                  <a:rPr lang="zh-CN" altLang="en-US" sz="1400" dirty="0"/>
                  <a:t>时，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1400" b="0" dirty="0"/>
              </a:p>
              <a:p>
                <a:r>
                  <a:rPr lang="en-US" altLang="zh-CN" sz="1400" b="1" dirty="0" err="1"/>
                  <a:t>df</a:t>
                </a:r>
                <a:r>
                  <a:rPr lang="en-US" altLang="zh-CN" sz="1400" b="1" dirty="0"/>
                  <a:t>=c-q-1</a:t>
                </a:r>
                <a:r>
                  <a:rPr lang="zh-CN" altLang="en-US" sz="1400" dirty="0"/>
                  <a:t>，其中</a:t>
                </a:r>
                <a:r>
                  <a:rPr lang="en-US" altLang="zh-CN" sz="1400" b="1" dirty="0"/>
                  <a:t>c</a:t>
                </a:r>
                <a:r>
                  <a:rPr lang="zh-CN" altLang="en-US" sz="1400" b="1" dirty="0"/>
                  <a:t>是样本数</a:t>
                </a:r>
                <a:r>
                  <a:rPr lang="zh-CN" altLang="en-US" sz="1400" dirty="0"/>
                  <a:t>，</a:t>
                </a:r>
                <a:r>
                  <a:rPr lang="en-US" altLang="zh-CN" sz="1400" b="1" dirty="0"/>
                  <a:t>q</a:t>
                </a:r>
                <a:r>
                  <a:rPr lang="zh-CN" altLang="en-US" sz="1400" dirty="0"/>
                  <a:t>是构造</a:t>
                </a:r>
                <a:r>
                  <a:rPr lang="en-US" altLang="zh-CN" sz="1400" dirty="0"/>
                  <a:t>Exp</a:t>
                </a:r>
                <a:r>
                  <a:rPr lang="zh-CN" altLang="en-US" sz="1400" dirty="0"/>
                  <a:t>时</a:t>
                </a:r>
                <a:r>
                  <a:rPr lang="zh-CN" altLang="en-US" sz="1400" b="1" dirty="0"/>
                  <a:t>用到的</a:t>
                </a:r>
                <a:r>
                  <a:rPr lang="en-US" altLang="zh-CN" sz="1400" b="1" dirty="0" err="1"/>
                  <a:t>Obs</a:t>
                </a:r>
                <a:r>
                  <a:rPr lang="zh-CN" altLang="en-US" sz="1400" dirty="0"/>
                  <a:t>的函数的</a:t>
                </a:r>
                <a:r>
                  <a:rPr lang="zh-CN" altLang="en-US" sz="1400" b="1" dirty="0"/>
                  <a:t>个数</a:t>
                </a:r>
                <a:r>
                  <a:rPr lang="en-US" altLang="zh-CN" sz="1400" dirty="0"/>
                  <a:t>(</a:t>
                </a:r>
                <a:r>
                  <a:rPr lang="zh-CN" altLang="en-US" sz="1400" dirty="0"/>
                  <a:t>如</a:t>
                </a:r>
                <a:r>
                  <a:rPr lang="en-US" altLang="zh-CN" sz="1400" dirty="0" err="1"/>
                  <a:t>Exp~N</a:t>
                </a:r>
                <a:r>
                  <a:rPr lang="en-US" altLang="zh-CN" sz="1400" dirty="0"/>
                  <a:t>(mean(</a:t>
                </a:r>
                <a:r>
                  <a:rPr lang="en-US" altLang="zh-CN" sz="1400" dirty="0" err="1"/>
                  <a:t>Obs</a:t>
                </a:r>
                <a:r>
                  <a:rPr lang="en-US" altLang="zh-CN" sz="1400" dirty="0"/>
                  <a:t>),SD(</a:t>
                </a:r>
                <a:r>
                  <a:rPr lang="en-US" altLang="zh-CN" sz="1400" dirty="0" err="1"/>
                  <a:t>Obs</a:t>
                </a:r>
                <a:r>
                  <a:rPr lang="en-US" altLang="zh-CN" sz="1400" dirty="0"/>
                  <a:t>),q=2)</a:t>
                </a:r>
                <a:r>
                  <a:rPr lang="zh-CN" altLang="en-US" sz="1400" dirty="0"/>
                  <a:t>，</a:t>
                </a:r>
                <a:r>
                  <a:rPr lang="en-US" altLang="zh-CN" sz="1400" b="1" dirty="0"/>
                  <a:t>-1</a:t>
                </a:r>
                <a:r>
                  <a:rPr lang="zh-CN" altLang="en-US" sz="1400" dirty="0"/>
                  <a:t>是为了保证</a:t>
                </a:r>
                <a:r>
                  <a:rPr lang="zh-CN" altLang="en-US" sz="1400" b="1" dirty="0"/>
                  <a:t>总数不变</a:t>
                </a:r>
                <a:endParaRPr lang="en-US" altLang="zh-CN" sz="1400" b="1" dirty="0"/>
              </a:p>
              <a:p>
                <a:endParaRPr lang="en-US" altLang="zh-CN" sz="1400" dirty="0"/>
              </a:p>
              <a:p>
                <a:r>
                  <a:rPr lang="zh-CN" altLang="en-US" sz="1400" dirty="0"/>
                  <a:t>进行</a:t>
                </a:r>
                <a:r>
                  <a:rPr lang="en-US" altLang="zh-CN" sz="1400" dirty="0"/>
                  <a:t>NHST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C275C6A-A605-2C3F-95FE-6CA208857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71" y="318654"/>
                <a:ext cx="5243947" cy="2272289"/>
              </a:xfrm>
              <a:prstGeom prst="rect">
                <a:avLst/>
              </a:prstGeom>
              <a:blipFill>
                <a:blip r:embed="rId2"/>
                <a:stretch>
                  <a:fillRect l="-580" t="-533" b="-1600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E8C5992E-944C-CC8F-7502-FC1D03FE87AD}"/>
              </a:ext>
            </a:extLst>
          </p:cNvPr>
          <p:cNvSpPr txBox="1"/>
          <p:nvPr/>
        </p:nvSpPr>
        <p:spPr>
          <a:xfrm>
            <a:off x="297870" y="5992091"/>
            <a:ext cx="3532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* </a:t>
            </a:r>
            <a:r>
              <a:rPr lang="zh-CN" altLang="en-US" sz="1400" dirty="0"/>
              <a:t>使用</a:t>
            </a:r>
            <a:r>
              <a:rPr lang="en-US" altLang="zh-CN" sz="1400" dirty="0" err="1"/>
              <a:t>GoF</a:t>
            </a:r>
            <a:r>
              <a:rPr lang="zh-CN" altLang="en-US" sz="1400" dirty="0"/>
              <a:t>对正态分布的检验是最准确的</a:t>
            </a:r>
            <a:endParaRPr lang="en-US" altLang="zh-CN" sz="14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857A96C-CF2B-D54E-95FF-1685699715DC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V="1">
            <a:off x="2919844" y="2590943"/>
            <a:ext cx="1" cy="1229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789FB88-F460-79CE-9505-0BEEFDCC217F}"/>
              </a:ext>
            </a:extLst>
          </p:cNvPr>
          <p:cNvCxnSpPr>
            <a:stCxn id="7" idx="3"/>
            <a:endCxn id="5" idx="1"/>
          </p:cNvCxnSpPr>
          <p:nvPr/>
        </p:nvCxnSpPr>
        <p:spPr>
          <a:xfrm flipV="1">
            <a:off x="5541818" y="935182"/>
            <a:ext cx="1849582" cy="519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B9AE472-18F7-9E0C-6E79-5F0A84CC8C69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5541818" y="1454799"/>
            <a:ext cx="1849582" cy="561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9ABE34D8-3738-6129-3396-2F8D83982973}"/>
              </a:ext>
            </a:extLst>
          </p:cNvPr>
          <p:cNvSpPr txBox="1"/>
          <p:nvPr/>
        </p:nvSpPr>
        <p:spPr>
          <a:xfrm>
            <a:off x="7290954" y="3613664"/>
            <a:ext cx="4500421" cy="150810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每个样本应当是独立的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sz="1400" dirty="0"/>
              <a:t>统计人群中身高的分布，样本为不同身高区间的人数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统计不同城市某种疾病的阳性率，样本为不同城市患病人数（在每个城市抽样数一定的条件下）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3D57C8F-119B-2ECC-42A3-602A79B8EB39}"/>
              </a:ext>
            </a:extLst>
          </p:cNvPr>
          <p:cNvCxnSpPr>
            <a:cxnSpLocks/>
            <a:stCxn id="21" idx="0"/>
            <a:endCxn id="6" idx="2"/>
          </p:cNvCxnSpPr>
          <p:nvPr/>
        </p:nvCxnSpPr>
        <p:spPr>
          <a:xfrm flipV="1">
            <a:off x="9541165" y="2290541"/>
            <a:ext cx="0" cy="1323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446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4AEDC25-7456-5E37-1356-D1FEA8547BE7}"/>
              </a:ext>
            </a:extLst>
          </p:cNvPr>
          <p:cNvSpPr/>
          <p:nvPr/>
        </p:nvSpPr>
        <p:spPr>
          <a:xfrm>
            <a:off x="377535" y="2961410"/>
            <a:ext cx="2403764" cy="9421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i="0" dirty="0">
                <a:solidFill>
                  <a:srgbClr val="000000"/>
                </a:solidFill>
                <a:effectLst/>
                <a:highlight>
                  <a:srgbClr val="FBFBFB"/>
                </a:highlight>
                <a:latin typeface="Helvetica" panose="020B0604020202020204" pitchFamily="34" charset="0"/>
              </a:rPr>
              <a:t>单个总体</a:t>
            </a:r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BFBFB"/>
                </a:highlight>
                <a:latin typeface="Helvetica" panose="020B0604020202020204" pitchFamily="34" charset="0"/>
              </a:rPr>
              <a:t>中</a:t>
            </a:r>
            <a:r>
              <a:rPr lang="zh-CN" altLang="en-US" b="1" dirty="0">
                <a:solidFill>
                  <a:srgbClr val="000000"/>
                </a:solidFill>
                <a:highlight>
                  <a:srgbClr val="FBFBFB"/>
                </a:highlight>
                <a:latin typeface="Helvetica" panose="020B0604020202020204" pitchFamily="34" charset="0"/>
              </a:rPr>
              <a:t>两</a:t>
            </a:r>
            <a:r>
              <a:rPr lang="zh-CN" altLang="en-US" b="1" i="0" dirty="0">
                <a:solidFill>
                  <a:srgbClr val="000000"/>
                </a:solidFill>
                <a:effectLst/>
                <a:highlight>
                  <a:srgbClr val="FBFBFB"/>
                </a:highlight>
                <a:latin typeface="Helvetica" panose="020B0604020202020204" pitchFamily="34" charset="0"/>
              </a:rPr>
              <a:t>个</a:t>
            </a:r>
            <a:r>
              <a:rPr lang="zh-CN" altLang="en-US" b="1" i="0" dirty="0">
                <a:solidFill>
                  <a:srgbClr val="FF0000"/>
                </a:solidFill>
                <a:effectLst/>
                <a:highlight>
                  <a:srgbClr val="FBFBFB"/>
                </a:highlight>
                <a:latin typeface="Helvetica" panose="020B0604020202020204" pitchFamily="34" charset="0"/>
              </a:rPr>
              <a:t>有序</a:t>
            </a:r>
            <a:r>
              <a:rPr lang="zh-CN" altLang="en-US" b="1" i="0" dirty="0">
                <a:solidFill>
                  <a:srgbClr val="000000"/>
                </a:solidFill>
                <a:effectLst/>
                <a:highlight>
                  <a:srgbClr val="FBFBFB"/>
                </a:highlight>
                <a:latin typeface="Helvetica" panose="020B0604020202020204" pitchFamily="34" charset="0"/>
              </a:rPr>
              <a:t>类别</a:t>
            </a:r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BFBFB"/>
                </a:highlight>
                <a:latin typeface="Helvetica" panose="020B0604020202020204" pitchFamily="34" charset="0"/>
              </a:rPr>
              <a:t>变量的关系</a:t>
            </a:r>
            <a:endParaRPr lang="en-US" altLang="zh-CN" b="0" i="0" dirty="0">
              <a:solidFill>
                <a:srgbClr val="000000"/>
              </a:solidFill>
              <a:effectLst/>
              <a:highlight>
                <a:srgbClr val="FBFBFB"/>
              </a:highlight>
              <a:latin typeface="Helvetica" panose="020B0604020202020204" pitchFamily="34" charset="0"/>
            </a:endParaRPr>
          </a:p>
          <a:p>
            <a:pPr algn="ctr"/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BFBFB"/>
                </a:highlight>
                <a:latin typeface="Helvetica" panose="020B0604020202020204" pitchFamily="34" charset="0"/>
              </a:rPr>
              <a:t>（</a:t>
            </a:r>
            <a:r>
              <a:rPr lang="zh-CN" altLang="en-US" b="1" i="0" dirty="0">
                <a:solidFill>
                  <a:srgbClr val="FF0000"/>
                </a:solidFill>
                <a:effectLst/>
                <a:highlight>
                  <a:srgbClr val="FBFBFB"/>
                </a:highlight>
                <a:latin typeface="Helvetica" panose="020B0604020202020204" pitchFamily="34" charset="0"/>
              </a:rPr>
              <a:t>相关系数</a:t>
            </a:r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BFBFB"/>
                </a:highlight>
                <a:latin typeface="Helvetica" panose="020B0604020202020204" pitchFamily="34" charset="0"/>
              </a:rPr>
              <a:t>）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008E04F-FC06-7A05-50FD-58644D858848}"/>
              </a:ext>
            </a:extLst>
          </p:cNvPr>
          <p:cNvSpPr/>
          <p:nvPr/>
        </p:nvSpPr>
        <p:spPr>
          <a:xfrm>
            <a:off x="2992581" y="5011883"/>
            <a:ext cx="2251363" cy="838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Spearman’s ρ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A480002-0D49-CC5B-0C4C-FBF6A40D8343}"/>
              </a:ext>
            </a:extLst>
          </p:cNvPr>
          <p:cNvSpPr/>
          <p:nvPr/>
        </p:nvSpPr>
        <p:spPr>
          <a:xfrm>
            <a:off x="2992580" y="1007917"/>
            <a:ext cx="2251363" cy="838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Kendall’s τ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B6D31E5-7302-3BCC-5ECE-30830B1E0EDE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flipV="1">
            <a:off x="1579417" y="1427017"/>
            <a:ext cx="1413163" cy="153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8D59E71-6020-A329-9F83-5785CF3644A9}"/>
              </a:ext>
            </a:extLst>
          </p:cNvPr>
          <p:cNvCxnSpPr>
            <a:stCxn id="4" idx="2"/>
            <a:endCxn id="5" idx="1"/>
          </p:cNvCxnSpPr>
          <p:nvPr/>
        </p:nvCxnSpPr>
        <p:spPr>
          <a:xfrm>
            <a:off x="1579417" y="3903519"/>
            <a:ext cx="1413164" cy="152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CFC90FE-28E4-D064-AC94-6EE2F83B2D42}"/>
              </a:ext>
            </a:extLst>
          </p:cNvPr>
          <p:cNvSpPr txBox="1"/>
          <p:nvPr/>
        </p:nvSpPr>
        <p:spPr>
          <a:xfrm>
            <a:off x="325582" y="6102927"/>
            <a:ext cx="229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 </a:t>
            </a:r>
            <a:r>
              <a:rPr lang="zh-CN" altLang="en-US" dirty="0"/>
              <a:t>如何计算略去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54A9D58-371A-388E-AB6F-BF61C57E2D4A}"/>
              </a:ext>
            </a:extLst>
          </p:cNvPr>
          <p:cNvSpPr/>
          <p:nvPr/>
        </p:nvSpPr>
        <p:spPr>
          <a:xfrm>
            <a:off x="5964382" y="3151909"/>
            <a:ext cx="1683327" cy="5541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估计总体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472574A-AB33-C56C-EC2A-C7A406074290}"/>
              </a:ext>
            </a:extLst>
          </p:cNvPr>
          <p:cNvSpPr txBox="1"/>
          <p:nvPr/>
        </p:nvSpPr>
        <p:spPr>
          <a:xfrm>
            <a:off x="7758544" y="3079909"/>
            <a:ext cx="3616037" cy="147732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Fisher Z</a:t>
            </a:r>
            <a:r>
              <a:rPr lang="zh-CN" altLang="en-US" dirty="0"/>
              <a:t>变换转换为正态分布</a:t>
            </a:r>
            <a:endParaRPr lang="en-US" altLang="zh-CN" dirty="0"/>
          </a:p>
          <a:p>
            <a:r>
              <a:rPr lang="zh-CN" altLang="en-US" dirty="0"/>
              <a:t>计算正态分布下的</a:t>
            </a:r>
            <a:r>
              <a:rPr lang="en-US" altLang="zh-CN" dirty="0"/>
              <a:t>CI</a:t>
            </a:r>
            <a:r>
              <a:rPr lang="zh-CN" altLang="en-US" dirty="0"/>
              <a:t>并逆变换</a:t>
            </a:r>
            <a:endParaRPr lang="en-US" altLang="zh-CN" dirty="0"/>
          </a:p>
          <a:p>
            <a:r>
              <a:rPr lang="zh-CN" altLang="en-US" dirty="0"/>
              <a:t>得到总体相关系数的</a:t>
            </a:r>
            <a:r>
              <a:rPr lang="en-US" altLang="zh-CN" dirty="0"/>
              <a:t>CI</a:t>
            </a:r>
          </a:p>
          <a:p>
            <a:endParaRPr lang="en-US" altLang="zh-CN" dirty="0"/>
          </a:p>
          <a:p>
            <a:r>
              <a:rPr lang="en-US" altLang="zh-CN" dirty="0"/>
              <a:t>* </a:t>
            </a:r>
            <a:r>
              <a:rPr lang="zh-CN" altLang="en-US" dirty="0"/>
              <a:t>所得的</a:t>
            </a:r>
            <a:r>
              <a:rPr lang="en-US" altLang="zh-CN" dirty="0"/>
              <a:t>CI</a:t>
            </a:r>
            <a:r>
              <a:rPr lang="zh-CN" altLang="en-US" dirty="0"/>
              <a:t>非对称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6128100-0633-59EC-62F5-9BB1E2A43E68}"/>
              </a:ext>
            </a:extLst>
          </p:cNvPr>
          <p:cNvCxnSpPr>
            <a:cxnSpLocks/>
            <a:stCxn id="6" idx="3"/>
            <a:endCxn id="14" idx="0"/>
          </p:cNvCxnSpPr>
          <p:nvPr/>
        </p:nvCxnSpPr>
        <p:spPr>
          <a:xfrm>
            <a:off x="5243943" y="1427017"/>
            <a:ext cx="1562103" cy="1724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2693870-CAF5-D1F3-116C-4A1D673D0198}"/>
              </a:ext>
            </a:extLst>
          </p:cNvPr>
          <p:cNvCxnSpPr>
            <a:stCxn id="5" idx="3"/>
            <a:endCxn id="14" idx="2"/>
          </p:cNvCxnSpPr>
          <p:nvPr/>
        </p:nvCxnSpPr>
        <p:spPr>
          <a:xfrm flipV="1">
            <a:off x="5243944" y="3706091"/>
            <a:ext cx="1562102" cy="1724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32976DC-F942-B0D9-89DA-A56B7287C8C3}"/>
              </a:ext>
            </a:extLst>
          </p:cNvPr>
          <p:cNvSpPr txBox="1"/>
          <p:nvPr/>
        </p:nvSpPr>
        <p:spPr>
          <a:xfrm>
            <a:off x="7782790" y="4596246"/>
            <a:ext cx="2996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*</a:t>
            </a:r>
            <a:r>
              <a:rPr lang="zh-CN" altLang="en-US" sz="1600" dirty="0"/>
              <a:t>两种方法只需要也只能选择其中一种进行报导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41F0766-30BD-D15A-EC78-D3598A00998C}"/>
              </a:ext>
            </a:extLst>
          </p:cNvPr>
          <p:cNvSpPr txBox="1"/>
          <p:nvPr/>
        </p:nvSpPr>
        <p:spPr>
          <a:xfrm>
            <a:off x="7758544" y="1007917"/>
            <a:ext cx="1562104" cy="12926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相关性强弱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sz="1400" dirty="0"/>
              <a:t>(0.1,0.3) small</a:t>
            </a:r>
          </a:p>
          <a:p>
            <a:r>
              <a:rPr lang="en-US" altLang="zh-CN" sz="1400" dirty="0"/>
              <a:t>(0.3,0.5) medium</a:t>
            </a:r>
          </a:p>
          <a:p>
            <a:r>
              <a:rPr lang="en-US" altLang="zh-CN" sz="1400" dirty="0"/>
              <a:t>(0.5,1.0) large</a:t>
            </a:r>
            <a:endParaRPr lang="zh-CN" altLang="en-US" sz="14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2EEBB97-115E-459B-FF15-B3D836E114C6}"/>
              </a:ext>
            </a:extLst>
          </p:cNvPr>
          <p:cNvCxnSpPr>
            <a:stCxn id="14" idx="0"/>
            <a:endCxn id="2" idx="1"/>
          </p:cNvCxnSpPr>
          <p:nvPr/>
        </p:nvCxnSpPr>
        <p:spPr>
          <a:xfrm flipV="1">
            <a:off x="6806046" y="1654248"/>
            <a:ext cx="952498" cy="149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01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C63F43F6-AA70-606F-AC17-B4B451F20DCC}"/>
              </a:ext>
            </a:extLst>
          </p:cNvPr>
          <p:cNvSpPr/>
          <p:nvPr/>
        </p:nvSpPr>
        <p:spPr>
          <a:xfrm>
            <a:off x="4790209" y="2957945"/>
            <a:ext cx="2611582" cy="9421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00"/>
                </a:solidFill>
                <a:highlight>
                  <a:srgbClr val="FBFBFB"/>
                </a:highlight>
                <a:latin typeface="Helvetica" panose="020B0604020202020204" pitchFamily="34" charset="0"/>
              </a:rPr>
              <a:t>判断类别之间的关系</a:t>
            </a:r>
            <a:endParaRPr lang="en-US" altLang="zh-CN" dirty="0">
              <a:solidFill>
                <a:srgbClr val="000000"/>
              </a:solidFill>
              <a:highlight>
                <a:srgbClr val="FBFBFB"/>
              </a:highlight>
              <a:latin typeface="Helvetica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rgbClr val="000000"/>
                </a:solidFill>
                <a:highlight>
                  <a:srgbClr val="FBFBFB"/>
                </a:highlight>
                <a:latin typeface="Helvetica" panose="020B0604020202020204" pitchFamily="34" charset="0"/>
              </a:rPr>
              <a:t>(</a:t>
            </a:r>
            <a:r>
              <a:rPr lang="zh-CN" altLang="en-US" b="1" dirty="0">
                <a:solidFill>
                  <a:srgbClr val="000000"/>
                </a:solidFill>
                <a:highlight>
                  <a:srgbClr val="FBFBFB"/>
                </a:highlight>
                <a:latin typeface="Helvetica" panose="020B0604020202020204" pitchFamily="34" charset="0"/>
              </a:rPr>
              <a:t>可视化，描述、推断</a:t>
            </a:r>
            <a:r>
              <a:rPr lang="en-US" altLang="zh-CN" dirty="0">
                <a:solidFill>
                  <a:srgbClr val="000000"/>
                </a:solidFill>
                <a:highlight>
                  <a:srgbClr val="FBFBFB"/>
                </a:highlight>
                <a:latin typeface="Helvetica" panose="020B0604020202020204" pitchFamily="34" charset="0"/>
              </a:rPr>
              <a:t>)</a:t>
            </a:r>
            <a:endParaRPr lang="zh-CN" altLang="en-US" b="0" i="0" dirty="0">
              <a:solidFill>
                <a:srgbClr val="000000"/>
              </a:solidFill>
              <a:effectLst/>
              <a:highlight>
                <a:srgbClr val="FBFBFB"/>
              </a:highlight>
              <a:latin typeface="Helvetica" panose="020B0604020202020204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708379A-EA8F-A319-EA21-D1AC22C435D1}"/>
              </a:ext>
            </a:extLst>
          </p:cNvPr>
          <p:cNvSpPr/>
          <p:nvPr/>
        </p:nvSpPr>
        <p:spPr>
          <a:xfrm>
            <a:off x="1177637" y="3061853"/>
            <a:ext cx="2202873" cy="7342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某类别计数的分布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909E403-1A90-716D-0079-A1818CAFAD51}"/>
              </a:ext>
            </a:extLst>
          </p:cNvPr>
          <p:cNvSpPr/>
          <p:nvPr/>
        </p:nvSpPr>
        <p:spPr>
          <a:xfrm>
            <a:off x="8811490" y="3061853"/>
            <a:ext cx="2202873" cy="7342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两个类别的关系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026249-055B-1BA2-8063-0A79BEFEE867}"/>
              </a:ext>
            </a:extLst>
          </p:cNvPr>
          <p:cNvSpPr txBox="1"/>
          <p:nvPr/>
        </p:nvSpPr>
        <p:spPr>
          <a:xfrm>
            <a:off x="1454727" y="923273"/>
            <a:ext cx="1648692" cy="123110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判断是否正态</a:t>
            </a:r>
            <a:endParaRPr lang="en-US" altLang="zh-CN" b="1" dirty="0"/>
          </a:p>
          <a:p>
            <a:pPr marL="342900" indent="-342900">
              <a:buAutoNum type="arabicPeriod"/>
            </a:pPr>
            <a:r>
              <a:rPr lang="en-US" altLang="zh-CN" sz="1400" dirty="0" err="1"/>
              <a:t>QQplot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en-US" altLang="zh-CN" sz="1400" dirty="0"/>
              <a:t>Skewness==0</a:t>
            </a:r>
          </a:p>
          <a:p>
            <a:pPr marL="342900" indent="-342900">
              <a:buAutoNum type="arabicPeriod"/>
            </a:pPr>
            <a:r>
              <a:rPr lang="en-US" altLang="zh-CN" sz="1400" dirty="0"/>
              <a:t>Kurtosis==3</a:t>
            </a:r>
          </a:p>
          <a:p>
            <a:pPr marL="342900" indent="-342900">
              <a:buAutoNum type="arabicPeriod"/>
            </a:pPr>
            <a:r>
              <a:rPr lang="en-US" altLang="zh-CN" sz="1400" dirty="0"/>
              <a:t>Shapiro</a:t>
            </a:r>
            <a:r>
              <a:rPr lang="zh-CN" altLang="en-US" sz="1400" dirty="0"/>
              <a:t>检验</a:t>
            </a:r>
            <a:endParaRPr lang="en-US" altLang="zh-CN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F85702-F687-27A1-CDE4-6BEE4190E4B9}"/>
              </a:ext>
            </a:extLst>
          </p:cNvPr>
          <p:cNvSpPr txBox="1"/>
          <p:nvPr/>
        </p:nvSpPr>
        <p:spPr>
          <a:xfrm>
            <a:off x="1492827" y="4703618"/>
            <a:ext cx="1572492" cy="80021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判断大致分布</a:t>
            </a:r>
            <a:endParaRPr lang="en-US" altLang="zh-CN" b="1" dirty="0"/>
          </a:p>
          <a:p>
            <a:endParaRPr lang="en-US" altLang="zh-CN" sz="1400" dirty="0"/>
          </a:p>
          <a:p>
            <a:r>
              <a:rPr lang="en-US" altLang="zh-CN" sz="1400" dirty="0" err="1"/>
              <a:t>countplot</a:t>
            </a:r>
            <a:endParaRPr lang="en-US" altLang="zh-CN" sz="14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5107583-0E81-389D-7970-21FDA4C20730}"/>
              </a:ext>
            </a:extLst>
          </p:cNvPr>
          <p:cNvSpPr/>
          <p:nvPr/>
        </p:nvSpPr>
        <p:spPr>
          <a:xfrm>
            <a:off x="9227126" y="4816245"/>
            <a:ext cx="1371600" cy="5749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scatterplot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A125147-669D-CC6F-6BD1-6805DD5B68E4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 flipV="1">
            <a:off x="3380510" y="3428999"/>
            <a:ext cx="14096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63A7B86-E611-E67B-4465-4DB09D767DCE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7401791" y="3428999"/>
            <a:ext cx="14096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8D8632D-FB26-4081-63D7-CCDA5048EF56}"/>
              </a:ext>
            </a:extLst>
          </p:cNvPr>
          <p:cNvCxnSpPr>
            <a:stCxn id="5" idx="0"/>
            <a:endCxn id="7" idx="2"/>
          </p:cNvCxnSpPr>
          <p:nvPr/>
        </p:nvCxnSpPr>
        <p:spPr>
          <a:xfrm flipH="1" flipV="1">
            <a:off x="2279073" y="2154379"/>
            <a:ext cx="1" cy="90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64842FF-0D9F-91F8-C2E0-03BAE0FFC739}"/>
              </a:ext>
            </a:extLst>
          </p:cNvPr>
          <p:cNvCxnSpPr>
            <a:stCxn id="5" idx="2"/>
            <a:endCxn id="9" idx="0"/>
          </p:cNvCxnSpPr>
          <p:nvPr/>
        </p:nvCxnSpPr>
        <p:spPr>
          <a:xfrm flipH="1">
            <a:off x="2279073" y="3796144"/>
            <a:ext cx="1" cy="90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2D98F6B-C31F-EC9C-F74D-666D7107DD7B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9912926" y="3796144"/>
            <a:ext cx="1" cy="102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47FB6BE-DC41-C902-E39F-7489E8B988CE}"/>
              </a:ext>
            </a:extLst>
          </p:cNvPr>
          <p:cNvSpPr/>
          <p:nvPr/>
        </p:nvSpPr>
        <p:spPr>
          <a:xfrm>
            <a:off x="9227126" y="1466789"/>
            <a:ext cx="1371600" cy="5749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pairplot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5479EEC-ADBA-9175-54DF-E3EBA635A767}"/>
              </a:ext>
            </a:extLst>
          </p:cNvPr>
          <p:cNvCxnSpPr>
            <a:stCxn id="6" idx="0"/>
            <a:endCxn id="26" idx="2"/>
          </p:cNvCxnSpPr>
          <p:nvPr/>
        </p:nvCxnSpPr>
        <p:spPr>
          <a:xfrm flipH="1" flipV="1">
            <a:off x="9912926" y="2041752"/>
            <a:ext cx="1" cy="102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89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68EFD7B-5C8A-352C-06DF-89F166B8B18E}"/>
              </a:ext>
            </a:extLst>
          </p:cNvPr>
          <p:cNvSpPr/>
          <p:nvPr/>
        </p:nvSpPr>
        <p:spPr>
          <a:xfrm>
            <a:off x="5216235" y="3006436"/>
            <a:ext cx="1877291" cy="6026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APA</a:t>
            </a:r>
            <a:r>
              <a:rPr lang="zh-CN" altLang="en-US" dirty="0"/>
              <a:t>报告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17EAC3E-5732-3D84-10A1-F783764FFCC1}"/>
              </a:ext>
            </a:extLst>
          </p:cNvPr>
          <p:cNvSpPr/>
          <p:nvPr/>
        </p:nvSpPr>
        <p:spPr>
          <a:xfrm>
            <a:off x="1253836" y="1620982"/>
            <a:ext cx="2147455" cy="8243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RC</a:t>
            </a:r>
            <a:r>
              <a:rPr lang="zh-CN" altLang="en-US" dirty="0"/>
              <a:t>联表卡方检验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40E8770-013A-0B9B-959B-AC70A3C4FD78}"/>
              </a:ext>
            </a:extLst>
          </p:cNvPr>
          <p:cNvSpPr/>
          <p:nvPr/>
        </p:nvSpPr>
        <p:spPr>
          <a:xfrm>
            <a:off x="1253835" y="4184073"/>
            <a:ext cx="2147455" cy="8243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GoF</a:t>
            </a:r>
            <a:r>
              <a:rPr lang="zh-CN" altLang="en-US" dirty="0"/>
              <a:t>卡方检验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07E25C9-0A5D-7F65-323A-94BEB338D68A}"/>
              </a:ext>
            </a:extLst>
          </p:cNvPr>
          <p:cNvSpPr/>
          <p:nvPr/>
        </p:nvSpPr>
        <p:spPr>
          <a:xfrm>
            <a:off x="8880763" y="2926772"/>
            <a:ext cx="1967346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相关系数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95A498-990C-CF56-15A8-AD3D5D538919}"/>
              </a:ext>
            </a:extLst>
          </p:cNvPr>
          <p:cNvSpPr txBox="1"/>
          <p:nvPr/>
        </p:nvSpPr>
        <p:spPr>
          <a:xfrm>
            <a:off x="775854" y="346365"/>
            <a:ext cx="3394363" cy="70788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example</a:t>
            </a:r>
          </a:p>
          <a:p>
            <a:r>
              <a:rPr lang="zh-CN" altLang="en-US" sz="1200" dirty="0"/>
              <a:t>卡方检验表面剂量与治疗效果具有</a:t>
            </a:r>
            <a:r>
              <a:rPr lang="zh-CN" altLang="en-US" sz="1200" b="1" dirty="0"/>
              <a:t>显著</a:t>
            </a:r>
            <a:r>
              <a:rPr lang="zh-CN" altLang="en-US" sz="1200" dirty="0"/>
              <a:t>的</a:t>
            </a:r>
            <a:r>
              <a:rPr lang="zh-CN" altLang="en-US" sz="1200" b="1" dirty="0"/>
              <a:t>弱关联性</a:t>
            </a:r>
            <a:r>
              <a:rPr lang="zh-CN" altLang="en-US" sz="1200" dirty="0"/>
              <a:t>（</a:t>
            </a:r>
            <a:r>
              <a:rPr lang="en-US" altLang="zh-CN" sz="1200" b="1" dirty="0"/>
              <a:t>chi2(</a:t>
            </a:r>
            <a:r>
              <a:rPr lang="en-US" altLang="zh-CN" sz="1200" b="1" dirty="0" err="1"/>
              <a:t>df</a:t>
            </a:r>
            <a:r>
              <a:rPr lang="en-US" altLang="zh-CN" sz="1200" b="1" dirty="0"/>
              <a:t>)</a:t>
            </a:r>
            <a:r>
              <a:rPr lang="en-US" altLang="zh-CN" sz="1200" dirty="0"/>
              <a:t>=14.23,</a:t>
            </a:r>
            <a:r>
              <a:rPr lang="en-US" altLang="zh-CN" sz="1200" b="1" dirty="0"/>
              <a:t>p</a:t>
            </a:r>
            <a:r>
              <a:rPr lang="en-US" altLang="zh-CN" sz="1200" dirty="0"/>
              <a:t>&lt;.001,</a:t>
            </a:r>
            <a:r>
              <a:rPr lang="en-US" altLang="zh-CN" sz="1200" b="1" dirty="0"/>
              <a:t>Cramer's V</a:t>
            </a:r>
            <a:r>
              <a:rPr lang="en-US" altLang="zh-CN" sz="1200" dirty="0"/>
              <a:t>=0.18</a:t>
            </a:r>
            <a:r>
              <a:rPr lang="zh-CN" altLang="en-US" sz="1200" dirty="0"/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FE6CB40-01FA-0029-9863-4FF467A7EDA6}"/>
              </a:ext>
            </a:extLst>
          </p:cNvPr>
          <p:cNvSpPr txBox="1"/>
          <p:nvPr/>
        </p:nvSpPr>
        <p:spPr>
          <a:xfrm>
            <a:off x="775855" y="5575149"/>
            <a:ext cx="3269672" cy="89255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example</a:t>
            </a:r>
          </a:p>
          <a:p>
            <a:r>
              <a:rPr lang="zh-CN" altLang="en-US" sz="1200" dirty="0"/>
              <a:t>通过检验，感染人数的分布</a:t>
            </a:r>
            <a:r>
              <a:rPr lang="zh-CN" altLang="en-US" sz="1200" b="1" dirty="0"/>
              <a:t>显著服从</a:t>
            </a:r>
            <a:r>
              <a:rPr lang="en-US" altLang="zh-CN" sz="1200" b="1" dirty="0"/>
              <a:t>/</a:t>
            </a:r>
            <a:r>
              <a:rPr lang="zh-CN" altLang="en-US" sz="1200" b="1" dirty="0"/>
              <a:t>不服从</a:t>
            </a:r>
            <a:r>
              <a:rPr lang="en-US" altLang="zh-CN" sz="1200" dirty="0"/>
              <a:t>XX</a:t>
            </a:r>
            <a:r>
              <a:rPr lang="zh-CN" altLang="en-US" sz="1200" b="1" dirty="0"/>
              <a:t>分布</a:t>
            </a:r>
            <a:r>
              <a:rPr lang="zh-CN" altLang="en-US" sz="1200" dirty="0"/>
              <a:t>，</a:t>
            </a:r>
            <a:r>
              <a:rPr lang="en-US" altLang="zh-CN" sz="1200" b="1" dirty="0"/>
              <a:t>chi2(</a:t>
            </a:r>
            <a:r>
              <a:rPr lang="en-US" altLang="zh-CN" sz="1200" b="1" dirty="0" err="1"/>
              <a:t>df,N</a:t>
            </a:r>
            <a:r>
              <a:rPr lang="en-US" altLang="zh-CN" sz="1200" b="1" dirty="0"/>
              <a:t>)=</a:t>
            </a:r>
            <a:r>
              <a:rPr lang="en-US" altLang="zh-CN" sz="1200" dirty="0" err="1"/>
              <a:t>xx,</a:t>
            </a:r>
            <a:r>
              <a:rPr lang="en-US" altLang="zh-CN" sz="1200" b="1" dirty="0" err="1"/>
              <a:t>p</a:t>
            </a:r>
            <a:r>
              <a:rPr lang="en-US" altLang="zh-CN" sz="1200" dirty="0"/>
              <a:t>=.xxx</a:t>
            </a:r>
          </a:p>
          <a:p>
            <a:r>
              <a:rPr lang="zh-CN" altLang="en-US" sz="1200" dirty="0"/>
              <a:t>其中</a:t>
            </a:r>
            <a:r>
              <a:rPr lang="en-US" altLang="zh-CN" sz="1200" dirty="0"/>
              <a:t>N</a:t>
            </a:r>
            <a:r>
              <a:rPr lang="zh-CN" altLang="en-US" sz="1200" dirty="0"/>
              <a:t>是样本观测量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A9C35B-F7DB-FCBD-6BBB-821E1F7A93AA}"/>
              </a:ext>
            </a:extLst>
          </p:cNvPr>
          <p:cNvSpPr txBox="1"/>
          <p:nvPr/>
        </p:nvSpPr>
        <p:spPr>
          <a:xfrm>
            <a:off x="7945582" y="4184073"/>
            <a:ext cx="4149437" cy="89255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example</a:t>
            </a:r>
            <a:endParaRPr lang="en-US" altLang="zh-CN" sz="1200" dirty="0"/>
          </a:p>
          <a:p>
            <a:r>
              <a:rPr lang="en-US" altLang="zh-CN" sz="1200" dirty="0"/>
              <a:t>Spearman/Kendall</a:t>
            </a:r>
            <a:r>
              <a:rPr lang="zh-CN" altLang="en-US" sz="1200" dirty="0"/>
              <a:t>相关分析表明，两个变量之间存在</a:t>
            </a:r>
            <a:r>
              <a:rPr lang="zh-CN" altLang="en-US" sz="1200" b="1" dirty="0"/>
              <a:t>很强</a:t>
            </a:r>
            <a:r>
              <a:rPr lang="en-US" altLang="zh-CN" sz="1200" b="1" dirty="0"/>
              <a:t>/</a:t>
            </a:r>
            <a:r>
              <a:rPr lang="zh-CN" altLang="en-US" sz="1200" b="1" dirty="0"/>
              <a:t>中等</a:t>
            </a:r>
            <a:r>
              <a:rPr lang="en-US" altLang="zh-CN" sz="1200" b="1" dirty="0"/>
              <a:t>/</a:t>
            </a:r>
            <a:r>
              <a:rPr lang="zh-CN" altLang="en-US" sz="1200" b="1" dirty="0"/>
              <a:t>弱</a:t>
            </a:r>
            <a:r>
              <a:rPr lang="en-US" altLang="zh-CN" sz="1200" b="1" dirty="0"/>
              <a:t>/</a:t>
            </a:r>
            <a:r>
              <a:rPr lang="zh-CN" altLang="en-US" sz="1200" b="1" dirty="0"/>
              <a:t>没有</a:t>
            </a:r>
            <a:r>
              <a:rPr lang="zh-CN" altLang="en-US" sz="1200" dirty="0"/>
              <a:t>相关性（</a:t>
            </a:r>
            <a:r>
              <a:rPr lang="en-US" altLang="zh-CN" sz="1200" b="1" dirty="0"/>
              <a:t>ρ/τ(N)</a:t>
            </a:r>
            <a:r>
              <a:rPr lang="en-US" altLang="zh-CN" sz="1200" dirty="0"/>
              <a:t>=.30,</a:t>
            </a:r>
            <a:r>
              <a:rPr lang="en-US" altLang="zh-CN" sz="1200" b="1" dirty="0"/>
              <a:t>p</a:t>
            </a:r>
            <a:r>
              <a:rPr lang="en-US" altLang="zh-CN" sz="1200" dirty="0"/>
              <a:t>&lt;.001,</a:t>
            </a:r>
            <a:r>
              <a:rPr lang="en-US" altLang="zh-CN" sz="1200" b="1" dirty="0"/>
              <a:t>95%CI</a:t>
            </a:r>
            <a:r>
              <a:rPr lang="en-US" altLang="zh-CN" sz="1200" dirty="0"/>
              <a:t>=[0.15,0.35]</a:t>
            </a:r>
            <a:r>
              <a:rPr lang="zh-CN" altLang="en-US" sz="1200" dirty="0"/>
              <a:t>）</a:t>
            </a:r>
            <a:endParaRPr lang="en-US" altLang="zh-CN" sz="1200" dirty="0"/>
          </a:p>
          <a:p>
            <a:r>
              <a:rPr lang="en-US" altLang="zh-CN" sz="1200" dirty="0"/>
              <a:t>N</a:t>
            </a:r>
            <a:r>
              <a:rPr lang="zh-CN" altLang="en-US" sz="1200" dirty="0"/>
              <a:t>是样本观测量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14F6BC6-A654-428D-5C70-204CE47C8952}"/>
              </a:ext>
            </a:extLst>
          </p:cNvPr>
          <p:cNvCxnSpPr>
            <a:cxnSpLocks/>
            <a:stCxn id="4" idx="1"/>
            <a:endCxn id="5" idx="2"/>
          </p:cNvCxnSpPr>
          <p:nvPr/>
        </p:nvCxnSpPr>
        <p:spPr>
          <a:xfrm flipH="1" flipV="1">
            <a:off x="2327564" y="2445327"/>
            <a:ext cx="2888671" cy="86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89CF9A4-65B1-9D6F-1716-90EF64F471B8}"/>
              </a:ext>
            </a:extLst>
          </p:cNvPr>
          <p:cNvCxnSpPr>
            <a:stCxn id="4" idx="1"/>
            <a:endCxn id="6" idx="0"/>
          </p:cNvCxnSpPr>
          <p:nvPr/>
        </p:nvCxnSpPr>
        <p:spPr>
          <a:xfrm flipH="1">
            <a:off x="2327563" y="3307773"/>
            <a:ext cx="2888672" cy="876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6D8E061-2583-1C18-F973-55B927BD44B6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7093526" y="3307772"/>
            <a:ext cx="17872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245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1097</Words>
  <Application>Microsoft Office PowerPoint</Application>
  <PresentationFormat>宽屏</PresentationFormat>
  <Paragraphs>175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Helvetica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XiaoMing</dc:creator>
  <cp:lastModifiedBy>XiaoMing</cp:lastModifiedBy>
  <cp:revision>3</cp:revision>
  <dcterms:created xsi:type="dcterms:W3CDTF">2024-06-02T02:11:15Z</dcterms:created>
  <dcterms:modified xsi:type="dcterms:W3CDTF">2024-06-02T08:19:19Z</dcterms:modified>
</cp:coreProperties>
</file>