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1" r:id="rId1"/>
  </p:sldMasterIdLst>
  <p:notesMasterIdLst>
    <p:notesMasterId r:id="rId12"/>
  </p:notesMasterIdLst>
  <p:sldIdLst>
    <p:sldId id="280" r:id="rId2"/>
    <p:sldId id="277" r:id="rId3"/>
    <p:sldId id="262" r:id="rId4"/>
    <p:sldId id="276" r:id="rId5"/>
    <p:sldId id="282" r:id="rId6"/>
    <p:sldId id="275" r:id="rId7"/>
    <p:sldId id="281" r:id="rId8"/>
    <p:sldId id="283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Project Overview" id="{087866C3-7028-482C-8D34-6BF5363FBD75}">
          <p14:sldIdLst>
            <p14:sldId id="280"/>
            <p14:sldId id="277"/>
          </p14:sldIdLst>
        </p14:section>
        <p14:section name="Status Update" id="{521DEF98-8796-4632-831A-16252E9A6054}">
          <p14:sldIdLst>
            <p14:sldId id="262"/>
            <p14:sldId id="276"/>
            <p14:sldId id="282"/>
            <p14:sldId id="275"/>
            <p14:sldId id="281"/>
            <p14:sldId id="283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78"/>
            <p14:sldId id="279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66634" autoAdjust="0"/>
  </p:normalViewPr>
  <p:slideViewPr>
    <p:cSldViewPr>
      <p:cViewPr varScale="1">
        <p:scale>
          <a:sx n="71" d="100"/>
          <a:sy n="71" d="100"/>
        </p:scale>
        <p:origin x="1176" y="6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Bug Metrics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547728"/>
        <c:axId val="583533584"/>
      </c:barChart>
      <c:catAx>
        <c:axId val="58354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33584"/>
        <c:crosses val="autoZero"/>
        <c:auto val="1"/>
        <c:lblAlgn val="ctr"/>
        <c:lblOffset val="100"/>
        <c:noMultiLvlLbl val="0"/>
      </c:catAx>
      <c:valAx>
        <c:axId val="58353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4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8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1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6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0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8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19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9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69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05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73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1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26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44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332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4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5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Class Demo</a:t>
            </a:r>
            <a:endParaRPr lang="en-SG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8700" y="1191528"/>
            <a:ext cx="58674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SEvivor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Image result for software engineeri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0918"/>
            <a:ext cx="9144000" cy="451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8542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/>
              <a:t>SE IS SO </a:t>
            </a:r>
            <a:r>
              <a:rPr lang="en-SG" sz="800" dirty="0" smtClean="0">
                <a:solidFill>
                  <a:srgbClr val="FF0000"/>
                </a:solidFill>
              </a:rPr>
              <a:t>NOT</a:t>
            </a:r>
            <a:r>
              <a:rPr lang="en-SG" sz="800" dirty="0" smtClean="0"/>
              <a:t>  </a:t>
            </a:r>
            <a:r>
              <a:rPr lang="en-SG" dirty="0" smtClean="0"/>
              <a:t>FUN!</a:t>
            </a:r>
            <a:endParaRPr lang="en-SG" sz="1050" dirty="0"/>
          </a:p>
        </p:txBody>
      </p:sp>
      <p:pic>
        <p:nvPicPr>
          <p:cNvPr id="1026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002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4086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Milestones	</a:t>
            </a:r>
            <a:endParaRPr lang="en-SG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326157"/>
            <a:ext cx="8229600" cy="960483"/>
          </a:xfrm>
          <a:prstGeom prst="rect">
            <a:avLst/>
          </a:prstGeom>
        </p:spPr>
      </p:pic>
      <p:sp>
        <p:nvSpPr>
          <p:cNvPr id="5" name="TextBox 13"/>
          <p:cNvSpPr txBox="1"/>
          <p:nvPr/>
        </p:nvSpPr>
        <p:spPr>
          <a:xfrm>
            <a:off x="-8965" y="4646968"/>
            <a:ext cx="2533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Supervisor Meeting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19 Sep 2016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4277496"/>
            <a:ext cx="0" cy="35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0622" y="2340114"/>
            <a:ext cx="167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PM Review</a:t>
            </a:r>
          </a:p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29 Sep 2016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4600" y="3048000"/>
            <a:ext cx="0" cy="33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/>
          <p:cNvSpPr txBox="1"/>
          <p:nvPr/>
        </p:nvSpPr>
        <p:spPr>
          <a:xfrm>
            <a:off x="2787422" y="4646969"/>
            <a:ext cx="1939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In Class Demo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19 Sep 2016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86200" y="4240294"/>
            <a:ext cx="0" cy="35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82822" y="2032337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Supervisor Meeting</a:t>
            </a:r>
          </a:p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24 Oct 2016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05984" y="3048000"/>
            <a:ext cx="0" cy="33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02022" y="4646968"/>
            <a:ext cx="236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UAT</a:t>
            </a:r>
          </a:p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3 Nov 2016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63284" y="4240293"/>
            <a:ext cx="0" cy="35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74790" y="2032337"/>
            <a:ext cx="2133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Final Presentation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17 Nov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2016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860792" y="3048000"/>
            <a:ext cx="0" cy="33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38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4710" y="580670"/>
            <a:ext cx="7055380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0221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llocated more time for regression testing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Gained a better understanding of the PM’s role (Diagrams, Metrics, Test Cases)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Gained a better understanding of schedule metrics (Days instead of hours)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Broke down tasks into smaller tasks for better estimation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Removed some unnecessary files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Uneven difficulty of Tasks mitigated (</a:t>
            </a:r>
            <a:r>
              <a:rPr lang="en-US" sz="2000" dirty="0" err="1" smtClean="0"/>
              <a:t>Yujian</a:t>
            </a:r>
            <a:r>
              <a:rPr lang="en-US" sz="2000" dirty="0" smtClean="0"/>
              <a:t> coached all of us on the more difficult tasks)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Breaking Down of Tasks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92262"/>
              </p:ext>
            </p:extLst>
          </p:nvPr>
        </p:nvGraphicFramePr>
        <p:xfrm>
          <a:off x="457200" y="2362200"/>
          <a:ext cx="8157266" cy="358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57266"/>
              </a:tblGrid>
              <a:tr h="511628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Breaking down of tasks</a:t>
                      </a:r>
                      <a:endParaRPr lang="en-US" sz="2000" dirty="0"/>
                    </a:p>
                  </a:txBody>
                  <a:tcPr anchor="ctr"/>
                </a:tc>
              </a:tr>
              <a:tr h="895350">
                <a:tc>
                  <a:txBody>
                    <a:bodyPr/>
                    <a:lstStyle/>
                    <a:p>
                      <a:pPr algn="l"/>
                      <a:r>
                        <a:rPr lang="en-SG" sz="2000" dirty="0" smtClean="0"/>
                        <a:t>Building server-side logic for Clearing round 2(Admin) - include total available seats, total number of bids, min bid value</a:t>
                      </a:r>
                      <a:endParaRPr lang="en-US" sz="2000" dirty="0"/>
                    </a:p>
                  </a:txBody>
                  <a:tcPr anchor="ctr"/>
                </a:tc>
              </a:tr>
              <a:tr h="895350">
                <a:tc>
                  <a:txBody>
                    <a:bodyPr/>
                    <a:lstStyle/>
                    <a:p>
                      <a:pPr algn="l"/>
                      <a:r>
                        <a:rPr lang="en-SG" sz="2000" dirty="0" smtClean="0"/>
                        <a:t>Building server-side logic for clearing</a:t>
                      </a:r>
                      <a:r>
                        <a:rPr lang="en-SG" sz="2000" baseline="0" dirty="0" smtClean="0"/>
                        <a:t> round 2(Admin) – set clearing price and </a:t>
                      </a:r>
                      <a:r>
                        <a:rPr lang="en-SG" sz="2000" baseline="0" dirty="0" err="1" smtClean="0"/>
                        <a:t>recompute</a:t>
                      </a:r>
                      <a:r>
                        <a:rPr lang="en-SG" sz="2000" baseline="0" dirty="0" smtClean="0"/>
                        <a:t> min bid value.</a:t>
                      </a:r>
                      <a:endParaRPr lang="en-US" sz="2000" dirty="0"/>
                    </a:p>
                  </a:txBody>
                  <a:tcPr anchor="ctr"/>
                </a:tc>
              </a:tr>
              <a:tr h="1279072">
                <a:tc>
                  <a:txBody>
                    <a:bodyPr/>
                    <a:lstStyle/>
                    <a:p>
                      <a:pPr algn="l"/>
                      <a:r>
                        <a:rPr lang="en-SG" sz="2000" dirty="0" smtClean="0"/>
                        <a:t>Building</a:t>
                      </a:r>
                      <a:r>
                        <a:rPr lang="en-SG" sz="2000" baseline="0" dirty="0" smtClean="0"/>
                        <a:t> server-side logic for clearing round 2(Admin) – replenish e$ at the end of bidding round for unsuccessful bids and confirm successful bids.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653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409"/>
            <a:ext cx="6781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</a:t>
            </a:r>
            <a:r>
              <a:rPr lang="en-US" dirty="0"/>
              <a:t>S</a:t>
            </a:r>
            <a:r>
              <a:rPr lang="en-US" dirty="0" smtClean="0"/>
              <a:t>ince PM Review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905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  <a:p>
            <a:endParaRPr lang="en-US" dirty="0" smtClean="0">
              <a:solidFill>
                <a:prstClr val="white"/>
              </a:solidFill>
            </a:endParaRPr>
          </a:p>
          <a:p>
            <a:endParaRPr lang="en-US" dirty="0">
              <a:solidFill>
                <a:prstClr val="white"/>
              </a:solidFill>
            </a:endParaRPr>
          </a:p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180809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prstClr val="white"/>
                </a:solidFill>
              </a:rPr>
              <a:t>Clear Round 1 &amp; Clear Round 2</a:t>
            </a:r>
          </a:p>
          <a:p>
            <a:pPr marL="285750" indent="-285750">
              <a:buFont typeface="Wingdings" charset="2"/>
              <a:buChar char="ü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prstClr val="white"/>
                </a:solidFill>
              </a:rPr>
              <a:t>Code integration with previous functions</a:t>
            </a:r>
          </a:p>
          <a:p>
            <a:pPr marL="285750" indent="-285750">
              <a:buFont typeface="Wingdings" charset="2"/>
              <a:buChar char="ü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prstClr val="white"/>
                </a:solidFill>
              </a:rPr>
              <a:t>Deployment on Amazon Web Services </a:t>
            </a:r>
          </a:p>
          <a:p>
            <a:pPr marL="285750" indent="-285750">
              <a:buFont typeface="Wingdings" charset="2"/>
              <a:buChar char="ü"/>
            </a:pPr>
            <a:endParaRPr lang="en-US" dirty="0">
              <a:solidFill>
                <a:prstClr val="white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prstClr val="white"/>
                </a:solidFill>
              </a:rPr>
              <a:t>Testing and fixing of problems derived from AWS deployment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>
              <a:solidFill>
                <a:prstClr val="whit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36996"/>
              </p:ext>
            </p:extLst>
          </p:nvPr>
        </p:nvGraphicFramePr>
        <p:xfrm>
          <a:off x="304800" y="3412780"/>
          <a:ext cx="8534400" cy="3009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492"/>
                <a:gridCol w="8187908"/>
              </a:tblGrid>
              <a:tr h="287611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SG" sz="1600" dirty="0">
                          <a:effectLst/>
                        </a:rPr>
                        <a:t>Iteration 4 : Clearing </a:t>
                      </a:r>
                      <a:r>
                        <a:rPr lang="en-SG" sz="1600" dirty="0" smtClean="0">
                          <a:effectLst/>
                        </a:rPr>
                        <a:t>Round 1 &amp; 2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050" marR="19050" marT="12700" marB="12700" anchor="b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40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600" dirty="0" smtClean="0">
                          <a:effectLst/>
                        </a:rPr>
                        <a:t>1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600" dirty="0" smtClean="0">
                          <a:effectLst/>
                        </a:rPr>
                        <a:t>Develop Sequence and Class Diagram for Iteration 4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316977"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200000"/>
                        </a:lnSpc>
                      </a:pPr>
                      <a:r>
                        <a:rPr lang="en-SG" sz="1600" dirty="0" smtClean="0">
                          <a:effectLst/>
                        </a:rPr>
                        <a:t>2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</a:rPr>
                        <a:t>Building UI For "Clearing Round"</a:t>
                      </a:r>
                      <a:endParaRPr lang="en-SG" sz="16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40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600" dirty="0" smtClean="0">
                          <a:effectLst/>
                        </a:rPr>
                        <a:t>3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</a:rPr>
                        <a:t>Building Server-Side Logic of clearing </a:t>
                      </a:r>
                      <a:r>
                        <a:rPr lang="en-SG" sz="1600" dirty="0" smtClean="0">
                          <a:effectLst/>
                        </a:rPr>
                        <a:t>round 1| clearing</a:t>
                      </a:r>
                      <a:r>
                        <a:rPr lang="en-SG" sz="1600" baseline="0" dirty="0" smtClean="0">
                          <a:effectLst/>
                        </a:rPr>
                        <a:t> round 2 </a:t>
                      </a:r>
                      <a:r>
                        <a:rPr lang="en-SG" sz="1600" dirty="0" smtClean="0">
                          <a:effectLst/>
                        </a:rPr>
                        <a:t>(Admin</a:t>
                      </a:r>
                      <a:r>
                        <a:rPr lang="en-SG" sz="1600" dirty="0" smtClean="0">
                          <a:effectLst/>
                        </a:rPr>
                        <a:t>)</a:t>
                      </a:r>
                      <a:endParaRPr lang="en-SG" sz="16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40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600" dirty="0" smtClean="0">
                          <a:effectLst/>
                        </a:rPr>
                        <a:t>4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</a:rPr>
                        <a:t>Integrate with "Dropping of bid", "Bidding for section", "Bootstrapping" and "Login"</a:t>
                      </a:r>
                      <a:endParaRPr lang="en-SG" sz="16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3671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600" dirty="0" smtClean="0">
                          <a:effectLst/>
                        </a:rPr>
                        <a:t>5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600" dirty="0" smtClean="0">
                          <a:effectLst/>
                        </a:rPr>
                        <a:t>Test "Clearing </a:t>
                      </a:r>
                      <a:r>
                        <a:rPr lang="en-SG" sz="1600" dirty="0" smtClean="0">
                          <a:effectLst/>
                        </a:rPr>
                        <a:t>Round 1 | Clearing</a:t>
                      </a:r>
                      <a:r>
                        <a:rPr lang="en-SG" sz="1600" baseline="0" dirty="0" smtClean="0">
                          <a:effectLst/>
                        </a:rPr>
                        <a:t> Round 2</a:t>
                      </a:r>
                      <a:r>
                        <a:rPr lang="en-SG" sz="1600" dirty="0" smtClean="0">
                          <a:effectLst/>
                        </a:rPr>
                        <a:t>" </a:t>
                      </a:r>
                      <a:r>
                        <a:rPr lang="en-SG" sz="1600" dirty="0" smtClean="0">
                          <a:effectLst/>
                        </a:rPr>
                        <a:t>functionality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3671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600" dirty="0" smtClean="0">
                          <a:effectLst/>
                        </a:rPr>
                        <a:t>6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600" dirty="0" smtClean="0">
                          <a:effectLst/>
                        </a:rPr>
                        <a:t>Uploading to our AWS server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3671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1600" dirty="0" smtClean="0">
                          <a:effectLst/>
                        </a:rPr>
                        <a:t>7</a:t>
                      </a:r>
                      <a:endParaRPr lang="en-SG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>
                          <a:effectLst/>
                        </a:rPr>
                        <a:t>Documenting "Clearing </a:t>
                      </a:r>
                      <a:r>
                        <a:rPr lang="en-SG" sz="1600" dirty="0" smtClean="0">
                          <a:effectLst/>
                        </a:rPr>
                        <a:t>Round 1 | Clearing Round 2" </a:t>
                      </a:r>
                      <a:r>
                        <a:rPr lang="en-SG" sz="1600" dirty="0" smtClean="0">
                          <a:effectLst/>
                        </a:rPr>
                        <a:t>functionality</a:t>
                      </a:r>
                      <a:endParaRPr lang="en-SG" sz="1600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845308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Metrics</a:t>
            </a:r>
            <a:endParaRPr lang="en-US" dirty="0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739448328"/>
              </p:ext>
            </p:extLst>
          </p:nvPr>
        </p:nvGraphicFramePr>
        <p:xfrm>
          <a:off x="2277035" y="1371600"/>
          <a:ext cx="671085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219635" y="5080000"/>
            <a:ext cx="1837765" cy="1524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 smtClean="0">
                <a:solidFill>
                  <a:schemeClr val="bg1"/>
                </a:solidFill>
              </a:rPr>
              <a:t>Iteration 1: 5</a:t>
            </a:r>
          </a:p>
          <a:p>
            <a:r>
              <a:rPr lang="en-SG" b="1" dirty="0" smtClean="0">
                <a:solidFill>
                  <a:schemeClr val="bg1"/>
                </a:solidFill>
              </a:rPr>
              <a:t>Iteration 2: 16</a:t>
            </a:r>
          </a:p>
          <a:p>
            <a:r>
              <a:rPr lang="en-SG" b="1" dirty="0" smtClean="0">
                <a:solidFill>
                  <a:schemeClr val="bg1"/>
                </a:solidFill>
              </a:rPr>
              <a:t>Iteration 3: 30</a:t>
            </a:r>
          </a:p>
          <a:p>
            <a:r>
              <a:rPr lang="en-SG" b="1" dirty="0" smtClean="0">
                <a:solidFill>
                  <a:schemeClr val="bg1"/>
                </a:solidFill>
              </a:rPr>
              <a:t>Iteration 4: </a:t>
            </a:r>
            <a:r>
              <a:rPr lang="en-SG" b="1" u="sng" dirty="0" smtClean="0">
                <a:solidFill>
                  <a:schemeClr val="bg1"/>
                </a:solidFill>
              </a:rPr>
              <a:t>55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8984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Log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862213"/>
            <a:ext cx="9247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b="1" dirty="0" smtClean="0"/>
              <a:t>10</a:t>
            </a:r>
            <a:r>
              <a:rPr lang="en-US" sz="2000" dirty="0" smtClean="0"/>
              <a:t> </a:t>
            </a:r>
            <a:r>
              <a:rPr lang="en-US" sz="2000" dirty="0" smtClean="0"/>
              <a:t>Bugs were detected</a:t>
            </a:r>
            <a:endParaRPr lang="en-US" sz="2000" dirty="0"/>
          </a:p>
          <a:p>
            <a:pPr marL="285750" indent="-285750">
              <a:buFont typeface="Wingdings" charset="2"/>
              <a:buChar char="ü"/>
            </a:pPr>
            <a:endParaRPr lang="en-US" sz="2000" dirty="0"/>
          </a:p>
          <a:p>
            <a:pPr marL="285750" indent="-285750">
              <a:buFont typeface="Wingdings" charset="2"/>
              <a:buChar char="ü"/>
            </a:pPr>
            <a:r>
              <a:rPr lang="en-US" sz="2000" dirty="0" smtClean="0"/>
              <a:t>All resolved within the day or the next day</a:t>
            </a:r>
            <a:endParaRPr lang="en-US" sz="2000" dirty="0"/>
          </a:p>
          <a:p>
            <a:pPr marL="285750" indent="-285750">
              <a:buFont typeface="Wingdings" charset="2"/>
              <a:buChar char="ü"/>
            </a:pPr>
            <a:endParaRPr lang="en-US" sz="2000" dirty="0"/>
          </a:p>
          <a:p>
            <a:pPr marL="285750" indent="-285750">
              <a:buFont typeface="Wingdings" charset="2"/>
              <a:buChar char="ü"/>
            </a:pPr>
            <a:r>
              <a:rPr lang="en-US" sz="2000" dirty="0" smtClean="0"/>
              <a:t>No impact on Schedule metrics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48832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Schedule Metrics 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41818"/>
              </p:ext>
            </p:extLst>
          </p:nvPr>
        </p:nvGraphicFramePr>
        <p:xfrm>
          <a:off x="533400" y="1322071"/>
          <a:ext cx="8099612" cy="50967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1114"/>
                <a:gridCol w="1253612"/>
                <a:gridCol w="40439"/>
                <a:gridCol w="1213173"/>
                <a:gridCol w="3801274"/>
              </a:tblGrid>
              <a:tr h="50672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 smtClean="0">
                          <a:effectLst/>
                        </a:rPr>
                        <a:t>Schedule Metrics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SG" sz="24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5077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>
                          <a:effectLst/>
                        </a:rPr>
                        <a:t>Iteration 1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18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18.5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Re-estimated the tasks for the future iterations. Allocate more time to tasks in the upcoming iterations.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1585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0.97</a:t>
                      </a:r>
                      <a:endParaRPr lang="en-SG" sz="2400" b="1" i="0" u="none" strike="noStrike" dirty="0">
                        <a:solidFill>
                          <a:srgbClr val="9C65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06978">
                <a:tc rowSpan="2">
                  <a:txBody>
                    <a:bodyPr/>
                    <a:lstStyle/>
                    <a:p>
                      <a:pPr marL="0" marR="0" lvl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 smtClean="0">
                          <a:effectLst/>
                        </a:rPr>
                        <a:t>Iteration 2</a:t>
                      </a:r>
                      <a:endParaRPr lang="en-SG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kern="1200" dirty="0">
                          <a:effectLst/>
                        </a:rPr>
                        <a:t>6</a:t>
                      </a:r>
                      <a:endParaRPr lang="en-SG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kern="1200" dirty="0" smtClean="0">
                          <a:effectLst/>
                        </a:rPr>
                        <a:t>6</a:t>
                      </a:r>
                      <a:endParaRPr lang="en-SG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strike="noStrike" kern="1200" dirty="0" smtClean="0">
                          <a:effectLst/>
                        </a:rPr>
                        <a:t>Our estimates were fairly accurate. Break down task a little bit more to get a better gauge of task timings. </a:t>
                      </a:r>
                    </a:p>
                  </a:txBody>
                  <a:tcPr anchor="ctr"/>
                </a:tc>
              </a:tr>
              <a:tr h="649836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1.00</a:t>
                      </a:r>
                      <a:endParaRPr lang="en-SG" sz="2400" b="1" i="0" u="none" strike="noStrike" dirty="0">
                        <a:solidFill>
                          <a:srgbClr val="9C65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4932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>
                          <a:effectLst/>
                        </a:rPr>
                        <a:t>Iteration 3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7</a:t>
                      </a:r>
                      <a:endParaRPr lang="en-SG" sz="24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7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Our estimates were fairly accurate. Break down task a little bit more to get a better gauge of task timings. 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1585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1.00</a:t>
                      </a:r>
                      <a:endParaRPr lang="en-SG" sz="2400" b="1" i="0" u="none" strike="noStrike" dirty="0">
                        <a:solidFill>
                          <a:srgbClr val="9C65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5848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2000" u="none" strike="noStrike" dirty="0">
                          <a:effectLst/>
                        </a:rPr>
                        <a:t>Iteration 4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>
                          <a:effectLst/>
                        </a:rPr>
                        <a:t>13</a:t>
                      </a:r>
                      <a:endParaRPr lang="en-SG" sz="24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13</a:t>
                      </a:r>
                      <a:endParaRPr lang="en-SG" sz="2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Our estimates were fairly accurate. Break down task a little bit more to get a better gauge of task timings. 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61560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SG" sz="2400" u="none" strike="noStrike" dirty="0">
                          <a:effectLst/>
                        </a:rPr>
                        <a:t>1.00</a:t>
                      </a:r>
                      <a:endParaRPr lang="en-SG" sz="2400" b="1" i="0" u="none" strike="noStrike" dirty="0">
                        <a:solidFill>
                          <a:srgbClr val="9C65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4541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Plan for the next iteration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76401"/>
            <a:ext cx="6711654" cy="4572006"/>
          </a:xfrm>
        </p:spPr>
        <p:txBody>
          <a:bodyPr/>
          <a:lstStyle/>
          <a:p>
            <a:r>
              <a:rPr lang="en-SG" dirty="0" smtClean="0"/>
              <a:t>Ming Yi will be the next PM</a:t>
            </a:r>
          </a:p>
          <a:p>
            <a:pPr lvl="1"/>
            <a:r>
              <a:rPr lang="en-SG" dirty="0" smtClean="0"/>
              <a:t>Drop Section</a:t>
            </a:r>
          </a:p>
          <a:p>
            <a:pPr lvl="1"/>
            <a:r>
              <a:rPr lang="en-SG" dirty="0" smtClean="0"/>
              <a:t>JSON Web services</a:t>
            </a:r>
          </a:p>
          <a:p>
            <a:pPr marL="0" indent="0">
              <a:buNone/>
            </a:pPr>
            <a:r>
              <a:rPr lang="en-SG" dirty="0" smtClean="0"/>
              <a:t> </a:t>
            </a:r>
          </a:p>
          <a:p>
            <a:endParaRPr lang="en-SG" dirty="0" smtClean="0"/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66377"/>
              </p:ext>
            </p:extLst>
          </p:nvPr>
        </p:nvGraphicFramePr>
        <p:xfrm>
          <a:off x="826964" y="3124197"/>
          <a:ext cx="7631236" cy="34817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099"/>
                <a:gridCol w="7104137"/>
              </a:tblGrid>
              <a:tr h="357524">
                <a:tc>
                  <a:txBody>
                    <a:bodyPr/>
                    <a:lstStyle/>
                    <a:p>
                      <a:pPr rtl="0" fontAlgn="b"/>
                      <a:endParaRPr lang="en-SG" sz="200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 sz="1800" dirty="0">
                          <a:effectLst/>
                        </a:rPr>
                        <a:t>Iteration 5 : "Dropping of </a:t>
                      </a:r>
                      <a:r>
                        <a:rPr lang="en-SG" sz="1800" dirty="0" smtClean="0">
                          <a:effectLst/>
                        </a:rPr>
                        <a:t>section“ “JSON Web services”</a:t>
                      </a:r>
                      <a:endParaRPr lang="en-SG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</a:tr>
              <a:tr h="3575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000" dirty="0" smtClean="0">
                          <a:effectLst/>
                        </a:rPr>
                        <a:t>1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 sz="1800" dirty="0">
                          <a:effectLst/>
                        </a:rPr>
                        <a:t>Develop Sequence and Class Diagram for Iteration 5</a:t>
                      </a:r>
                      <a:endParaRPr lang="en-SG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</a:tr>
              <a:tr h="3575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000" dirty="0" smtClean="0">
                          <a:effectLst/>
                        </a:rPr>
                        <a:t>2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 sz="1800" dirty="0">
                          <a:effectLst/>
                        </a:rPr>
                        <a:t>Building UI For "Dropping of Section"</a:t>
                      </a:r>
                      <a:endParaRPr lang="en-SG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</a:tr>
              <a:tr h="3575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000" dirty="0" smtClean="0">
                          <a:effectLst/>
                        </a:rPr>
                        <a:t>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 sz="1800" dirty="0">
                          <a:effectLst/>
                        </a:rPr>
                        <a:t>Building Server-Side Logic of dropping of section</a:t>
                      </a:r>
                      <a:endParaRPr lang="en-SG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</a:tr>
              <a:tr h="6215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000" dirty="0" smtClean="0">
                          <a:effectLst/>
                        </a:rPr>
                        <a:t>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 sz="1800" dirty="0">
                          <a:effectLst/>
                        </a:rPr>
                        <a:t>Integrate with "Clearing Round", "Dropping of bid", "Bidding for section", "Bootstrapping" and "Login"</a:t>
                      </a:r>
                      <a:endParaRPr lang="en-SG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</a:tr>
              <a:tr h="3575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000" dirty="0" smtClean="0">
                          <a:effectLst/>
                        </a:rPr>
                        <a:t>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 sz="1800" dirty="0">
                          <a:effectLst/>
                        </a:rPr>
                        <a:t>Test "Dropping of section" </a:t>
                      </a:r>
                      <a:r>
                        <a:rPr lang="en-SG" sz="1800" dirty="0" smtClean="0">
                          <a:effectLst/>
                        </a:rPr>
                        <a:t>functionality</a:t>
                      </a:r>
                    </a:p>
                  </a:txBody>
                  <a:tcPr marL="19050" marR="19050" marT="12700" marB="12700" anchor="ctr"/>
                </a:tc>
              </a:tr>
              <a:tr h="357524">
                <a:tc>
                  <a:txBody>
                    <a:bodyPr/>
                    <a:lstStyle/>
                    <a:p>
                      <a:pPr marL="0" algn="ctr" defTabSz="457207" rtl="0" eaLnBrk="1" fontAlgn="b" latinLnBrk="0" hangingPunct="1"/>
                      <a:r>
                        <a:rPr lang="en-SG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S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marL="0" algn="l" defTabSz="457207" rtl="0" eaLnBrk="1" fontAlgn="b" latinLnBrk="0" hangingPunct="1"/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Web Services</a:t>
                      </a:r>
                    </a:p>
                  </a:txBody>
                  <a:tcPr marL="19050" marR="19050" marT="12700" marB="12700" anchor="ctr"/>
                </a:tc>
              </a:tr>
              <a:tr h="3575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 sz="1800" dirty="0">
                          <a:effectLst/>
                        </a:rPr>
                        <a:t>Uploading to our AWS server</a:t>
                      </a:r>
                      <a:endParaRPr lang="en-SG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</a:tr>
              <a:tr h="3575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SG" sz="1800" dirty="0">
                          <a:effectLst/>
                        </a:rPr>
                        <a:t>Documenting "Dropping of section" functionality</a:t>
                      </a:r>
                      <a:endParaRPr lang="en-SG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2700" marB="127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2688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565</Words>
  <Application>Microsoft Office PowerPoint</Application>
  <PresentationFormat>On-screen Show (4:3)</PresentationFormat>
  <Paragraphs>118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In Class Demo</vt:lpstr>
      <vt:lpstr>Milestones </vt:lpstr>
      <vt:lpstr>What We have Learnt</vt:lpstr>
      <vt:lpstr>Example of Breaking Down of Tasks</vt:lpstr>
      <vt:lpstr>Progress Since PM Review</vt:lpstr>
      <vt:lpstr>Bug Metrics</vt:lpstr>
      <vt:lpstr>Bug Log</vt:lpstr>
      <vt:lpstr>Schedule Metrics </vt:lpstr>
      <vt:lpstr>Plan for the next iteration </vt:lpstr>
      <vt:lpstr>SE IS SO NOT  FUN!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2016-10-12T15:41:22Z</dcterms:modified>
</cp:coreProperties>
</file>