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8"/>
  </p:notesMasterIdLst>
  <p:sldIdLst>
    <p:sldId id="256" r:id="rId2"/>
    <p:sldId id="257" r:id="rId3"/>
    <p:sldId id="258" r:id="rId4"/>
    <p:sldId id="325" r:id="rId5"/>
    <p:sldId id="326" r:id="rId6"/>
    <p:sldId id="327" r:id="rId7"/>
    <p:sldId id="267" r:id="rId8"/>
    <p:sldId id="310" r:id="rId9"/>
    <p:sldId id="311" r:id="rId10"/>
    <p:sldId id="312" r:id="rId11"/>
    <p:sldId id="313" r:id="rId12"/>
    <p:sldId id="328" r:id="rId13"/>
    <p:sldId id="314" r:id="rId14"/>
    <p:sldId id="315" r:id="rId15"/>
    <p:sldId id="329" r:id="rId16"/>
    <p:sldId id="316" r:id="rId17"/>
    <p:sldId id="317" r:id="rId18"/>
    <p:sldId id="330" r:id="rId19"/>
    <p:sldId id="318" r:id="rId20"/>
    <p:sldId id="319" r:id="rId21"/>
    <p:sldId id="331" r:id="rId22"/>
    <p:sldId id="320" r:id="rId23"/>
    <p:sldId id="321" r:id="rId24"/>
    <p:sldId id="332" r:id="rId25"/>
    <p:sldId id="322" r:id="rId26"/>
    <p:sldId id="264" r:id="rId27"/>
    <p:sldId id="333" r:id="rId28"/>
    <p:sldId id="334" r:id="rId29"/>
    <p:sldId id="335" r:id="rId30"/>
    <p:sldId id="336" r:id="rId31"/>
    <p:sldId id="337" r:id="rId32"/>
    <p:sldId id="338" r:id="rId33"/>
    <p:sldId id="286" r:id="rId34"/>
    <p:sldId id="287" r:id="rId35"/>
    <p:sldId id="278" r:id="rId36"/>
    <p:sldId id="294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37" autoAdjust="0"/>
    <p:restoredTop sz="84091" autoAdjust="0"/>
  </p:normalViewPr>
  <p:slideViewPr>
    <p:cSldViewPr>
      <p:cViewPr varScale="1">
        <p:scale>
          <a:sx n="59" d="100"/>
          <a:sy n="59" d="100"/>
        </p:scale>
        <p:origin x="118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62D69-86F4-4B1C-893B-F1AD9444D151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A9B386-2A28-4DFE-9E15-3EA3D76A3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78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9B386-2A28-4DFE-9E15-3EA3D76A34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967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9B386-2A28-4DFE-9E15-3EA3D76A345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56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9B386-2A28-4DFE-9E15-3EA3D76A345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64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9B386-2A28-4DFE-9E15-3EA3D76A345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5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9B386-2A28-4DFE-9E15-3EA3D76A34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92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9B386-2A28-4DFE-9E15-3EA3D76A34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10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9B386-2A28-4DFE-9E15-3EA3D76A34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22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9B386-2A28-4DFE-9E15-3EA3D76A34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98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9B386-2A28-4DFE-9E15-3EA3D76A345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61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9B386-2A28-4DFE-9E15-3EA3D76A345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93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9B386-2A28-4DFE-9E15-3EA3D76A345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20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9B386-2A28-4DFE-9E15-3EA3D76A345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80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 title="Page Number Shape"/>
          <p:cNvSpPr/>
          <p:nvPr/>
        </p:nvSpPr>
        <p:spPr bwMode="auto">
          <a:xfrm>
            <a:off x="8736012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6685" y="1143294"/>
            <a:ext cx="527577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58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6685" y="5537926"/>
            <a:ext cx="527577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1800" b="0" i="1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6685" y="6314441"/>
            <a:ext cx="1197467" cy="365125"/>
          </a:xfrm>
        </p:spPr>
        <p:txBody>
          <a:bodyPr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fld id="{429C9226-B2B5-457B-AD87-98C8EEC29BD2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50444" y="6314441"/>
            <a:ext cx="3842012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012" y="1416217"/>
            <a:ext cx="407987" cy="365125"/>
          </a:xfrm>
        </p:spPr>
        <p:txBody>
          <a:bodyPr/>
          <a:lstStyle>
            <a:lvl1pPr algn="r"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FED6697F-43D9-4F61-921E-B00FEC26FF7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580391" y="1257300"/>
            <a:ext cx="0" cy="560070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0391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447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0" y="640080"/>
            <a:ext cx="4686299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C9226-B2B5-457B-AD87-98C8EEC29BD2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697F-43D9-4F61-921E-B00FEC26F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56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Page Number Shape"/>
          <p:cNvSpPr/>
          <p:nvPr/>
        </p:nvSpPr>
        <p:spPr bwMode="auto">
          <a:xfrm>
            <a:off x="8736012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93074" y="642931"/>
            <a:ext cx="1835003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42933"/>
            <a:ext cx="5303009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02140" y="5927132"/>
            <a:ext cx="2861142" cy="365125"/>
          </a:xfrm>
        </p:spPr>
        <p:txBody>
          <a:bodyPr/>
          <a:lstStyle/>
          <a:p>
            <a:fld id="{429C9226-B2B5-457B-AD87-98C8EEC29BD2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02140" y="6315950"/>
            <a:ext cx="286114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012" y="5607593"/>
            <a:ext cx="407987" cy="365125"/>
          </a:xfrm>
        </p:spPr>
        <p:txBody>
          <a:bodyPr/>
          <a:lstStyle/>
          <a:p>
            <a:fld id="{FED6697F-43D9-4F61-921E-B00FEC26FF7B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" y="6199730"/>
            <a:ext cx="7695008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" y="6199730"/>
            <a:ext cx="7695008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830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  <p15:guide id="0" pos="484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C9226-B2B5-457B-AD87-98C8EEC29BD2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697F-43D9-4F61-921E-B00FEC26F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0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 title="Page Number Shape"/>
          <p:cNvSpPr/>
          <p:nvPr/>
        </p:nvSpPr>
        <p:spPr bwMode="auto">
          <a:xfrm>
            <a:off x="8736012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755" y="2571723"/>
            <a:ext cx="6222491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58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0755" y="1393748"/>
            <a:ext cx="6301072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18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7216" y="6314440"/>
            <a:ext cx="1197467" cy="365125"/>
          </a:xfrm>
        </p:spPr>
        <p:txBody>
          <a:bodyPr/>
          <a:lstStyle>
            <a:lvl1pPr>
              <a:defRPr sz="9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29C9226-B2B5-457B-AD87-98C8EEC29BD2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0755" y="6314441"/>
            <a:ext cx="4860170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012" y="1620761"/>
            <a:ext cx="407987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ED6697F-43D9-4F61-921E-B00FEC26FF7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" y="6178167"/>
            <a:ext cx="7683245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" y="6178167"/>
            <a:ext cx="7683245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4443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  <p15:guide id="0" pos="484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0" y="540628"/>
            <a:ext cx="46863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0" y="3712467"/>
            <a:ext cx="46863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C9226-B2B5-457B-AD87-98C8EEC29BD2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697F-43D9-4F61-921E-B00FEC26F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557784"/>
            <a:ext cx="2873502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558065"/>
            <a:ext cx="4690872" cy="913212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0" y="1526122"/>
            <a:ext cx="4690872" cy="1751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6200" y="3700828"/>
            <a:ext cx="4690872" cy="913759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6200" y="4669432"/>
            <a:ext cx="4690872" cy="1752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C9226-B2B5-457B-AD87-98C8EEC29BD2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697F-43D9-4F61-921E-B00FEC26F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9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C9226-B2B5-457B-AD87-98C8EEC29BD2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697F-43D9-4F61-921E-B00FEC26F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C9226-B2B5-457B-AD87-98C8EEC29BD2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697F-43D9-4F61-921E-B00FEC26F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9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555479"/>
            <a:ext cx="2879082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564147"/>
            <a:ext cx="46863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2621513"/>
            <a:ext cx="2879082" cy="3239537"/>
          </a:xfrm>
        </p:spPr>
        <p:txBody>
          <a:bodyPr>
            <a:normAutofit/>
          </a:bodyPr>
          <a:lstStyle>
            <a:lvl1pPr marL="0" indent="0" algn="r">
              <a:lnSpc>
                <a:spcPct val="125000"/>
              </a:lnSpc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C9226-B2B5-457B-AD87-98C8EEC29BD2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697F-43D9-4F61-921E-B00FEC26F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5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1" y="557262"/>
            <a:ext cx="2882528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3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43350" y="1"/>
            <a:ext cx="4629150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1" y="2621512"/>
            <a:ext cx="2882528" cy="3236976"/>
          </a:xfrm>
        </p:spPr>
        <p:txBody>
          <a:bodyPr>
            <a:normAutofit/>
          </a:bodyPr>
          <a:lstStyle>
            <a:lvl1pPr marL="0" indent="0" algn="r">
              <a:lnSpc>
                <a:spcPct val="125000"/>
              </a:lnSpc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C9226-B2B5-457B-AD87-98C8EEC29BD2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697F-43D9-4F61-921E-B00FEC26F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8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8736012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500" y="559678"/>
            <a:ext cx="2875430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569066"/>
            <a:ext cx="4686299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1" y="5930061"/>
            <a:ext cx="286114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429C9226-B2B5-457B-AD87-98C8EEC29BD2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501" y="6314441"/>
            <a:ext cx="286114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012" y="5607593"/>
            <a:ext cx="407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FED6697F-43D9-4F61-921E-B00FEC26FF7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99730"/>
            <a:ext cx="337185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6199730"/>
            <a:ext cx="337185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59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38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6858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6858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6858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6858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6858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685800" rtl="0" eaLnBrk="1" latinLnBrk="0" hangingPunct="1">
        <a:lnSpc>
          <a:spcPct val="112000"/>
        </a:lnSpc>
        <a:spcBef>
          <a:spcPts val="975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685800" rtl="0" eaLnBrk="1" latinLnBrk="0" hangingPunct="1">
        <a:lnSpc>
          <a:spcPct val="112000"/>
        </a:lnSpc>
        <a:spcBef>
          <a:spcPts val="975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685800" rtl="0" eaLnBrk="1" latinLnBrk="0" hangingPunct="1">
        <a:lnSpc>
          <a:spcPct val="112000"/>
        </a:lnSpc>
        <a:spcBef>
          <a:spcPts val="975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12598" indent="-212598" algn="l" defTabSz="685800" rtl="0" eaLnBrk="1" latinLnBrk="0" hangingPunct="1">
        <a:lnSpc>
          <a:spcPct val="112000"/>
        </a:lnSpc>
        <a:spcBef>
          <a:spcPts val="975"/>
        </a:spcBef>
        <a:buFont typeface="Arial" panose="020B0604020202020204" pitchFamily="34" charset="0"/>
        <a:buChar char="•"/>
        <a:defRPr sz="105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pos="7200">
          <p15:clr>
            <a:srgbClr val="F26B43"/>
          </p15:clr>
        </p15:guide>
        <p15:guide id="4" pos="3264">
          <p15:clr>
            <a:srgbClr val="F26B43"/>
          </p15:clr>
        </p15:guide>
        <p15:guide id="0" pos="2124">
          <p15:clr>
            <a:srgbClr val="F26B43"/>
          </p15:clr>
        </p15:guide>
        <p15:guide id="5" pos="360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pos="5400">
          <p15:clr>
            <a:srgbClr val="F26B43"/>
          </p15:clr>
        </p15:guide>
        <p15:guide id="8" pos="24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1938" y="1143294"/>
            <a:ext cx="7332429" cy="4268965"/>
          </a:xfrm>
        </p:spPr>
        <p:txBody>
          <a:bodyPr>
            <a:normAutofit/>
          </a:bodyPr>
          <a:lstStyle/>
          <a:p>
            <a:r>
              <a:rPr lang="en-US" sz="6000" i="0" spc="300" dirty="0" smtClean="0">
                <a:latin typeface="Maiandra GD" panose="020E0502030308020204" pitchFamily="34" charset="0"/>
                <a:ea typeface="Brandon Grotesque Light" charset="0"/>
                <a:cs typeface="Brandon Grotesque Light" charset="0"/>
              </a:rPr>
              <a:t>SE - </a:t>
            </a:r>
            <a:r>
              <a:rPr lang="en-US" sz="6000" i="0" spc="300" dirty="0">
                <a:latin typeface="Maiandra GD" panose="020E0502030308020204" pitchFamily="34" charset="0"/>
                <a:ea typeface="Brandon Grotesque Light" charset="0"/>
                <a:cs typeface="Brandon Grotesque Light" charset="0"/>
              </a:rPr>
              <a:t>Week 7</a:t>
            </a:r>
            <a:br>
              <a:rPr lang="en-US" sz="6000" i="0" spc="300" dirty="0">
                <a:latin typeface="Maiandra GD" panose="020E0502030308020204" pitchFamily="34" charset="0"/>
                <a:ea typeface="Brandon Grotesque Light" charset="0"/>
                <a:cs typeface="Brandon Grotesque Light" charset="0"/>
              </a:rPr>
            </a:br>
            <a:r>
              <a:rPr lang="en-US" sz="6000" i="0" u="sng" spc="300" dirty="0">
                <a:latin typeface="Maiandra GD" panose="020E0502030308020204" pitchFamily="34" charset="0"/>
                <a:ea typeface="Brandon Grotesque Light" charset="0"/>
                <a:cs typeface="Brandon Grotesque Light" charset="0"/>
              </a:rPr>
              <a:t>PM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2924944"/>
            <a:ext cx="5805264" cy="324036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Maiandra GD" panose="020E0502030308020204" pitchFamily="34" charset="0"/>
                <a:ea typeface="Old Standard TT" charset="0"/>
                <a:cs typeface="Old Standard TT" charset="0"/>
              </a:rPr>
              <a:t>G7-T5</a:t>
            </a:r>
            <a:endParaRPr lang="en-US" sz="3600" b="1" dirty="0">
              <a:latin typeface="Maiandra GD" panose="020E0502030308020204" pitchFamily="34" charset="0"/>
              <a:ea typeface="Old Standard TT" charset="0"/>
              <a:cs typeface="Old Standard TT" charset="0"/>
            </a:endParaRPr>
          </a:p>
          <a:p>
            <a:endParaRPr lang="en-US" sz="2000" dirty="0" smtClean="0">
              <a:latin typeface="Old Standard TT" charset="0"/>
              <a:ea typeface="Old Standard TT" charset="0"/>
              <a:cs typeface="Old Standard TT" charset="0"/>
            </a:endParaRPr>
          </a:p>
          <a:p>
            <a:r>
              <a:rPr lang="en-US" sz="2400" dirty="0" smtClean="0">
                <a:latin typeface="Maiandra GD" panose="020E0502030308020204" pitchFamily="34" charset="0"/>
                <a:ea typeface="Old Standard TT" charset="0"/>
                <a:cs typeface="Old Standard TT" charset="0"/>
              </a:rPr>
              <a:t>Kong Yu Jian</a:t>
            </a:r>
          </a:p>
          <a:p>
            <a:r>
              <a:rPr lang="en-US" sz="2400" dirty="0" smtClean="0">
                <a:latin typeface="Maiandra GD" panose="020E0502030308020204" pitchFamily="34" charset="0"/>
                <a:ea typeface="Old Standard TT" charset="0"/>
                <a:cs typeface="Old Standard TT" charset="0"/>
              </a:rPr>
              <a:t>Jackson </a:t>
            </a:r>
            <a:r>
              <a:rPr lang="en-US" sz="2400" dirty="0" err="1" smtClean="0">
                <a:latin typeface="Maiandra GD" panose="020E0502030308020204" pitchFamily="34" charset="0"/>
                <a:ea typeface="Old Standard TT" charset="0"/>
                <a:cs typeface="Old Standard TT" charset="0"/>
              </a:rPr>
              <a:t>Kwa</a:t>
            </a:r>
            <a:endParaRPr lang="en-US" sz="2400" dirty="0" smtClean="0">
              <a:latin typeface="Maiandra GD" panose="020E0502030308020204" pitchFamily="34" charset="0"/>
              <a:ea typeface="Old Standard TT" charset="0"/>
              <a:cs typeface="Old Standard TT" charset="0"/>
            </a:endParaRPr>
          </a:p>
          <a:p>
            <a:r>
              <a:rPr lang="en-US" sz="2400" dirty="0" smtClean="0">
                <a:latin typeface="Maiandra GD" panose="020E0502030308020204" pitchFamily="34" charset="0"/>
                <a:ea typeface="Old Standard TT" charset="0"/>
                <a:cs typeface="Old Standard TT" charset="0"/>
              </a:rPr>
              <a:t>Marc Xu</a:t>
            </a:r>
          </a:p>
          <a:p>
            <a:r>
              <a:rPr lang="en-US" sz="2400" dirty="0" err="1" smtClean="0">
                <a:latin typeface="Maiandra GD" panose="020E0502030308020204" pitchFamily="34" charset="0"/>
                <a:ea typeface="Old Standard TT" charset="0"/>
                <a:cs typeface="Old Standard TT" charset="0"/>
              </a:rPr>
              <a:t>Teh</a:t>
            </a:r>
            <a:r>
              <a:rPr lang="en-US" sz="2400" dirty="0" smtClean="0">
                <a:latin typeface="Maiandra GD" panose="020E0502030308020204" pitchFamily="34" charset="0"/>
                <a:ea typeface="Old Standard TT" charset="0"/>
                <a:cs typeface="Old Standard TT" charset="0"/>
              </a:rPr>
              <a:t> Ming Yi</a:t>
            </a:r>
          </a:p>
          <a:p>
            <a:r>
              <a:rPr lang="en-US" sz="2400" dirty="0" smtClean="0">
                <a:latin typeface="Maiandra GD" panose="020E0502030308020204" pitchFamily="34" charset="0"/>
                <a:ea typeface="Old Standard TT" charset="0"/>
                <a:cs typeface="Old Standard TT" charset="0"/>
              </a:rPr>
              <a:t>M Has Nilofar</a:t>
            </a:r>
            <a:endParaRPr lang="en-US" sz="2400" dirty="0">
              <a:latin typeface="Maiandra GD" panose="020E0502030308020204" pitchFamily="34" charset="0"/>
              <a:ea typeface="Old Standard TT" charset="0"/>
              <a:cs typeface="Old Standard TT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87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7"/>
          <p:cNvSpPr/>
          <p:nvPr/>
        </p:nvSpPr>
        <p:spPr>
          <a:xfrm>
            <a:off x="377093" y="3001602"/>
            <a:ext cx="2312847" cy="1187062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Login functionality UI</a:t>
            </a:r>
          </a:p>
          <a:p>
            <a:pPr algn="ctr"/>
            <a:r>
              <a:rPr lang="en-SG" dirty="0" smtClean="0">
                <a:solidFill>
                  <a:schemeClr val="bg1"/>
                </a:solidFill>
                <a:latin typeface="Maiandra GD" panose="020E0502030308020204" pitchFamily="34" charset="0"/>
              </a:rPr>
              <a:t>1.5 </a:t>
            </a:r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day</a:t>
            </a:r>
          </a:p>
        </p:txBody>
      </p:sp>
      <p:sp>
        <p:nvSpPr>
          <p:cNvPr id="5" name="Rectangle: Rounded Corners 27"/>
          <p:cNvSpPr/>
          <p:nvPr/>
        </p:nvSpPr>
        <p:spPr>
          <a:xfrm>
            <a:off x="6178937" y="3001601"/>
            <a:ext cx="2775098" cy="1187063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Login functionality testing and troubleshooting</a:t>
            </a:r>
          </a:p>
          <a:p>
            <a:pPr algn="ctr"/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1 day</a:t>
            </a:r>
          </a:p>
        </p:txBody>
      </p:sp>
      <p:sp>
        <p:nvSpPr>
          <p:cNvPr id="14" name="Rectangle: Rounded Corners 17"/>
          <p:cNvSpPr/>
          <p:nvPr/>
        </p:nvSpPr>
        <p:spPr>
          <a:xfrm>
            <a:off x="3262130" y="3001602"/>
            <a:ext cx="2312847" cy="1187062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Login functionality server-side logic</a:t>
            </a:r>
          </a:p>
          <a:p>
            <a:pPr algn="ctr"/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1 day</a:t>
            </a:r>
          </a:p>
        </p:txBody>
      </p:sp>
      <p:cxnSp>
        <p:nvCxnSpPr>
          <p:cNvPr id="16" name="Straight Arrow Connector 15"/>
          <p:cNvCxnSpPr>
            <a:stCxn id="4" idx="3"/>
            <a:endCxn id="14" idx="1"/>
          </p:cNvCxnSpPr>
          <p:nvPr/>
        </p:nvCxnSpPr>
        <p:spPr>
          <a:xfrm>
            <a:off x="2689940" y="3595133"/>
            <a:ext cx="572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3"/>
            <a:endCxn id="5" idx="1"/>
          </p:cNvCxnSpPr>
          <p:nvPr/>
        </p:nvCxnSpPr>
        <p:spPr>
          <a:xfrm>
            <a:off x="5574977" y="3595133"/>
            <a:ext cx="603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17"/>
          <p:cNvSpPr/>
          <p:nvPr/>
        </p:nvSpPr>
        <p:spPr>
          <a:xfrm>
            <a:off x="377093" y="4440715"/>
            <a:ext cx="2312847" cy="118706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Bootstrapping functionality server-side logic</a:t>
            </a:r>
          </a:p>
          <a:p>
            <a:pPr algn="ctr"/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2</a:t>
            </a:r>
            <a:r>
              <a:rPr lang="en-SG" dirty="0" smtClean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day</a:t>
            </a:r>
          </a:p>
        </p:txBody>
      </p:sp>
      <p:sp>
        <p:nvSpPr>
          <p:cNvPr id="17" name="Rectangle: Rounded Corners 17"/>
          <p:cNvSpPr/>
          <p:nvPr/>
        </p:nvSpPr>
        <p:spPr>
          <a:xfrm>
            <a:off x="3262130" y="4440715"/>
            <a:ext cx="2312847" cy="118706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Bootstrapping functionality validation</a:t>
            </a:r>
          </a:p>
          <a:p>
            <a:pPr algn="ctr"/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3 </a:t>
            </a:r>
            <a:r>
              <a:rPr lang="en-SG" dirty="0" smtClean="0">
                <a:solidFill>
                  <a:schemeClr val="bg1"/>
                </a:solidFill>
                <a:latin typeface="Maiandra GD" panose="020E0502030308020204" pitchFamily="34" charset="0"/>
              </a:rPr>
              <a:t>day</a:t>
            </a:r>
            <a:endParaRPr lang="en-SG" dirty="0">
              <a:solidFill>
                <a:schemeClr val="bg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Rectangle: Rounded Corners 27"/>
          <p:cNvSpPr/>
          <p:nvPr/>
        </p:nvSpPr>
        <p:spPr>
          <a:xfrm>
            <a:off x="6178937" y="4440715"/>
            <a:ext cx="2775098" cy="1187063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Bootstrap functionality testing and troubleshooting</a:t>
            </a:r>
          </a:p>
          <a:p>
            <a:pPr algn="ctr"/>
            <a:r>
              <a:rPr lang="en-SG" dirty="0" smtClean="0">
                <a:solidFill>
                  <a:schemeClr val="bg1"/>
                </a:solidFill>
                <a:latin typeface="Maiandra GD" panose="020E0502030308020204" pitchFamily="34" charset="0"/>
              </a:rPr>
              <a:t>1.5 day</a:t>
            </a:r>
            <a:endParaRPr lang="en-SG" dirty="0">
              <a:solidFill>
                <a:schemeClr val="bg1"/>
              </a:solidFill>
              <a:latin typeface="Maiandra GD" panose="020E0502030308020204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689940" y="5003528"/>
            <a:ext cx="57219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3"/>
            <a:endCxn id="18" idx="1"/>
          </p:cNvCxnSpPr>
          <p:nvPr/>
        </p:nvCxnSpPr>
        <p:spPr>
          <a:xfrm>
            <a:off x="5574977" y="5034246"/>
            <a:ext cx="6039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954035" y="3595133"/>
            <a:ext cx="189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954035" y="5034246"/>
            <a:ext cx="18996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0" idx="1"/>
          </p:cNvCxnSpPr>
          <p:nvPr/>
        </p:nvCxnSpPr>
        <p:spPr>
          <a:xfrm>
            <a:off x="0" y="3577114"/>
            <a:ext cx="377093" cy="14571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4" idx="1"/>
          </p:cNvCxnSpPr>
          <p:nvPr/>
        </p:nvCxnSpPr>
        <p:spPr>
          <a:xfrm>
            <a:off x="0" y="3595133"/>
            <a:ext cx="377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3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7"/>
          <p:cNvSpPr/>
          <p:nvPr/>
        </p:nvSpPr>
        <p:spPr>
          <a:xfrm>
            <a:off x="377095" y="2708920"/>
            <a:ext cx="2250689" cy="184459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Integration of Login and Bootstrap Functionality</a:t>
            </a:r>
          </a:p>
          <a:p>
            <a:pPr algn="ctr"/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2</a:t>
            </a:r>
            <a:r>
              <a:rPr lang="en-SG" dirty="0" smtClean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day</a:t>
            </a:r>
          </a:p>
        </p:txBody>
      </p:sp>
      <p:sp>
        <p:nvSpPr>
          <p:cNvPr id="5" name="Rectangle: Rounded Corners 27"/>
          <p:cNvSpPr/>
          <p:nvPr/>
        </p:nvSpPr>
        <p:spPr>
          <a:xfrm>
            <a:off x="6178939" y="2708920"/>
            <a:ext cx="2775094" cy="177242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Preparation for Supervisor meeting</a:t>
            </a:r>
          </a:p>
          <a:p>
            <a:pPr algn="ctr"/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0.5 day</a:t>
            </a:r>
          </a:p>
        </p:txBody>
      </p:sp>
      <p:sp>
        <p:nvSpPr>
          <p:cNvPr id="14" name="Rectangle: Rounded Corners 17"/>
          <p:cNvSpPr/>
          <p:nvPr/>
        </p:nvSpPr>
        <p:spPr>
          <a:xfrm>
            <a:off x="3262132" y="2708920"/>
            <a:ext cx="2500492" cy="177242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Iteration review, uploading documents &amp; updating critical path</a:t>
            </a:r>
          </a:p>
          <a:p>
            <a:pPr algn="ctr"/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0.5 day</a:t>
            </a:r>
          </a:p>
        </p:txBody>
      </p:sp>
      <p:cxnSp>
        <p:nvCxnSpPr>
          <p:cNvPr id="16" name="Straight Arrow Connector 15"/>
          <p:cNvCxnSpPr>
            <a:stCxn id="4" idx="3"/>
          </p:cNvCxnSpPr>
          <p:nvPr/>
        </p:nvCxnSpPr>
        <p:spPr>
          <a:xfrm>
            <a:off x="2627784" y="3631215"/>
            <a:ext cx="63434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3"/>
            <a:endCxn id="5" idx="1"/>
          </p:cNvCxnSpPr>
          <p:nvPr/>
        </p:nvCxnSpPr>
        <p:spPr>
          <a:xfrm>
            <a:off x="5762624" y="3595133"/>
            <a:ext cx="41631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954035" y="3595133"/>
            <a:ext cx="18996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0" y="3595133"/>
            <a:ext cx="377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4" idx="1"/>
          </p:cNvCxnSpPr>
          <p:nvPr/>
        </p:nvCxnSpPr>
        <p:spPr>
          <a:xfrm flipV="1">
            <a:off x="0" y="3631215"/>
            <a:ext cx="377095" cy="13723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20072" y="836712"/>
            <a:ext cx="35814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Maiandra GD" panose="020E0502030308020204" pitchFamily="34" charset="0"/>
              </a:rPr>
              <a:t>18 </a:t>
            </a:r>
            <a:r>
              <a:rPr lang="en-US" sz="4000" dirty="0">
                <a:solidFill>
                  <a:schemeClr val="bg1"/>
                </a:solidFill>
                <a:latin typeface="Maiandra GD" panose="020E0502030308020204" pitchFamily="34" charset="0"/>
              </a:rPr>
              <a:t>days in total</a:t>
            </a:r>
          </a:p>
        </p:txBody>
      </p:sp>
    </p:spTree>
    <p:extLst>
      <p:ext uri="{BB962C8B-B14F-4D97-AF65-F5344CB8AC3E}">
        <p14:creationId xmlns:p14="http://schemas.microsoft.com/office/powerpoint/2010/main" val="357333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23" y="692696"/>
            <a:ext cx="3456384" cy="4952492"/>
          </a:xfrm>
        </p:spPr>
        <p:txBody>
          <a:bodyPr>
            <a:normAutofit/>
          </a:bodyPr>
          <a:lstStyle/>
          <a:p>
            <a:pPr algn="ctr"/>
            <a:r>
              <a:rPr lang="en-SG" sz="5400" b="1" u="sng" dirty="0">
                <a:latin typeface="Maiandra GD" panose="020E0502030308020204" pitchFamily="34" charset="0"/>
              </a:rPr>
              <a:t>Iteration </a:t>
            </a:r>
            <a:r>
              <a:rPr lang="en-SG" sz="5400" b="1" u="sng" dirty="0" smtClean="0">
                <a:latin typeface="Maiandra GD" panose="020E0502030308020204" pitchFamily="34" charset="0"/>
              </a:rPr>
              <a:t>2 </a:t>
            </a:r>
            <a:r>
              <a:rPr lang="en-SG" sz="2800" dirty="0">
                <a:latin typeface="Maiandra GD" panose="020E0502030308020204" pitchFamily="34" charset="0"/>
              </a:rPr>
              <a:t>(Completed) </a:t>
            </a:r>
            <a:r>
              <a:rPr lang="en-SG" dirty="0" smtClean="0">
                <a:latin typeface="Maiandra GD" panose="020E0502030308020204" pitchFamily="34" charset="0"/>
              </a:rPr>
              <a:t/>
            </a:r>
            <a:br>
              <a:rPr lang="en-SG" dirty="0" smtClean="0">
                <a:latin typeface="Maiandra GD" panose="020E0502030308020204" pitchFamily="34" charset="0"/>
              </a:rPr>
            </a:br>
            <a:r>
              <a:rPr lang="en-SG" dirty="0">
                <a:latin typeface="Maiandra GD" panose="020E0502030308020204" pitchFamily="34" charset="0"/>
              </a:rPr>
              <a:t/>
            </a:r>
            <a:br>
              <a:rPr lang="en-SG" dirty="0">
                <a:latin typeface="Maiandra GD" panose="020E0502030308020204" pitchFamily="34" charset="0"/>
              </a:rPr>
            </a:br>
            <a:r>
              <a:rPr lang="en-SG" dirty="0" smtClean="0">
                <a:latin typeface="Maiandra GD" panose="020E0502030308020204" pitchFamily="34" charset="0"/>
              </a:rPr>
              <a:t>19</a:t>
            </a:r>
            <a:r>
              <a:rPr lang="en-SG" dirty="0" smtClean="0">
                <a:latin typeface="Maiandra GD" panose="020E0502030308020204" pitchFamily="34" charset="0"/>
              </a:rPr>
              <a:t>/09/2016 </a:t>
            </a:r>
            <a:br>
              <a:rPr lang="en-SG" dirty="0" smtClean="0">
                <a:latin typeface="Maiandra GD" panose="020E0502030308020204" pitchFamily="34" charset="0"/>
              </a:rPr>
            </a:br>
            <a:r>
              <a:rPr lang="en-SG" dirty="0" smtClean="0">
                <a:latin typeface="Maiandra GD" panose="020E0502030308020204" pitchFamily="34" charset="0"/>
              </a:rPr>
              <a:t>- </a:t>
            </a:r>
            <a:br>
              <a:rPr lang="en-SG" dirty="0" smtClean="0">
                <a:latin typeface="Maiandra GD" panose="020E0502030308020204" pitchFamily="34" charset="0"/>
              </a:rPr>
            </a:br>
            <a:r>
              <a:rPr lang="en-SG" dirty="0" smtClean="0">
                <a:latin typeface="Maiandra GD" panose="020E0502030308020204" pitchFamily="34" charset="0"/>
              </a:rPr>
              <a:t>24/09/2016 </a:t>
            </a:r>
            <a:r>
              <a:rPr lang="en-SG" dirty="0" smtClean="0">
                <a:latin typeface="Maiandra GD" panose="020E0502030308020204" pitchFamily="34" charset="0"/>
              </a:rPr>
              <a:t/>
            </a:r>
            <a:br>
              <a:rPr lang="en-SG" dirty="0" smtClean="0">
                <a:latin typeface="Maiandra GD" panose="020E0502030308020204" pitchFamily="34" charset="0"/>
              </a:rPr>
            </a:br>
            <a:r>
              <a:rPr lang="en-SG" dirty="0">
                <a:latin typeface="Maiandra GD" panose="020E0502030308020204" pitchFamily="34" charset="0"/>
              </a:rPr>
              <a:t/>
            </a:r>
            <a:br>
              <a:rPr lang="en-SG" dirty="0">
                <a:latin typeface="Maiandra GD" panose="020E0502030308020204" pitchFamily="34" charset="0"/>
              </a:rPr>
            </a:br>
            <a:r>
              <a:rPr lang="en-SG" dirty="0" smtClean="0">
                <a:latin typeface="Maiandra GD" panose="020E0502030308020204" pitchFamily="34" charset="0"/>
              </a:rPr>
              <a:t>(</a:t>
            </a:r>
            <a:r>
              <a:rPr lang="en-SG" dirty="0" smtClean="0">
                <a:latin typeface="Maiandra GD" panose="020E0502030308020204" pitchFamily="34" charset="0"/>
              </a:rPr>
              <a:t>6 </a:t>
            </a:r>
            <a:r>
              <a:rPr lang="en-SG" dirty="0" smtClean="0">
                <a:latin typeface="Maiandra GD" panose="020E0502030308020204" pitchFamily="34" charset="0"/>
              </a:rPr>
              <a:t>days</a:t>
            </a:r>
            <a:r>
              <a:rPr lang="en-SG" dirty="0" smtClean="0">
                <a:latin typeface="Maiandra GD" panose="020E0502030308020204" pitchFamily="34" charset="0"/>
              </a:rPr>
              <a:t>)</a:t>
            </a:r>
            <a:endParaRPr lang="en-SG" dirty="0">
              <a:latin typeface="Maiandra GD" panose="020E0502030308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896" y="308418"/>
            <a:ext cx="5370275" cy="592889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SG" sz="4600" dirty="0">
                <a:latin typeface="Maiandra GD" panose="020E0502030308020204" pitchFamily="34" charset="0"/>
                <a:ea typeface="Brandon Grotesque Light" charset="0"/>
                <a:cs typeface="Brandon Grotesque Light" charset="0"/>
              </a:rPr>
              <a:t>PM: </a:t>
            </a:r>
            <a:r>
              <a:rPr lang="en-SG" sz="4600" dirty="0" smtClean="0">
                <a:latin typeface="Maiandra GD" panose="020E0502030308020204" pitchFamily="34" charset="0"/>
                <a:ea typeface="Brandon Grotesque Light" charset="0"/>
                <a:cs typeface="Brandon Grotesque Light" charset="0"/>
              </a:rPr>
              <a:t>Jackson</a:t>
            </a:r>
            <a:endParaRPr lang="en-SG" sz="4600" dirty="0">
              <a:latin typeface="Maiandra GD" panose="020E0502030308020204" pitchFamily="34" charset="0"/>
              <a:ea typeface="Brandon Grotesque Light" charset="0"/>
              <a:cs typeface="Brandon Grotesque Light" charset="0"/>
            </a:endParaRPr>
          </a:p>
          <a:p>
            <a:r>
              <a:rPr lang="en-SG" sz="3800" dirty="0" smtClean="0">
                <a:latin typeface="Maiandra GD" panose="020E0502030308020204" pitchFamily="34" charset="0"/>
                <a:ea typeface="Brandon Grotesque Light" charset="0"/>
                <a:cs typeface="Brandon Grotesque Light" charset="0"/>
              </a:rPr>
              <a:t>Tasks:</a:t>
            </a:r>
          </a:p>
          <a:p>
            <a:pPr marL="620713" lvl="1" indent="-358775">
              <a:lnSpc>
                <a:spcPct val="102000"/>
              </a:lnSpc>
              <a:buFont typeface="Courier New" panose="02070309020205020404" pitchFamily="49" charset="0"/>
              <a:buChar char="o"/>
            </a:pPr>
            <a:r>
              <a:rPr lang="en-SG" sz="3200" dirty="0">
                <a:latin typeface="Maiandra GD" panose="020E0502030308020204" pitchFamily="34" charset="0"/>
                <a:ea typeface="Brandon Grotesque Light" charset="0"/>
                <a:cs typeface="Brandon Grotesque Light" charset="0"/>
              </a:rPr>
              <a:t>Implement Bid Section function (Student) (Yu </a:t>
            </a:r>
            <a:r>
              <a:rPr lang="en-SG" sz="3200" dirty="0" err="1">
                <a:latin typeface="Maiandra GD" panose="020E0502030308020204" pitchFamily="34" charset="0"/>
                <a:ea typeface="Brandon Grotesque Light" charset="0"/>
                <a:cs typeface="Brandon Grotesque Light" charset="0"/>
              </a:rPr>
              <a:t>jian</a:t>
            </a:r>
            <a:r>
              <a:rPr lang="en-SG" sz="3200" dirty="0">
                <a:latin typeface="Maiandra GD" panose="020E0502030308020204" pitchFamily="34" charset="0"/>
                <a:ea typeface="Brandon Grotesque Light" charset="0"/>
                <a:cs typeface="Brandon Grotesque Light" charset="0"/>
              </a:rPr>
              <a:t>, </a:t>
            </a:r>
            <a:r>
              <a:rPr lang="en-SG" sz="3200" dirty="0" err="1">
                <a:latin typeface="Maiandra GD" panose="020E0502030308020204" pitchFamily="34" charset="0"/>
                <a:ea typeface="Brandon Grotesque Light" charset="0"/>
                <a:cs typeface="Brandon Grotesque Light" charset="0"/>
              </a:rPr>
              <a:t>Nilofar</a:t>
            </a:r>
            <a:r>
              <a:rPr lang="en-SG" sz="3200" dirty="0">
                <a:latin typeface="Maiandra GD" panose="020E0502030308020204" pitchFamily="34" charset="0"/>
                <a:ea typeface="Brandon Grotesque Light" charset="0"/>
                <a:cs typeface="Brandon Grotesque Light" charset="0"/>
              </a:rPr>
              <a:t>)</a:t>
            </a:r>
          </a:p>
          <a:p>
            <a:pPr marL="620713" lvl="1" indent="-358775">
              <a:lnSpc>
                <a:spcPct val="102000"/>
              </a:lnSpc>
              <a:buFont typeface="Courier New" panose="02070309020205020404" pitchFamily="49" charset="0"/>
              <a:buChar char="o"/>
            </a:pPr>
            <a:r>
              <a:rPr lang="en-SG" sz="3200" dirty="0">
                <a:latin typeface="Maiandra GD" panose="020E0502030308020204" pitchFamily="34" charset="0"/>
                <a:ea typeface="Brandon Grotesque Light" charset="0"/>
                <a:cs typeface="Brandon Grotesque Light" charset="0"/>
              </a:rPr>
              <a:t>Implement Bid Section function </a:t>
            </a:r>
            <a:r>
              <a:rPr lang="en-SG" sz="3200" dirty="0" smtClean="0">
                <a:latin typeface="Maiandra GD" panose="020E0502030308020204" pitchFamily="34" charset="0"/>
                <a:ea typeface="Brandon Grotesque Light" charset="0"/>
                <a:cs typeface="Brandon Grotesque Light" charset="0"/>
              </a:rPr>
              <a:t>(Admin) </a:t>
            </a:r>
            <a:r>
              <a:rPr lang="en-SG" sz="3200" dirty="0">
                <a:latin typeface="Maiandra GD" panose="020E0502030308020204" pitchFamily="34" charset="0"/>
                <a:ea typeface="Brandon Grotesque Light" charset="0"/>
                <a:cs typeface="Brandon Grotesque Light" charset="0"/>
              </a:rPr>
              <a:t>(Ming Yi, Marc</a:t>
            </a:r>
            <a:r>
              <a:rPr lang="en-SG" sz="3200" dirty="0" smtClean="0">
                <a:latin typeface="Maiandra GD" panose="020E0502030308020204" pitchFamily="34" charset="0"/>
                <a:ea typeface="Brandon Grotesque Light" charset="0"/>
                <a:cs typeface="Brandon Grotesque Light" charset="0"/>
              </a:rPr>
              <a:t>)</a:t>
            </a:r>
            <a:endParaRPr lang="en-SG" sz="3200" dirty="0">
              <a:latin typeface="Maiandra GD" panose="020E0502030308020204" pitchFamily="34" charset="0"/>
              <a:ea typeface="Brandon Grotesque Light" charset="0"/>
              <a:cs typeface="Brandon Grotesque Light" charset="0"/>
            </a:endParaRPr>
          </a:p>
          <a:p>
            <a:r>
              <a:rPr lang="en-SG" sz="3800" dirty="0" smtClean="0">
                <a:latin typeface="Maiandra GD" panose="020E0502030308020204" pitchFamily="34" charset="0"/>
                <a:ea typeface="Brandon Grotesque Light" charset="0"/>
                <a:cs typeface="Brandon Grotesque Light" charset="0"/>
              </a:rPr>
              <a:t>Milestones accomplished:</a:t>
            </a:r>
          </a:p>
          <a:p>
            <a:pPr marL="620713" lvl="1" indent="-358775">
              <a:lnSpc>
                <a:spcPct val="102000"/>
              </a:lnSpc>
              <a:buFont typeface="Courier New" panose="02070309020205020404" pitchFamily="49" charset="0"/>
              <a:buChar char="o"/>
            </a:pPr>
            <a:r>
              <a:rPr lang="en-SG" sz="3200" dirty="0">
                <a:latin typeface="Maiandra GD" panose="020E0502030308020204" pitchFamily="34" charset="0"/>
                <a:ea typeface="Brandon Grotesque Light" charset="0"/>
                <a:cs typeface="Brandon Grotesque Light" charset="0"/>
              </a:rPr>
              <a:t>Supervisor Meeting (19 Sept</a:t>
            </a:r>
            <a:r>
              <a:rPr lang="en-SG" sz="3200" dirty="0" smtClean="0">
                <a:latin typeface="Maiandra GD" panose="020E0502030308020204" pitchFamily="34" charset="0"/>
                <a:ea typeface="Brandon Grotesque Light" charset="0"/>
                <a:cs typeface="Brandon Grotesque Light" charset="0"/>
              </a:rPr>
              <a:t>)</a:t>
            </a:r>
            <a:endParaRPr lang="en-SG" sz="3200" dirty="0">
              <a:latin typeface="Maiandra GD" panose="020E0502030308020204" pitchFamily="34" charset="0"/>
              <a:ea typeface="Brandon Grotesque Light" charset="0"/>
              <a:cs typeface="Brandon Grotesque Light" charset="0"/>
            </a:endParaRPr>
          </a:p>
          <a:p>
            <a:r>
              <a:rPr lang="en-SG" sz="3800" dirty="0" smtClean="0">
                <a:latin typeface="Maiandra GD" panose="020E0502030308020204" pitchFamily="34" charset="0"/>
                <a:ea typeface="Brandon Grotesque Light" charset="0"/>
                <a:cs typeface="Brandon Grotesque Light" charset="0"/>
              </a:rPr>
              <a:t>Buffer used and left: </a:t>
            </a:r>
          </a:p>
          <a:p>
            <a:pPr marL="620713" lvl="1" indent="-358775">
              <a:lnSpc>
                <a:spcPct val="102000"/>
              </a:lnSpc>
              <a:buFont typeface="Courier New" panose="02070309020205020404" pitchFamily="49" charset="0"/>
              <a:buChar char="o"/>
            </a:pPr>
            <a:r>
              <a:rPr lang="en-SG" sz="3200" dirty="0">
                <a:latin typeface="Maiandra GD" panose="020E0502030308020204" pitchFamily="34" charset="0"/>
                <a:ea typeface="Brandon Grotesque Light" charset="0"/>
                <a:cs typeface="Brandon Grotesque Light" charset="0"/>
              </a:rPr>
              <a:t>1 day (to catch up on overdue work from the previous iteration)</a:t>
            </a:r>
          </a:p>
          <a:p>
            <a:pPr marL="620713" lvl="1" indent="-358775">
              <a:lnSpc>
                <a:spcPct val="102000"/>
              </a:lnSpc>
              <a:buFont typeface="Courier New" panose="02070309020205020404" pitchFamily="49" charset="0"/>
              <a:buChar char="o"/>
            </a:pPr>
            <a:r>
              <a:rPr lang="en-SG" sz="3200" dirty="0">
                <a:latin typeface="Maiandra GD" panose="020E0502030308020204" pitchFamily="34" charset="0"/>
                <a:ea typeface="Brandon Grotesque Light" charset="0"/>
                <a:cs typeface="Brandon Grotesque Light" charset="0"/>
              </a:rPr>
              <a:t>4 </a:t>
            </a:r>
            <a:r>
              <a:rPr lang="en-SG" sz="3200" dirty="0" smtClean="0">
                <a:latin typeface="Maiandra GD" panose="020E0502030308020204" pitchFamily="34" charset="0"/>
                <a:ea typeface="Brandon Grotesque Light" charset="0"/>
                <a:cs typeface="Brandon Grotesque Light" charset="0"/>
              </a:rPr>
              <a:t>left</a:t>
            </a:r>
            <a:endParaRPr lang="en-SG" sz="3200" dirty="0">
              <a:latin typeface="Maiandra GD" panose="020E0502030308020204" pitchFamily="34" charset="0"/>
              <a:ea typeface="Brandon Grotesque Light" charset="0"/>
              <a:cs typeface="Brandon Grotesque Light" charset="0"/>
            </a:endParaRPr>
          </a:p>
          <a:p>
            <a:r>
              <a:rPr lang="en-SG" sz="3800" dirty="0" smtClean="0">
                <a:latin typeface="Maiandra GD" panose="020E0502030308020204" pitchFamily="34" charset="0"/>
                <a:ea typeface="Brandon Grotesque Light" charset="0"/>
                <a:cs typeface="Brandon Grotesque Light" charset="0"/>
              </a:rPr>
              <a:t>Evaluation:</a:t>
            </a:r>
          </a:p>
          <a:p>
            <a:pPr marL="620713" lvl="1" indent="-358775">
              <a:buFont typeface="Courier New" panose="02070309020205020404" pitchFamily="49" charset="0"/>
              <a:buChar char="o"/>
            </a:pPr>
            <a:r>
              <a:rPr lang="en-SG" sz="3200" dirty="0" smtClean="0">
                <a:latin typeface="Maiandra GD" panose="020E0502030308020204" pitchFamily="34" charset="0"/>
                <a:ea typeface="Brandon Grotesque Light" charset="0"/>
                <a:cs typeface="Brandon Grotesque Light" charset="0"/>
              </a:rPr>
              <a:t>All tasks were completed on time</a:t>
            </a:r>
            <a:r>
              <a:rPr lang="en-SG" sz="4200" dirty="0" smtClean="0"/>
              <a:t>.</a:t>
            </a:r>
            <a:endParaRPr lang="en-SG" sz="4200" dirty="0"/>
          </a:p>
        </p:txBody>
      </p:sp>
    </p:spTree>
    <p:extLst>
      <p:ext uri="{BB962C8B-B14F-4D97-AF65-F5344CB8AC3E}">
        <p14:creationId xmlns:p14="http://schemas.microsoft.com/office/powerpoint/2010/main" val="354348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7"/>
          <p:cNvSpPr/>
          <p:nvPr/>
        </p:nvSpPr>
        <p:spPr>
          <a:xfrm>
            <a:off x="377093" y="2780928"/>
            <a:ext cx="2312847" cy="1407736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Bidding section functionality Server-side logic [Student]</a:t>
            </a:r>
          </a:p>
          <a:p>
            <a:pPr algn="ctr"/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1 day</a:t>
            </a:r>
          </a:p>
        </p:txBody>
      </p:sp>
      <p:sp>
        <p:nvSpPr>
          <p:cNvPr id="14" name="Rectangle: Rounded Corners 17"/>
          <p:cNvSpPr/>
          <p:nvPr/>
        </p:nvSpPr>
        <p:spPr>
          <a:xfrm>
            <a:off x="3262130" y="2780928"/>
            <a:ext cx="2312847" cy="1407736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Bidding section functionality testing and troubleshooting</a:t>
            </a:r>
          </a:p>
          <a:p>
            <a:pPr algn="ctr"/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1.5 day</a:t>
            </a:r>
          </a:p>
        </p:txBody>
      </p:sp>
      <p:cxnSp>
        <p:nvCxnSpPr>
          <p:cNvPr id="16" name="Straight Arrow Connector 15"/>
          <p:cNvCxnSpPr>
            <a:stCxn id="4" idx="3"/>
            <a:endCxn id="14" idx="1"/>
          </p:cNvCxnSpPr>
          <p:nvPr/>
        </p:nvCxnSpPr>
        <p:spPr>
          <a:xfrm>
            <a:off x="2689940" y="3484796"/>
            <a:ext cx="572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3"/>
          </p:cNvCxnSpPr>
          <p:nvPr/>
        </p:nvCxnSpPr>
        <p:spPr>
          <a:xfrm>
            <a:off x="5574977" y="3484796"/>
            <a:ext cx="3569024" cy="110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17"/>
          <p:cNvSpPr/>
          <p:nvPr/>
        </p:nvSpPr>
        <p:spPr>
          <a:xfrm>
            <a:off x="377093" y="4220041"/>
            <a:ext cx="2312847" cy="140773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Bidding Section functionality UI</a:t>
            </a:r>
          </a:p>
          <a:p>
            <a:pPr algn="ctr"/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1 day</a:t>
            </a:r>
          </a:p>
        </p:txBody>
      </p:sp>
      <p:sp>
        <p:nvSpPr>
          <p:cNvPr id="17" name="Rectangle: Rounded Corners 17"/>
          <p:cNvSpPr/>
          <p:nvPr/>
        </p:nvSpPr>
        <p:spPr>
          <a:xfrm>
            <a:off x="3262130" y="4220041"/>
            <a:ext cx="2312847" cy="140773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Bidding section functionality Server-side logic [Admin]</a:t>
            </a:r>
          </a:p>
          <a:p>
            <a:pPr algn="ctr"/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2 day</a:t>
            </a:r>
          </a:p>
        </p:txBody>
      </p:sp>
      <p:sp>
        <p:nvSpPr>
          <p:cNvPr id="18" name="Rectangle: Rounded Corners 27"/>
          <p:cNvSpPr/>
          <p:nvPr/>
        </p:nvSpPr>
        <p:spPr>
          <a:xfrm>
            <a:off x="6178937" y="4220041"/>
            <a:ext cx="2775098" cy="1407737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Bidding section functionality testing and troubleshooting</a:t>
            </a:r>
          </a:p>
          <a:p>
            <a:pPr algn="ctr"/>
            <a:r>
              <a:rPr lang="en-SG" dirty="0" smtClean="0">
                <a:solidFill>
                  <a:schemeClr val="bg1"/>
                </a:solidFill>
                <a:latin typeface="Maiandra GD" panose="020E0502030308020204" pitchFamily="34" charset="0"/>
              </a:rPr>
              <a:t>1 </a:t>
            </a:r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day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689940" y="5003528"/>
            <a:ext cx="57219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3"/>
            <a:endCxn id="18" idx="1"/>
          </p:cNvCxnSpPr>
          <p:nvPr/>
        </p:nvCxnSpPr>
        <p:spPr>
          <a:xfrm>
            <a:off x="5574977" y="4923909"/>
            <a:ext cx="60396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954035" y="5034246"/>
            <a:ext cx="18996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 txBox="1">
            <a:spLocks/>
          </p:cNvSpPr>
          <p:nvPr/>
        </p:nvSpPr>
        <p:spPr>
          <a:xfrm>
            <a:off x="324212" y="908720"/>
            <a:ext cx="8261548" cy="85725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685800"/>
            <a:r>
              <a:rPr lang="en-US" sz="5400" b="1" i="1" dirty="0">
                <a:solidFill>
                  <a:schemeClr val="bg1"/>
                </a:solidFill>
                <a:latin typeface="Maiandra GD" panose="020E0502030308020204" pitchFamily="34" charset="0"/>
              </a:rPr>
              <a:t>Critical Path For Iteration </a:t>
            </a:r>
            <a:r>
              <a:rPr lang="en-US" sz="5400" b="1" i="1" dirty="0" smtClean="0">
                <a:solidFill>
                  <a:schemeClr val="bg1"/>
                </a:solidFill>
                <a:latin typeface="Maiandra GD" panose="020E0502030308020204" pitchFamily="34" charset="0"/>
              </a:rPr>
              <a:t>2</a:t>
            </a:r>
            <a:endParaRPr lang="en-US" sz="5400" b="1" i="1" dirty="0">
              <a:solidFill>
                <a:schemeClr val="bg1"/>
              </a:solidFill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8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7"/>
          <p:cNvSpPr/>
          <p:nvPr/>
        </p:nvSpPr>
        <p:spPr>
          <a:xfrm>
            <a:off x="377093" y="3001602"/>
            <a:ext cx="2312847" cy="118706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Bidding section functionality integration</a:t>
            </a:r>
          </a:p>
          <a:p>
            <a:pPr algn="ctr"/>
            <a:r>
              <a:rPr lang="en-SG" dirty="0" smtClean="0">
                <a:solidFill>
                  <a:schemeClr val="bg1"/>
                </a:solidFill>
                <a:latin typeface="Maiandra GD" panose="020E0502030308020204" pitchFamily="34" charset="0"/>
              </a:rPr>
              <a:t>1 </a:t>
            </a:r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day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0" y="3595133"/>
            <a:ext cx="377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4" idx="1"/>
          </p:cNvCxnSpPr>
          <p:nvPr/>
        </p:nvCxnSpPr>
        <p:spPr>
          <a:xfrm flipV="1">
            <a:off x="0" y="3595133"/>
            <a:ext cx="377093" cy="14083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7"/>
          <p:cNvSpPr/>
          <p:nvPr/>
        </p:nvSpPr>
        <p:spPr>
          <a:xfrm>
            <a:off x="3262130" y="3001602"/>
            <a:ext cx="2500495" cy="118706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Prepare documents and presentation for PM Review</a:t>
            </a:r>
          </a:p>
          <a:p>
            <a:pPr algn="ctr"/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1 day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689940" y="3595133"/>
            <a:ext cx="57219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20072" y="836712"/>
            <a:ext cx="3377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Maiandra GD" panose="020E0502030308020204" pitchFamily="34" charset="0"/>
              </a:rPr>
              <a:t>6 </a:t>
            </a:r>
            <a:r>
              <a:rPr lang="en-US" sz="4000" dirty="0">
                <a:solidFill>
                  <a:schemeClr val="bg1"/>
                </a:solidFill>
                <a:latin typeface="Maiandra GD" panose="020E0502030308020204" pitchFamily="34" charset="0"/>
              </a:rPr>
              <a:t>days in total</a:t>
            </a:r>
          </a:p>
        </p:txBody>
      </p:sp>
    </p:spTree>
    <p:extLst>
      <p:ext uri="{BB962C8B-B14F-4D97-AF65-F5344CB8AC3E}">
        <p14:creationId xmlns:p14="http://schemas.microsoft.com/office/powerpoint/2010/main" val="109620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23" y="692696"/>
            <a:ext cx="3456384" cy="4952492"/>
          </a:xfrm>
        </p:spPr>
        <p:txBody>
          <a:bodyPr>
            <a:normAutofit/>
          </a:bodyPr>
          <a:lstStyle/>
          <a:p>
            <a:pPr algn="ctr"/>
            <a:r>
              <a:rPr lang="en-SG" sz="5400" b="1" u="sng" dirty="0">
                <a:latin typeface="Maiandra GD" panose="020E0502030308020204" pitchFamily="34" charset="0"/>
              </a:rPr>
              <a:t>Iteration </a:t>
            </a:r>
            <a:r>
              <a:rPr lang="en-SG" sz="5400" b="1" u="sng" dirty="0">
                <a:latin typeface="Maiandra GD" panose="020E0502030308020204" pitchFamily="34" charset="0"/>
              </a:rPr>
              <a:t>3</a:t>
            </a:r>
            <a:r>
              <a:rPr lang="en-SG" sz="5400" b="1" u="sng" dirty="0" smtClean="0">
                <a:latin typeface="Maiandra GD" panose="020E0502030308020204" pitchFamily="34" charset="0"/>
              </a:rPr>
              <a:t> </a:t>
            </a:r>
            <a:r>
              <a:rPr lang="en-SG" sz="2800" dirty="0" smtClean="0">
                <a:latin typeface="Maiandra GD" panose="020E0502030308020204" pitchFamily="34" charset="0"/>
              </a:rPr>
              <a:t>(</a:t>
            </a:r>
            <a:r>
              <a:rPr lang="en-SG" sz="2800" dirty="0">
                <a:latin typeface="Maiandra GD" panose="020E0502030308020204" pitchFamily="34" charset="0"/>
              </a:rPr>
              <a:t>i</a:t>
            </a:r>
            <a:r>
              <a:rPr lang="en-SG" sz="2800" dirty="0" smtClean="0">
                <a:latin typeface="Maiandra GD" panose="020E0502030308020204" pitchFamily="34" charset="0"/>
              </a:rPr>
              <a:t>n-progress)</a:t>
            </a:r>
            <a:r>
              <a:rPr lang="en-SG" sz="2800" dirty="0" smtClean="0">
                <a:latin typeface="Maiandra GD" panose="020E0502030308020204" pitchFamily="34" charset="0"/>
              </a:rPr>
              <a:t> </a:t>
            </a:r>
            <a:r>
              <a:rPr lang="en-SG" dirty="0" smtClean="0">
                <a:latin typeface="Maiandra GD" panose="020E0502030308020204" pitchFamily="34" charset="0"/>
              </a:rPr>
              <a:t/>
            </a:r>
            <a:br>
              <a:rPr lang="en-SG" dirty="0" smtClean="0">
                <a:latin typeface="Maiandra GD" panose="020E0502030308020204" pitchFamily="34" charset="0"/>
              </a:rPr>
            </a:br>
            <a:r>
              <a:rPr lang="en-SG" dirty="0">
                <a:latin typeface="Maiandra GD" panose="020E0502030308020204" pitchFamily="34" charset="0"/>
              </a:rPr>
              <a:t/>
            </a:r>
            <a:br>
              <a:rPr lang="en-SG" dirty="0">
                <a:latin typeface="Maiandra GD" panose="020E0502030308020204" pitchFamily="34" charset="0"/>
              </a:rPr>
            </a:br>
            <a:r>
              <a:rPr lang="en-SG" dirty="0" smtClean="0">
                <a:latin typeface="Maiandra GD" panose="020E0502030308020204" pitchFamily="34" charset="0"/>
              </a:rPr>
              <a:t>26/09/2016 </a:t>
            </a:r>
            <a:br>
              <a:rPr lang="en-SG" dirty="0" smtClean="0">
                <a:latin typeface="Maiandra GD" panose="020E0502030308020204" pitchFamily="34" charset="0"/>
              </a:rPr>
            </a:br>
            <a:r>
              <a:rPr lang="en-SG" dirty="0" smtClean="0">
                <a:latin typeface="Maiandra GD" panose="020E0502030308020204" pitchFamily="34" charset="0"/>
              </a:rPr>
              <a:t>- </a:t>
            </a:r>
            <a:br>
              <a:rPr lang="en-SG" dirty="0" smtClean="0">
                <a:latin typeface="Maiandra GD" panose="020E0502030308020204" pitchFamily="34" charset="0"/>
              </a:rPr>
            </a:br>
            <a:r>
              <a:rPr lang="en-SG" dirty="0" smtClean="0">
                <a:latin typeface="Maiandra GD" panose="020E0502030308020204" pitchFamily="34" charset="0"/>
              </a:rPr>
              <a:t>02/10/2016 </a:t>
            </a:r>
            <a:r>
              <a:rPr lang="en-SG" dirty="0" smtClean="0">
                <a:latin typeface="Maiandra GD" panose="020E0502030308020204" pitchFamily="34" charset="0"/>
              </a:rPr>
              <a:t/>
            </a:r>
            <a:br>
              <a:rPr lang="en-SG" dirty="0" smtClean="0">
                <a:latin typeface="Maiandra GD" panose="020E0502030308020204" pitchFamily="34" charset="0"/>
              </a:rPr>
            </a:br>
            <a:r>
              <a:rPr lang="en-SG" dirty="0">
                <a:latin typeface="Maiandra GD" panose="020E0502030308020204" pitchFamily="34" charset="0"/>
              </a:rPr>
              <a:t/>
            </a:r>
            <a:br>
              <a:rPr lang="en-SG" dirty="0">
                <a:latin typeface="Maiandra GD" panose="020E0502030308020204" pitchFamily="34" charset="0"/>
              </a:rPr>
            </a:br>
            <a:r>
              <a:rPr lang="en-SG" dirty="0" smtClean="0">
                <a:latin typeface="Maiandra GD" panose="020E0502030308020204" pitchFamily="34" charset="0"/>
              </a:rPr>
              <a:t>(7 days</a:t>
            </a:r>
            <a:r>
              <a:rPr lang="en-SG" dirty="0" smtClean="0">
                <a:latin typeface="Maiandra GD" panose="020E0502030308020204" pitchFamily="34" charset="0"/>
              </a:rPr>
              <a:t>)</a:t>
            </a:r>
            <a:endParaRPr lang="en-SG" dirty="0">
              <a:latin typeface="Maiandra GD" panose="020E0502030308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3725" y="500556"/>
            <a:ext cx="5370275" cy="5880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SG" sz="4600" dirty="0">
                <a:latin typeface="Maiandra GD" panose="020E0502030308020204" pitchFamily="34" charset="0"/>
                <a:ea typeface="Brandon Grotesque Light" charset="0"/>
                <a:cs typeface="Brandon Grotesque Light" charset="0"/>
              </a:rPr>
              <a:t>PM: </a:t>
            </a:r>
            <a:r>
              <a:rPr lang="en-SG" sz="4600" dirty="0" err="1" smtClean="0">
                <a:latin typeface="Maiandra GD" panose="020E0502030308020204" pitchFamily="34" charset="0"/>
                <a:ea typeface="Brandon Grotesque Light" charset="0"/>
                <a:cs typeface="Brandon Grotesque Light" charset="0"/>
              </a:rPr>
              <a:t>Nilofar</a:t>
            </a:r>
            <a:endParaRPr lang="en-SG" sz="4600" dirty="0">
              <a:latin typeface="Maiandra GD" panose="020E0502030308020204" pitchFamily="34" charset="0"/>
              <a:ea typeface="Brandon Grotesque Light" charset="0"/>
              <a:cs typeface="Brandon Grotesque Light" charset="0"/>
            </a:endParaRPr>
          </a:p>
          <a:p>
            <a:r>
              <a:rPr lang="en-SG" sz="3800" dirty="0" smtClean="0">
                <a:latin typeface="Maiandra GD" panose="020E0502030308020204" pitchFamily="34" charset="0"/>
                <a:ea typeface="Brandon Grotesque Light" charset="0"/>
                <a:cs typeface="Brandon Grotesque Light" charset="0"/>
              </a:rPr>
              <a:t>Tasks:</a:t>
            </a:r>
          </a:p>
          <a:p>
            <a:pPr marL="620713" lvl="1" indent="-358775">
              <a:lnSpc>
                <a:spcPct val="102000"/>
              </a:lnSpc>
              <a:buFont typeface="Courier New" panose="02070309020205020404" pitchFamily="49" charset="0"/>
              <a:buChar char="o"/>
            </a:pPr>
            <a:r>
              <a:rPr lang="en-SG" sz="2800" dirty="0">
                <a:latin typeface="Maiandra GD" panose="020E0502030308020204" pitchFamily="34" charset="0"/>
                <a:ea typeface="Brandon Grotesque Light" charset="0"/>
                <a:cs typeface="Brandon Grotesque Light" charset="0"/>
              </a:rPr>
              <a:t>Implement </a:t>
            </a:r>
            <a:r>
              <a:rPr lang="en-SG" sz="2800" dirty="0" smtClean="0">
                <a:latin typeface="Maiandra GD" panose="020E0502030308020204" pitchFamily="34" charset="0"/>
                <a:ea typeface="Brandon Grotesque Light" charset="0"/>
                <a:cs typeface="Brandon Grotesque Light" charset="0"/>
              </a:rPr>
              <a:t>Dropping of Bid (Student) (Yu Jian, Marc)</a:t>
            </a:r>
          </a:p>
          <a:p>
            <a:pPr marL="620713" lvl="1" indent="-358775">
              <a:lnSpc>
                <a:spcPct val="102000"/>
              </a:lnSpc>
              <a:buFont typeface="Courier New" panose="02070309020205020404" pitchFamily="49" charset="0"/>
              <a:buChar char="o"/>
            </a:pPr>
            <a:r>
              <a:rPr lang="en-SG" sz="2800" dirty="0" smtClean="0">
                <a:latin typeface="Maiandra GD" panose="020E0502030308020204" pitchFamily="34" charset="0"/>
                <a:ea typeface="Brandon Grotesque Light" charset="0"/>
                <a:cs typeface="Brandon Grotesque Light" charset="0"/>
              </a:rPr>
              <a:t>Implement Viewing / Dropping of Bids (Admin) </a:t>
            </a:r>
            <a:r>
              <a:rPr lang="en-SG" sz="2800" dirty="0">
                <a:latin typeface="Maiandra GD" panose="020E0502030308020204" pitchFamily="34" charset="0"/>
                <a:ea typeface="Brandon Grotesque Light" charset="0"/>
                <a:cs typeface="Brandon Grotesque Light" charset="0"/>
              </a:rPr>
              <a:t>(Ming Yi, </a:t>
            </a:r>
            <a:r>
              <a:rPr lang="en-SG" sz="2800" dirty="0" smtClean="0">
                <a:latin typeface="Maiandra GD" panose="020E0502030308020204" pitchFamily="34" charset="0"/>
                <a:ea typeface="Brandon Grotesque Light" charset="0"/>
                <a:cs typeface="Brandon Grotesque Light" charset="0"/>
              </a:rPr>
              <a:t>Jackson)</a:t>
            </a:r>
          </a:p>
          <a:p>
            <a:pPr marL="261938" lvl="1" indent="0">
              <a:lnSpc>
                <a:spcPct val="102000"/>
              </a:lnSpc>
              <a:buNone/>
            </a:pPr>
            <a:endParaRPr lang="en-SG" sz="2800" dirty="0">
              <a:latin typeface="Maiandra GD" panose="020E0502030308020204" pitchFamily="34" charset="0"/>
              <a:ea typeface="Brandon Grotesque Light" charset="0"/>
              <a:cs typeface="Brandon Grotesque Light" charset="0"/>
            </a:endParaRPr>
          </a:p>
          <a:p>
            <a:r>
              <a:rPr lang="en-SG" sz="3800" dirty="0" smtClean="0">
                <a:latin typeface="Maiandra GD" panose="020E0502030308020204" pitchFamily="34" charset="0"/>
                <a:ea typeface="Brandon Grotesque Light" charset="0"/>
                <a:cs typeface="Brandon Grotesque Light" charset="0"/>
              </a:rPr>
              <a:t>Milestones accomplished:</a:t>
            </a:r>
          </a:p>
          <a:p>
            <a:pPr marL="620713" lvl="1" indent="-358775">
              <a:lnSpc>
                <a:spcPct val="102000"/>
              </a:lnSpc>
              <a:buFont typeface="Courier New" panose="02070309020205020404" pitchFamily="49" charset="0"/>
              <a:buChar char="o"/>
            </a:pPr>
            <a:r>
              <a:rPr lang="en-SG" sz="2800" dirty="0" smtClean="0">
                <a:latin typeface="Maiandra GD" panose="020E0502030308020204" pitchFamily="34" charset="0"/>
                <a:ea typeface="Brandon Grotesque Light" charset="0"/>
                <a:cs typeface="Brandon Grotesque Light" charset="0"/>
              </a:rPr>
              <a:t>PM Review (29 Sept)</a:t>
            </a:r>
          </a:p>
          <a:p>
            <a:pPr marL="261938" lvl="1" indent="0">
              <a:lnSpc>
                <a:spcPct val="102000"/>
              </a:lnSpc>
              <a:buNone/>
            </a:pPr>
            <a:endParaRPr lang="en-SG" sz="2800" dirty="0">
              <a:latin typeface="Maiandra GD" panose="020E0502030308020204" pitchFamily="34" charset="0"/>
              <a:ea typeface="Brandon Grotesque Light" charset="0"/>
              <a:cs typeface="Brandon Grotesque Light" charset="0"/>
            </a:endParaRPr>
          </a:p>
          <a:p>
            <a:r>
              <a:rPr lang="en-SG" sz="3800" dirty="0" smtClean="0">
                <a:latin typeface="Maiandra GD" panose="020E0502030308020204" pitchFamily="34" charset="0"/>
                <a:ea typeface="Brandon Grotesque Light" charset="0"/>
                <a:cs typeface="Brandon Grotesque Light" charset="0"/>
              </a:rPr>
              <a:t>Buffer used and left: </a:t>
            </a:r>
          </a:p>
          <a:p>
            <a:pPr marL="620713" lvl="1" indent="-358775">
              <a:lnSpc>
                <a:spcPct val="102000"/>
              </a:lnSpc>
              <a:buFont typeface="Courier New" panose="02070309020205020404" pitchFamily="49" charset="0"/>
              <a:buChar char="o"/>
            </a:pPr>
            <a:r>
              <a:rPr lang="en-SG" sz="2800" dirty="0" smtClean="0">
                <a:latin typeface="Maiandra GD" panose="020E0502030308020204" pitchFamily="34" charset="0"/>
                <a:ea typeface="Brandon Grotesque Light" charset="0"/>
                <a:cs typeface="Brandon Grotesque Light" charset="0"/>
              </a:rPr>
              <a:t>0 used – 4 left</a:t>
            </a:r>
            <a:endParaRPr lang="en-SG" sz="2800" dirty="0">
              <a:latin typeface="Maiandra GD" panose="020E0502030308020204" pitchFamily="34" charset="0"/>
              <a:ea typeface="Brandon Grotesque Light" charset="0"/>
              <a:cs typeface="Brandon Grotesq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00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7"/>
          <p:cNvSpPr/>
          <p:nvPr/>
        </p:nvSpPr>
        <p:spPr>
          <a:xfrm>
            <a:off x="377093" y="3001602"/>
            <a:ext cx="2312847" cy="118706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View/Drop bid UI [Admin]</a:t>
            </a:r>
          </a:p>
          <a:p>
            <a:pPr algn="ctr"/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1.5 day</a:t>
            </a:r>
          </a:p>
        </p:txBody>
      </p:sp>
      <p:sp>
        <p:nvSpPr>
          <p:cNvPr id="5" name="Rectangle: Rounded Corners 27"/>
          <p:cNvSpPr/>
          <p:nvPr/>
        </p:nvSpPr>
        <p:spPr>
          <a:xfrm>
            <a:off x="6178937" y="3001601"/>
            <a:ext cx="2775098" cy="1187063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View/Drop bid functionality testing and troubleshooting</a:t>
            </a:r>
          </a:p>
          <a:p>
            <a:pPr algn="ctr"/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1 day</a:t>
            </a:r>
          </a:p>
        </p:txBody>
      </p:sp>
      <p:sp>
        <p:nvSpPr>
          <p:cNvPr id="14" name="Rectangle: Rounded Corners 17"/>
          <p:cNvSpPr/>
          <p:nvPr/>
        </p:nvSpPr>
        <p:spPr>
          <a:xfrm>
            <a:off x="3262130" y="3001602"/>
            <a:ext cx="2312847" cy="118706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View/Drop bid Server-side logic [Admin]</a:t>
            </a:r>
          </a:p>
          <a:p>
            <a:pPr algn="ctr"/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1.5 day</a:t>
            </a:r>
          </a:p>
        </p:txBody>
      </p:sp>
      <p:cxnSp>
        <p:nvCxnSpPr>
          <p:cNvPr id="16" name="Straight Arrow Connector 15"/>
          <p:cNvCxnSpPr>
            <a:stCxn id="4" idx="3"/>
            <a:endCxn id="14" idx="1"/>
          </p:cNvCxnSpPr>
          <p:nvPr/>
        </p:nvCxnSpPr>
        <p:spPr>
          <a:xfrm>
            <a:off x="2689940" y="3595133"/>
            <a:ext cx="57219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3"/>
            <a:endCxn id="5" idx="1"/>
          </p:cNvCxnSpPr>
          <p:nvPr/>
        </p:nvCxnSpPr>
        <p:spPr>
          <a:xfrm>
            <a:off x="5574977" y="3595133"/>
            <a:ext cx="6039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17"/>
          <p:cNvSpPr/>
          <p:nvPr/>
        </p:nvSpPr>
        <p:spPr>
          <a:xfrm>
            <a:off x="377093" y="4440715"/>
            <a:ext cx="2312847" cy="1187062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Dropping bid UI [Student]</a:t>
            </a:r>
          </a:p>
          <a:p>
            <a:pPr algn="ctr"/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1 day</a:t>
            </a:r>
          </a:p>
        </p:txBody>
      </p:sp>
      <p:sp>
        <p:nvSpPr>
          <p:cNvPr id="17" name="Rectangle: Rounded Corners 17"/>
          <p:cNvSpPr/>
          <p:nvPr/>
        </p:nvSpPr>
        <p:spPr>
          <a:xfrm>
            <a:off x="3262130" y="4440715"/>
            <a:ext cx="2312847" cy="1187062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Dropping bid Server-side logic [Student]</a:t>
            </a:r>
          </a:p>
          <a:p>
            <a:pPr algn="ctr"/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1 day</a:t>
            </a:r>
          </a:p>
        </p:txBody>
      </p:sp>
      <p:sp>
        <p:nvSpPr>
          <p:cNvPr id="18" name="Rectangle: Rounded Corners 27"/>
          <p:cNvSpPr/>
          <p:nvPr/>
        </p:nvSpPr>
        <p:spPr>
          <a:xfrm>
            <a:off x="6178937" y="4440715"/>
            <a:ext cx="2775098" cy="118706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Dropping bid functionality testing and troubleshooting</a:t>
            </a:r>
          </a:p>
          <a:p>
            <a:pPr algn="ctr"/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1 day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689940" y="5003528"/>
            <a:ext cx="572191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3"/>
            <a:endCxn id="18" idx="1"/>
          </p:cNvCxnSpPr>
          <p:nvPr/>
        </p:nvCxnSpPr>
        <p:spPr>
          <a:xfrm>
            <a:off x="5574977" y="5034246"/>
            <a:ext cx="60396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954035" y="3595133"/>
            <a:ext cx="18996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954035" y="5034246"/>
            <a:ext cx="189965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"/>
          <p:cNvSpPr txBox="1">
            <a:spLocks/>
          </p:cNvSpPr>
          <p:nvPr/>
        </p:nvSpPr>
        <p:spPr>
          <a:xfrm>
            <a:off x="324212" y="908720"/>
            <a:ext cx="8261548" cy="85725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685800"/>
            <a:r>
              <a:rPr lang="en-US" sz="5400" b="1" i="1" dirty="0">
                <a:solidFill>
                  <a:schemeClr val="bg1"/>
                </a:solidFill>
                <a:latin typeface="Maiandra GD" panose="020E0502030308020204" pitchFamily="34" charset="0"/>
              </a:rPr>
              <a:t>Critical Path For Iteration </a:t>
            </a:r>
            <a:r>
              <a:rPr lang="en-US" sz="5400" b="1" i="1" dirty="0">
                <a:solidFill>
                  <a:schemeClr val="bg1"/>
                </a:solidFill>
                <a:latin typeface="Maiandra GD" panose="020E0502030308020204" pitchFamily="34" charset="0"/>
              </a:rPr>
              <a:t>3</a:t>
            </a:r>
            <a:endParaRPr lang="en-US" sz="5400" b="1" i="1" dirty="0">
              <a:solidFill>
                <a:schemeClr val="bg1"/>
              </a:solidFill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44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7"/>
          <p:cNvSpPr/>
          <p:nvPr/>
        </p:nvSpPr>
        <p:spPr>
          <a:xfrm>
            <a:off x="377093" y="3001602"/>
            <a:ext cx="2312847" cy="118706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Drop bid functionality integration</a:t>
            </a:r>
          </a:p>
          <a:p>
            <a:pPr algn="ctr"/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1 day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0" y="3595133"/>
            <a:ext cx="37709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4" idx="1"/>
          </p:cNvCxnSpPr>
          <p:nvPr/>
        </p:nvCxnSpPr>
        <p:spPr>
          <a:xfrm flipV="1">
            <a:off x="0" y="3595133"/>
            <a:ext cx="377093" cy="140839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7"/>
          <p:cNvSpPr/>
          <p:nvPr/>
        </p:nvSpPr>
        <p:spPr>
          <a:xfrm>
            <a:off x="3262130" y="3001602"/>
            <a:ext cx="2500495" cy="118706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Functionality testing with test cases &amp; deployment</a:t>
            </a:r>
          </a:p>
          <a:p>
            <a:pPr algn="ctr"/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2 day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689940" y="3595133"/>
            <a:ext cx="57219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20072" y="836712"/>
            <a:ext cx="3377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Maiandra GD" panose="020E0502030308020204" pitchFamily="34" charset="0"/>
              </a:rPr>
              <a:t>7 </a:t>
            </a:r>
            <a:r>
              <a:rPr lang="en-US" sz="4000" dirty="0">
                <a:solidFill>
                  <a:schemeClr val="bg1"/>
                </a:solidFill>
                <a:latin typeface="Maiandra GD" panose="020E0502030308020204" pitchFamily="34" charset="0"/>
              </a:rPr>
              <a:t>days in total</a:t>
            </a:r>
          </a:p>
        </p:txBody>
      </p:sp>
    </p:spTree>
    <p:extLst>
      <p:ext uri="{BB962C8B-B14F-4D97-AF65-F5344CB8AC3E}">
        <p14:creationId xmlns:p14="http://schemas.microsoft.com/office/powerpoint/2010/main" val="400991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23" y="692696"/>
            <a:ext cx="3456384" cy="4952492"/>
          </a:xfrm>
        </p:spPr>
        <p:txBody>
          <a:bodyPr>
            <a:normAutofit/>
          </a:bodyPr>
          <a:lstStyle/>
          <a:p>
            <a:pPr algn="ctr"/>
            <a:r>
              <a:rPr lang="en-SG" sz="5400" b="1" u="sng" dirty="0">
                <a:latin typeface="Maiandra GD" panose="020E0502030308020204" pitchFamily="34" charset="0"/>
              </a:rPr>
              <a:t>Iteration </a:t>
            </a:r>
            <a:r>
              <a:rPr lang="en-SG" sz="5400" b="1" u="sng" dirty="0" smtClean="0">
                <a:latin typeface="Maiandra GD" panose="020E0502030308020204" pitchFamily="34" charset="0"/>
              </a:rPr>
              <a:t>4 </a:t>
            </a:r>
            <a:r>
              <a:rPr lang="en-SG" sz="2800" dirty="0" smtClean="0">
                <a:latin typeface="Maiandra GD" panose="020E0502030308020204" pitchFamily="34" charset="0"/>
              </a:rPr>
              <a:t>(</a:t>
            </a:r>
            <a:r>
              <a:rPr lang="en-SG" sz="2800" dirty="0" smtClean="0">
                <a:latin typeface="Maiandra GD" panose="020E0502030308020204" pitchFamily="34" charset="0"/>
              </a:rPr>
              <a:t>pending)</a:t>
            </a:r>
            <a:r>
              <a:rPr lang="en-SG" sz="2800" dirty="0" smtClean="0">
                <a:latin typeface="Maiandra GD" panose="020E0502030308020204" pitchFamily="34" charset="0"/>
              </a:rPr>
              <a:t> </a:t>
            </a:r>
            <a:r>
              <a:rPr lang="en-SG" dirty="0" smtClean="0">
                <a:latin typeface="Maiandra GD" panose="020E0502030308020204" pitchFamily="34" charset="0"/>
              </a:rPr>
              <a:t/>
            </a:r>
            <a:br>
              <a:rPr lang="en-SG" dirty="0" smtClean="0">
                <a:latin typeface="Maiandra GD" panose="020E0502030308020204" pitchFamily="34" charset="0"/>
              </a:rPr>
            </a:br>
            <a:r>
              <a:rPr lang="en-SG" dirty="0">
                <a:latin typeface="Maiandra GD" panose="020E0502030308020204" pitchFamily="34" charset="0"/>
              </a:rPr>
              <a:t/>
            </a:r>
            <a:br>
              <a:rPr lang="en-SG" dirty="0">
                <a:latin typeface="Maiandra GD" panose="020E0502030308020204" pitchFamily="34" charset="0"/>
              </a:rPr>
            </a:br>
            <a:r>
              <a:rPr lang="en-SG" dirty="0" smtClean="0">
                <a:latin typeface="Maiandra GD" panose="020E0502030308020204" pitchFamily="34" charset="0"/>
              </a:rPr>
              <a:t>03</a:t>
            </a:r>
            <a:r>
              <a:rPr lang="en-SG" dirty="0" smtClean="0">
                <a:latin typeface="Maiandra GD" panose="020E0502030308020204" pitchFamily="34" charset="0"/>
              </a:rPr>
              <a:t>/10/2016 </a:t>
            </a:r>
            <a:br>
              <a:rPr lang="en-SG" dirty="0" smtClean="0">
                <a:latin typeface="Maiandra GD" panose="020E0502030308020204" pitchFamily="34" charset="0"/>
              </a:rPr>
            </a:br>
            <a:r>
              <a:rPr lang="en-SG" dirty="0" smtClean="0">
                <a:latin typeface="Maiandra GD" panose="020E0502030308020204" pitchFamily="34" charset="0"/>
              </a:rPr>
              <a:t>- </a:t>
            </a:r>
            <a:br>
              <a:rPr lang="en-SG" dirty="0" smtClean="0">
                <a:latin typeface="Maiandra GD" panose="020E0502030308020204" pitchFamily="34" charset="0"/>
              </a:rPr>
            </a:br>
            <a:r>
              <a:rPr lang="en-SG" dirty="0" smtClean="0">
                <a:latin typeface="Maiandra GD" panose="020E0502030308020204" pitchFamily="34" charset="0"/>
              </a:rPr>
              <a:t>15/10/2016 </a:t>
            </a:r>
            <a:r>
              <a:rPr lang="en-SG" dirty="0" smtClean="0">
                <a:latin typeface="Maiandra GD" panose="020E0502030308020204" pitchFamily="34" charset="0"/>
              </a:rPr>
              <a:t/>
            </a:r>
            <a:br>
              <a:rPr lang="en-SG" dirty="0" smtClean="0">
                <a:latin typeface="Maiandra GD" panose="020E0502030308020204" pitchFamily="34" charset="0"/>
              </a:rPr>
            </a:br>
            <a:r>
              <a:rPr lang="en-SG" dirty="0">
                <a:latin typeface="Maiandra GD" panose="020E0502030308020204" pitchFamily="34" charset="0"/>
              </a:rPr>
              <a:t/>
            </a:r>
            <a:br>
              <a:rPr lang="en-SG" dirty="0">
                <a:latin typeface="Maiandra GD" panose="020E0502030308020204" pitchFamily="34" charset="0"/>
              </a:rPr>
            </a:br>
            <a:r>
              <a:rPr lang="en-SG" dirty="0" smtClean="0">
                <a:latin typeface="Maiandra GD" panose="020E0502030308020204" pitchFamily="34" charset="0"/>
              </a:rPr>
              <a:t>(13 days</a:t>
            </a:r>
            <a:r>
              <a:rPr lang="en-SG" dirty="0" smtClean="0">
                <a:latin typeface="Maiandra GD" panose="020E0502030308020204" pitchFamily="34" charset="0"/>
              </a:rPr>
              <a:t>)</a:t>
            </a:r>
            <a:endParaRPr lang="en-SG" dirty="0">
              <a:latin typeface="Maiandra GD" panose="020E0502030308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5936" y="548680"/>
            <a:ext cx="5370275" cy="436860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SG" sz="4600" dirty="0">
                <a:latin typeface="Maiandra GD" panose="020E0502030308020204" pitchFamily="34" charset="0"/>
                <a:ea typeface="Brandon Grotesque Light" charset="0"/>
                <a:cs typeface="Brandon Grotesque Light" charset="0"/>
              </a:rPr>
              <a:t>PM: </a:t>
            </a:r>
            <a:r>
              <a:rPr lang="en-SG" sz="4600" dirty="0" smtClean="0">
                <a:latin typeface="Maiandra GD" panose="020E0502030308020204" pitchFamily="34" charset="0"/>
                <a:ea typeface="Brandon Grotesque Light" charset="0"/>
                <a:cs typeface="Brandon Grotesque Light" charset="0"/>
              </a:rPr>
              <a:t>Marc</a:t>
            </a:r>
            <a:endParaRPr lang="en-SG" sz="4600" dirty="0">
              <a:latin typeface="Maiandra GD" panose="020E0502030308020204" pitchFamily="34" charset="0"/>
              <a:ea typeface="Brandon Grotesque Light" charset="0"/>
              <a:cs typeface="Brandon Grotesque Light" charset="0"/>
            </a:endParaRPr>
          </a:p>
          <a:p>
            <a:r>
              <a:rPr lang="en-SG" sz="3800" dirty="0" smtClean="0">
                <a:latin typeface="Maiandra GD" panose="020E0502030308020204" pitchFamily="34" charset="0"/>
                <a:ea typeface="Brandon Grotesque Light" charset="0"/>
                <a:cs typeface="Brandon Grotesque Light" charset="0"/>
              </a:rPr>
              <a:t>Tasks:</a:t>
            </a:r>
          </a:p>
          <a:p>
            <a:pPr marL="620713" lvl="1" indent="-358775">
              <a:lnSpc>
                <a:spcPct val="102000"/>
              </a:lnSpc>
              <a:buFont typeface="Courier New" panose="02070309020205020404" pitchFamily="49" charset="0"/>
              <a:buChar char="o"/>
            </a:pPr>
            <a:r>
              <a:rPr lang="en-SG" sz="2800" dirty="0">
                <a:latin typeface="Maiandra GD" panose="020E0502030308020204" pitchFamily="34" charset="0"/>
                <a:ea typeface="Brandon Grotesque Light" charset="0"/>
                <a:cs typeface="Brandon Grotesque Light" charset="0"/>
              </a:rPr>
              <a:t>Implement </a:t>
            </a:r>
            <a:r>
              <a:rPr lang="en-SG" sz="2800" dirty="0" smtClean="0">
                <a:latin typeface="Maiandra GD" panose="020E0502030308020204" pitchFamily="34" charset="0"/>
                <a:ea typeface="Brandon Grotesque Light" charset="0"/>
                <a:cs typeface="Brandon Grotesque Light" charset="0"/>
              </a:rPr>
              <a:t>Clearing Round 1 (</a:t>
            </a:r>
            <a:r>
              <a:rPr lang="en-SG" sz="2800" dirty="0" err="1" smtClean="0">
                <a:latin typeface="Maiandra GD" panose="020E0502030308020204" pitchFamily="34" charset="0"/>
                <a:ea typeface="Brandon Grotesque Light" charset="0"/>
                <a:cs typeface="Brandon Grotesque Light" charset="0"/>
              </a:rPr>
              <a:t>Nilofar</a:t>
            </a:r>
            <a:r>
              <a:rPr lang="en-SG" sz="2800" dirty="0" smtClean="0">
                <a:latin typeface="Maiandra GD" panose="020E0502030308020204" pitchFamily="34" charset="0"/>
                <a:ea typeface="Brandon Grotesque Light" charset="0"/>
                <a:cs typeface="Brandon Grotesque Light" charset="0"/>
              </a:rPr>
              <a:t>, Jackson)</a:t>
            </a:r>
          </a:p>
          <a:p>
            <a:pPr marL="620713" lvl="1" indent="-358775">
              <a:lnSpc>
                <a:spcPct val="102000"/>
              </a:lnSpc>
              <a:buFont typeface="Courier New" panose="02070309020205020404" pitchFamily="49" charset="0"/>
              <a:buChar char="o"/>
            </a:pPr>
            <a:r>
              <a:rPr lang="en-SG" sz="2800" dirty="0" smtClean="0">
                <a:latin typeface="Maiandra GD" panose="020E0502030308020204" pitchFamily="34" charset="0"/>
                <a:ea typeface="Brandon Grotesque Light" charset="0"/>
                <a:cs typeface="Brandon Grotesque Light" charset="0"/>
              </a:rPr>
              <a:t>Implement Clearing Round 2 </a:t>
            </a:r>
            <a:r>
              <a:rPr lang="en-SG" sz="2800" dirty="0">
                <a:latin typeface="Maiandra GD" panose="020E0502030308020204" pitchFamily="34" charset="0"/>
                <a:ea typeface="Brandon Grotesque Light" charset="0"/>
                <a:cs typeface="Brandon Grotesque Light" charset="0"/>
              </a:rPr>
              <a:t>(Ming Yi, </a:t>
            </a:r>
            <a:r>
              <a:rPr lang="en-SG" sz="2800" dirty="0" smtClean="0">
                <a:latin typeface="Maiandra GD" panose="020E0502030308020204" pitchFamily="34" charset="0"/>
                <a:ea typeface="Brandon Grotesque Light" charset="0"/>
                <a:cs typeface="Brandon Grotesque Light" charset="0"/>
              </a:rPr>
              <a:t>Yu Jian)</a:t>
            </a:r>
          </a:p>
          <a:p>
            <a:pPr marL="620713" lvl="1" indent="-358775">
              <a:lnSpc>
                <a:spcPct val="102000"/>
              </a:lnSpc>
              <a:buFont typeface="Courier New" panose="02070309020205020404" pitchFamily="49" charset="0"/>
              <a:buChar char="o"/>
            </a:pPr>
            <a:endParaRPr lang="en-SG" sz="2800" dirty="0">
              <a:latin typeface="Maiandra GD" panose="020E0502030308020204" pitchFamily="34" charset="0"/>
              <a:ea typeface="Brandon Grotesque Light" charset="0"/>
              <a:cs typeface="Brandon Grotesque Light" charset="0"/>
            </a:endParaRPr>
          </a:p>
          <a:p>
            <a:r>
              <a:rPr lang="en-SG" sz="3800" dirty="0" smtClean="0">
                <a:latin typeface="Maiandra GD" panose="020E0502030308020204" pitchFamily="34" charset="0"/>
                <a:ea typeface="Brandon Grotesque Light" charset="0"/>
                <a:cs typeface="Brandon Grotesque Light" charset="0"/>
              </a:rPr>
              <a:t>Milestones to accomplish:</a:t>
            </a:r>
          </a:p>
          <a:p>
            <a:pPr marL="620713" lvl="1" indent="-358775">
              <a:lnSpc>
                <a:spcPct val="102000"/>
              </a:lnSpc>
              <a:buFont typeface="Courier New" panose="02070309020205020404" pitchFamily="49" charset="0"/>
              <a:buChar char="o"/>
            </a:pPr>
            <a:r>
              <a:rPr lang="en-SG" sz="2800" dirty="0" smtClean="0">
                <a:latin typeface="Maiandra GD" panose="020E0502030308020204" pitchFamily="34" charset="0"/>
                <a:ea typeface="Brandon Grotesque Light" charset="0"/>
                <a:cs typeface="Brandon Grotesque Light" charset="0"/>
              </a:rPr>
              <a:t>In-class demo (13 Oct)</a:t>
            </a:r>
            <a:endParaRPr lang="en-SG" sz="2800" dirty="0">
              <a:latin typeface="Maiandra GD" panose="020E0502030308020204" pitchFamily="34" charset="0"/>
              <a:ea typeface="Brandon Grotesque Light" charset="0"/>
              <a:cs typeface="Brandon Grotesq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93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7"/>
          <p:cNvSpPr/>
          <p:nvPr/>
        </p:nvSpPr>
        <p:spPr>
          <a:xfrm>
            <a:off x="377093" y="3001602"/>
            <a:ext cx="2312847" cy="118706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Clearing round UI</a:t>
            </a:r>
          </a:p>
          <a:p>
            <a:pPr algn="ctr"/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3 day</a:t>
            </a:r>
          </a:p>
        </p:txBody>
      </p:sp>
      <p:sp>
        <p:nvSpPr>
          <p:cNvPr id="5" name="Rectangle: Rounded Corners 27"/>
          <p:cNvSpPr/>
          <p:nvPr/>
        </p:nvSpPr>
        <p:spPr>
          <a:xfrm>
            <a:off x="6178937" y="3001601"/>
            <a:ext cx="2775098" cy="1187063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Clearing round 1 functionality testing and troubleshooting</a:t>
            </a:r>
          </a:p>
          <a:p>
            <a:pPr algn="ctr"/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3</a:t>
            </a:r>
            <a:r>
              <a:rPr lang="en-SG" dirty="0" smtClean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day</a:t>
            </a:r>
          </a:p>
        </p:txBody>
      </p:sp>
      <p:sp>
        <p:nvSpPr>
          <p:cNvPr id="14" name="Rectangle: Rounded Corners 17"/>
          <p:cNvSpPr/>
          <p:nvPr/>
        </p:nvSpPr>
        <p:spPr>
          <a:xfrm>
            <a:off x="3262130" y="3001602"/>
            <a:ext cx="2312847" cy="118706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Clearing round Server-side logic [round 1]</a:t>
            </a:r>
          </a:p>
          <a:p>
            <a:pPr algn="ctr"/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3 day</a:t>
            </a:r>
          </a:p>
        </p:txBody>
      </p:sp>
      <p:cxnSp>
        <p:nvCxnSpPr>
          <p:cNvPr id="16" name="Straight Arrow Connector 15"/>
          <p:cNvCxnSpPr>
            <a:stCxn id="4" idx="3"/>
            <a:endCxn id="14" idx="1"/>
          </p:cNvCxnSpPr>
          <p:nvPr/>
        </p:nvCxnSpPr>
        <p:spPr>
          <a:xfrm>
            <a:off x="2689940" y="3595133"/>
            <a:ext cx="57219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3"/>
            <a:endCxn id="5" idx="1"/>
          </p:cNvCxnSpPr>
          <p:nvPr/>
        </p:nvCxnSpPr>
        <p:spPr>
          <a:xfrm>
            <a:off x="5574977" y="3595133"/>
            <a:ext cx="6039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7"/>
          <p:cNvSpPr/>
          <p:nvPr/>
        </p:nvSpPr>
        <p:spPr>
          <a:xfrm>
            <a:off x="3262130" y="4440715"/>
            <a:ext cx="2312847" cy="1187062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Clearing round Server-side logic [round 2]</a:t>
            </a:r>
          </a:p>
          <a:p>
            <a:pPr algn="ctr"/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3 day</a:t>
            </a:r>
          </a:p>
        </p:txBody>
      </p:sp>
      <p:sp>
        <p:nvSpPr>
          <p:cNvPr id="18" name="Rectangle: Rounded Corners 27"/>
          <p:cNvSpPr/>
          <p:nvPr/>
        </p:nvSpPr>
        <p:spPr>
          <a:xfrm>
            <a:off x="6178937" y="4440715"/>
            <a:ext cx="2775098" cy="118706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Clearing round 2 functionality testing and troubleshooting</a:t>
            </a:r>
          </a:p>
          <a:p>
            <a:pPr algn="ctr"/>
            <a:r>
              <a:rPr lang="en-SG" dirty="0" smtClean="0">
                <a:solidFill>
                  <a:schemeClr val="bg1"/>
                </a:solidFill>
                <a:latin typeface="Maiandra GD" panose="020E0502030308020204" pitchFamily="34" charset="0"/>
              </a:rPr>
              <a:t>2 </a:t>
            </a:r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day</a:t>
            </a:r>
          </a:p>
        </p:txBody>
      </p:sp>
      <p:cxnSp>
        <p:nvCxnSpPr>
          <p:cNvPr id="21" name="Straight Arrow Connector 20"/>
          <p:cNvCxnSpPr>
            <a:stCxn id="17" idx="3"/>
            <a:endCxn id="18" idx="1"/>
          </p:cNvCxnSpPr>
          <p:nvPr/>
        </p:nvCxnSpPr>
        <p:spPr>
          <a:xfrm>
            <a:off x="5574977" y="5034246"/>
            <a:ext cx="60396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954035" y="3595133"/>
            <a:ext cx="18996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954035" y="5034246"/>
            <a:ext cx="189965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7" idx="1"/>
          </p:cNvCxnSpPr>
          <p:nvPr/>
        </p:nvCxnSpPr>
        <p:spPr>
          <a:xfrm>
            <a:off x="2689940" y="3595132"/>
            <a:ext cx="572191" cy="143911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 txBox="1">
            <a:spLocks/>
          </p:cNvSpPr>
          <p:nvPr/>
        </p:nvSpPr>
        <p:spPr>
          <a:xfrm>
            <a:off x="324212" y="908720"/>
            <a:ext cx="8261548" cy="85725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685800"/>
            <a:r>
              <a:rPr lang="en-US" sz="5400" b="1" i="1" dirty="0">
                <a:solidFill>
                  <a:schemeClr val="bg1"/>
                </a:solidFill>
                <a:latin typeface="Maiandra GD" panose="020E0502030308020204" pitchFamily="34" charset="0"/>
              </a:rPr>
              <a:t>Critical Path For Iteration </a:t>
            </a:r>
            <a:r>
              <a:rPr lang="en-US" sz="5400" b="1" i="1" dirty="0">
                <a:solidFill>
                  <a:schemeClr val="bg1"/>
                </a:solidFill>
                <a:latin typeface="Maiandra GD" panose="020E0502030308020204" pitchFamily="34" charset="0"/>
              </a:rPr>
              <a:t>4</a:t>
            </a:r>
            <a:endParaRPr lang="en-US" sz="5400" b="1" i="1" dirty="0">
              <a:solidFill>
                <a:schemeClr val="bg1"/>
              </a:solidFill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13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1241" y="1844824"/>
            <a:ext cx="7416824" cy="565515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SG" sz="2800" i="1" dirty="0">
                <a:latin typeface="Maiandra GD" panose="020E0502030308020204" pitchFamily="34" charset="0"/>
                <a:ea typeface="Old Standard TT" charset="0"/>
                <a:cs typeface="Old Standard TT" charset="0"/>
              </a:rPr>
              <a:t>Functionalities</a:t>
            </a:r>
          </a:p>
          <a:p>
            <a:pPr marL="457200" indent="-457200">
              <a:buFont typeface="+mj-lt"/>
              <a:buAutoNum type="arabicPeriod"/>
            </a:pPr>
            <a:r>
              <a:rPr lang="en-SG" sz="2800" i="1" dirty="0" smtClean="0">
                <a:latin typeface="Maiandra GD" panose="020E0502030308020204" pitchFamily="34" charset="0"/>
                <a:ea typeface="Old Standard TT" charset="0"/>
                <a:cs typeface="Old Standard TT" charset="0"/>
              </a:rPr>
              <a:t>Schedule (Iterations with Critical Path)</a:t>
            </a:r>
            <a:endParaRPr lang="en-SG" sz="2800" i="1" dirty="0">
              <a:latin typeface="Maiandra GD" panose="020E0502030308020204" pitchFamily="34" charset="0"/>
              <a:ea typeface="Old Standard TT" charset="0"/>
              <a:cs typeface="Old Standard TT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SG" sz="2800" i="1" dirty="0">
                <a:latin typeface="Maiandra GD" panose="020E0502030308020204" pitchFamily="34" charset="0"/>
                <a:ea typeface="Old Standard TT" charset="0"/>
                <a:cs typeface="Old Standard TT" charset="0"/>
              </a:rPr>
              <a:t>Metrics </a:t>
            </a:r>
            <a:r>
              <a:rPr lang="en-SG" sz="2800" i="1" dirty="0" smtClean="0">
                <a:latin typeface="Maiandra GD" panose="020E0502030308020204" pitchFamily="34" charset="0"/>
                <a:ea typeface="Old Standard TT" charset="0"/>
                <a:cs typeface="Old Standard TT" charset="0"/>
              </a:rPr>
              <a:t>(Schedule, </a:t>
            </a:r>
            <a:r>
              <a:rPr lang="en-SG" sz="2800" i="1" dirty="0">
                <a:latin typeface="Maiandra GD" panose="020E0502030308020204" pitchFamily="34" charset="0"/>
                <a:ea typeface="Old Standard TT" charset="0"/>
                <a:cs typeface="Old Standard TT" charset="0"/>
              </a:rPr>
              <a:t>Pair Programming, </a:t>
            </a:r>
            <a:r>
              <a:rPr lang="en-SG" sz="2800" i="1" dirty="0" smtClean="0">
                <a:latin typeface="Maiandra GD" panose="020E0502030308020204" pitchFamily="34" charset="0"/>
                <a:ea typeface="Old Standard TT" charset="0"/>
                <a:cs typeface="Old Standard TT" charset="0"/>
              </a:rPr>
              <a:t>Bug)</a:t>
            </a:r>
            <a:endParaRPr lang="en-SG" sz="2800" i="1" dirty="0">
              <a:latin typeface="Maiandra GD" panose="020E0502030308020204" pitchFamily="34" charset="0"/>
              <a:ea typeface="Old Standard TT" charset="0"/>
              <a:cs typeface="Old Standard TT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SG" sz="2800" i="1" dirty="0">
                <a:latin typeface="Maiandra GD" panose="020E0502030308020204" pitchFamily="34" charset="0"/>
                <a:ea typeface="Old Standard TT" charset="0"/>
                <a:cs typeface="Old Standard TT" charset="0"/>
              </a:rPr>
              <a:t>Roles &amp; Responsibilities</a:t>
            </a:r>
          </a:p>
          <a:p>
            <a:pPr marL="457200" indent="-457200">
              <a:buFont typeface="+mj-lt"/>
              <a:buAutoNum type="arabicPeriod"/>
            </a:pPr>
            <a:r>
              <a:rPr lang="en-SG" sz="2800" i="1" dirty="0">
                <a:latin typeface="Maiandra GD" panose="020E0502030308020204" pitchFamily="34" charset="0"/>
                <a:ea typeface="Old Standard TT" charset="0"/>
                <a:cs typeface="Old Standard TT" charset="0"/>
              </a:rPr>
              <a:t>Rotation plan</a:t>
            </a:r>
          </a:p>
          <a:p>
            <a:pPr marL="457200" indent="-457200">
              <a:buFont typeface="+mj-lt"/>
              <a:buAutoNum type="arabicPeriod"/>
            </a:pPr>
            <a:endParaRPr lang="en-SG" i="1" dirty="0">
              <a:latin typeface="Old Standard TT" charset="0"/>
              <a:ea typeface="Old Standard TT" charset="0"/>
              <a:cs typeface="Old Standard TT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71800" y="921494"/>
            <a:ext cx="35157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u="sng" dirty="0" smtClean="0">
                <a:latin typeface="Maiandra GD" panose="020E0502030308020204" pitchFamily="34" charset="0"/>
              </a:rPr>
              <a:t>CONTENT</a:t>
            </a:r>
            <a:endParaRPr lang="en-US" sz="5400" b="1" u="sng" dirty="0"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78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7"/>
          <p:cNvSpPr/>
          <p:nvPr/>
        </p:nvSpPr>
        <p:spPr>
          <a:xfrm>
            <a:off x="377093" y="3001602"/>
            <a:ext cx="2312847" cy="118706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Clearing round functionality integration</a:t>
            </a:r>
          </a:p>
          <a:p>
            <a:pPr algn="ctr"/>
            <a:r>
              <a:rPr lang="en-SG" dirty="0" smtClean="0">
                <a:solidFill>
                  <a:schemeClr val="bg1"/>
                </a:solidFill>
                <a:latin typeface="Maiandra GD" panose="020E0502030308020204" pitchFamily="34" charset="0"/>
              </a:rPr>
              <a:t>2 </a:t>
            </a:r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day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0" y="3595133"/>
            <a:ext cx="37709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4" idx="1"/>
          </p:cNvCxnSpPr>
          <p:nvPr/>
        </p:nvCxnSpPr>
        <p:spPr>
          <a:xfrm flipV="1">
            <a:off x="0" y="3595133"/>
            <a:ext cx="377093" cy="140839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7"/>
          <p:cNvSpPr/>
          <p:nvPr/>
        </p:nvSpPr>
        <p:spPr>
          <a:xfrm>
            <a:off x="3262130" y="3001602"/>
            <a:ext cx="2500495" cy="118706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Functionality testing with test cases &amp; deployment</a:t>
            </a:r>
          </a:p>
          <a:p>
            <a:pPr algn="ctr"/>
            <a:r>
              <a:rPr lang="en-SG" dirty="0" smtClean="0">
                <a:solidFill>
                  <a:schemeClr val="bg1"/>
                </a:solidFill>
                <a:latin typeface="Maiandra GD" panose="020E0502030308020204" pitchFamily="34" charset="0"/>
              </a:rPr>
              <a:t>2 </a:t>
            </a:r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day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689940" y="3595133"/>
            <a:ext cx="57219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20072" y="836712"/>
            <a:ext cx="35814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Maiandra GD" panose="020E0502030308020204" pitchFamily="34" charset="0"/>
              </a:rPr>
              <a:t>13 </a:t>
            </a:r>
            <a:r>
              <a:rPr lang="en-US" sz="4000" dirty="0">
                <a:solidFill>
                  <a:schemeClr val="bg1"/>
                </a:solidFill>
                <a:latin typeface="Maiandra GD" panose="020E0502030308020204" pitchFamily="34" charset="0"/>
              </a:rPr>
              <a:t>days in total</a:t>
            </a:r>
          </a:p>
        </p:txBody>
      </p:sp>
    </p:spTree>
    <p:extLst>
      <p:ext uri="{BB962C8B-B14F-4D97-AF65-F5344CB8AC3E}">
        <p14:creationId xmlns:p14="http://schemas.microsoft.com/office/powerpoint/2010/main" val="118132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23" y="692696"/>
            <a:ext cx="3456384" cy="4952492"/>
          </a:xfrm>
        </p:spPr>
        <p:txBody>
          <a:bodyPr>
            <a:normAutofit/>
          </a:bodyPr>
          <a:lstStyle/>
          <a:p>
            <a:pPr algn="ctr"/>
            <a:r>
              <a:rPr lang="en-SG" sz="5400" b="1" u="sng" dirty="0">
                <a:latin typeface="Maiandra GD" panose="020E0502030308020204" pitchFamily="34" charset="0"/>
              </a:rPr>
              <a:t>Iteration </a:t>
            </a:r>
            <a:r>
              <a:rPr lang="en-SG" sz="5400" b="1" u="sng" dirty="0">
                <a:latin typeface="Maiandra GD" panose="020E0502030308020204" pitchFamily="34" charset="0"/>
              </a:rPr>
              <a:t>5</a:t>
            </a:r>
            <a:r>
              <a:rPr lang="en-SG" sz="5400" b="1" u="sng" dirty="0" smtClean="0">
                <a:latin typeface="Maiandra GD" panose="020E0502030308020204" pitchFamily="34" charset="0"/>
              </a:rPr>
              <a:t> </a:t>
            </a:r>
            <a:r>
              <a:rPr lang="en-SG" sz="2800" dirty="0" smtClean="0">
                <a:latin typeface="Maiandra GD" panose="020E0502030308020204" pitchFamily="34" charset="0"/>
              </a:rPr>
              <a:t>(</a:t>
            </a:r>
            <a:r>
              <a:rPr lang="en-SG" sz="2800" dirty="0" smtClean="0">
                <a:latin typeface="Maiandra GD" panose="020E0502030308020204" pitchFamily="34" charset="0"/>
              </a:rPr>
              <a:t>pending)</a:t>
            </a:r>
            <a:r>
              <a:rPr lang="en-SG" sz="2800" dirty="0" smtClean="0">
                <a:latin typeface="Maiandra GD" panose="020E0502030308020204" pitchFamily="34" charset="0"/>
              </a:rPr>
              <a:t> </a:t>
            </a:r>
            <a:r>
              <a:rPr lang="en-SG" dirty="0" smtClean="0">
                <a:latin typeface="Maiandra GD" panose="020E0502030308020204" pitchFamily="34" charset="0"/>
              </a:rPr>
              <a:t/>
            </a:r>
            <a:br>
              <a:rPr lang="en-SG" dirty="0" smtClean="0">
                <a:latin typeface="Maiandra GD" panose="020E0502030308020204" pitchFamily="34" charset="0"/>
              </a:rPr>
            </a:br>
            <a:r>
              <a:rPr lang="en-SG" dirty="0">
                <a:latin typeface="Maiandra GD" panose="020E0502030308020204" pitchFamily="34" charset="0"/>
              </a:rPr>
              <a:t/>
            </a:r>
            <a:br>
              <a:rPr lang="en-SG" dirty="0">
                <a:latin typeface="Maiandra GD" panose="020E0502030308020204" pitchFamily="34" charset="0"/>
              </a:rPr>
            </a:br>
            <a:r>
              <a:rPr lang="en-SG" dirty="0" smtClean="0">
                <a:latin typeface="Maiandra GD" panose="020E0502030308020204" pitchFamily="34" charset="0"/>
              </a:rPr>
              <a:t>16/10/2016 </a:t>
            </a:r>
            <a:br>
              <a:rPr lang="en-SG" dirty="0" smtClean="0">
                <a:latin typeface="Maiandra GD" panose="020E0502030308020204" pitchFamily="34" charset="0"/>
              </a:rPr>
            </a:br>
            <a:r>
              <a:rPr lang="en-SG" dirty="0" smtClean="0">
                <a:latin typeface="Maiandra GD" panose="020E0502030308020204" pitchFamily="34" charset="0"/>
              </a:rPr>
              <a:t>- </a:t>
            </a:r>
            <a:br>
              <a:rPr lang="en-SG" dirty="0" smtClean="0">
                <a:latin typeface="Maiandra GD" panose="020E0502030308020204" pitchFamily="34" charset="0"/>
              </a:rPr>
            </a:br>
            <a:r>
              <a:rPr lang="en-SG" dirty="0" smtClean="0">
                <a:latin typeface="Maiandra GD" panose="020E0502030308020204" pitchFamily="34" charset="0"/>
              </a:rPr>
              <a:t>04/11/2016 </a:t>
            </a:r>
            <a:r>
              <a:rPr lang="en-SG" dirty="0" smtClean="0">
                <a:latin typeface="Maiandra GD" panose="020E0502030308020204" pitchFamily="34" charset="0"/>
              </a:rPr>
              <a:t/>
            </a:r>
            <a:br>
              <a:rPr lang="en-SG" dirty="0" smtClean="0">
                <a:latin typeface="Maiandra GD" panose="020E0502030308020204" pitchFamily="34" charset="0"/>
              </a:rPr>
            </a:br>
            <a:r>
              <a:rPr lang="en-SG" dirty="0">
                <a:latin typeface="Maiandra GD" panose="020E0502030308020204" pitchFamily="34" charset="0"/>
              </a:rPr>
              <a:t/>
            </a:r>
            <a:br>
              <a:rPr lang="en-SG" dirty="0">
                <a:latin typeface="Maiandra GD" panose="020E0502030308020204" pitchFamily="34" charset="0"/>
              </a:rPr>
            </a:br>
            <a:r>
              <a:rPr lang="en-SG" dirty="0" smtClean="0">
                <a:latin typeface="Maiandra GD" panose="020E0502030308020204" pitchFamily="34" charset="0"/>
              </a:rPr>
              <a:t>(20 days</a:t>
            </a:r>
            <a:r>
              <a:rPr lang="en-SG" dirty="0" smtClean="0">
                <a:latin typeface="Maiandra GD" panose="020E0502030308020204" pitchFamily="34" charset="0"/>
              </a:rPr>
              <a:t>)</a:t>
            </a:r>
            <a:endParaRPr lang="en-SG" dirty="0">
              <a:latin typeface="Maiandra GD" panose="020E0502030308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912" y="548680"/>
            <a:ext cx="5148064" cy="547260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SG" sz="4600" dirty="0">
                <a:latin typeface="Maiandra GD" panose="020E0502030308020204" pitchFamily="34" charset="0"/>
                <a:ea typeface="Brandon Grotesque Light" charset="0"/>
                <a:cs typeface="Brandon Grotesque Light" charset="0"/>
              </a:rPr>
              <a:t>PM: </a:t>
            </a:r>
            <a:r>
              <a:rPr lang="en-SG" sz="4600" dirty="0" smtClean="0">
                <a:latin typeface="Maiandra GD" panose="020E0502030308020204" pitchFamily="34" charset="0"/>
                <a:ea typeface="Brandon Grotesque Light" charset="0"/>
                <a:cs typeface="Brandon Grotesque Light" charset="0"/>
              </a:rPr>
              <a:t>Ming Yi</a:t>
            </a:r>
            <a:endParaRPr lang="en-SG" sz="4600" dirty="0">
              <a:latin typeface="Maiandra GD" panose="020E0502030308020204" pitchFamily="34" charset="0"/>
              <a:ea typeface="Brandon Grotesque Light" charset="0"/>
              <a:cs typeface="Brandon Grotesque Light" charset="0"/>
            </a:endParaRPr>
          </a:p>
          <a:p>
            <a:r>
              <a:rPr lang="en-SG" sz="3800" dirty="0" smtClean="0">
                <a:latin typeface="Maiandra GD" panose="020E0502030308020204" pitchFamily="34" charset="0"/>
                <a:ea typeface="Brandon Grotesque Light" charset="0"/>
                <a:cs typeface="Brandon Grotesque Light" charset="0"/>
              </a:rPr>
              <a:t>Tasks:</a:t>
            </a:r>
          </a:p>
          <a:p>
            <a:pPr marL="620713" lvl="1" indent="-358775">
              <a:lnSpc>
                <a:spcPct val="102000"/>
              </a:lnSpc>
              <a:buFont typeface="Courier New" panose="02070309020205020404" pitchFamily="49" charset="0"/>
              <a:buChar char="o"/>
            </a:pPr>
            <a:r>
              <a:rPr lang="en-SG" sz="3100" dirty="0">
                <a:latin typeface="Maiandra GD" panose="020E0502030308020204" pitchFamily="34" charset="0"/>
                <a:ea typeface="Brandon Grotesque Light" charset="0"/>
                <a:cs typeface="Brandon Grotesque Light" charset="0"/>
              </a:rPr>
              <a:t>Implement </a:t>
            </a:r>
            <a:r>
              <a:rPr lang="en-SG" sz="3100" dirty="0" smtClean="0">
                <a:latin typeface="Maiandra GD" panose="020E0502030308020204" pitchFamily="34" charset="0"/>
                <a:ea typeface="Brandon Grotesque Light" charset="0"/>
                <a:cs typeface="Brandon Grotesque Light" charset="0"/>
              </a:rPr>
              <a:t>Drop Section function (Student) (Marc, Jackson)</a:t>
            </a:r>
          </a:p>
          <a:p>
            <a:pPr marL="620713" lvl="1" indent="-358775">
              <a:lnSpc>
                <a:spcPct val="102000"/>
              </a:lnSpc>
              <a:buFont typeface="Courier New" panose="02070309020205020404" pitchFamily="49" charset="0"/>
              <a:buChar char="o"/>
            </a:pPr>
            <a:r>
              <a:rPr lang="en-SG" sz="3100" dirty="0" smtClean="0">
                <a:latin typeface="Maiandra GD" panose="020E0502030308020204" pitchFamily="34" charset="0"/>
                <a:ea typeface="Brandon Grotesque Light" charset="0"/>
                <a:cs typeface="Brandon Grotesque Light" charset="0"/>
              </a:rPr>
              <a:t>Develop Web Services (Yu Jian, </a:t>
            </a:r>
            <a:r>
              <a:rPr lang="en-SG" sz="3100" dirty="0" err="1" smtClean="0">
                <a:latin typeface="Maiandra GD" panose="020E0502030308020204" pitchFamily="34" charset="0"/>
                <a:ea typeface="Brandon Grotesque Light" charset="0"/>
                <a:cs typeface="Brandon Grotesque Light" charset="0"/>
              </a:rPr>
              <a:t>Nilofar</a:t>
            </a:r>
            <a:r>
              <a:rPr lang="en-SG" sz="3100" dirty="0" smtClean="0">
                <a:latin typeface="Maiandra GD" panose="020E0502030308020204" pitchFamily="34" charset="0"/>
                <a:ea typeface="Brandon Grotesque Light" charset="0"/>
                <a:cs typeface="Brandon Grotesque Light" charset="0"/>
              </a:rPr>
              <a:t>)</a:t>
            </a:r>
          </a:p>
          <a:p>
            <a:pPr marL="620713" lvl="1" indent="-358775">
              <a:lnSpc>
                <a:spcPct val="102000"/>
              </a:lnSpc>
              <a:buFont typeface="Courier New" panose="02070309020205020404" pitchFamily="49" charset="0"/>
              <a:buChar char="o"/>
            </a:pPr>
            <a:r>
              <a:rPr lang="en-SG" sz="3100" dirty="0" smtClean="0">
                <a:latin typeface="Maiandra GD" panose="020E0502030308020204" pitchFamily="34" charset="0"/>
                <a:ea typeface="Brandon Grotesque Light" charset="0"/>
                <a:cs typeface="Brandon Grotesque Light" charset="0"/>
              </a:rPr>
              <a:t>Final Deployment (Yu Jian, </a:t>
            </a:r>
            <a:r>
              <a:rPr lang="en-SG" sz="3100" dirty="0" err="1" smtClean="0">
                <a:latin typeface="Maiandra GD" panose="020E0502030308020204" pitchFamily="34" charset="0"/>
                <a:ea typeface="Brandon Grotesque Light" charset="0"/>
                <a:cs typeface="Brandon Grotesque Light" charset="0"/>
              </a:rPr>
              <a:t>Nilofar</a:t>
            </a:r>
            <a:r>
              <a:rPr lang="en-SG" sz="3100" dirty="0" smtClean="0">
                <a:latin typeface="Maiandra GD" panose="020E0502030308020204" pitchFamily="34" charset="0"/>
                <a:ea typeface="Brandon Grotesque Light" charset="0"/>
                <a:cs typeface="Brandon Grotesque Light" charset="0"/>
              </a:rPr>
              <a:t>)</a:t>
            </a:r>
          </a:p>
          <a:p>
            <a:pPr marL="261938" lvl="1" indent="0">
              <a:lnSpc>
                <a:spcPct val="102000"/>
              </a:lnSpc>
              <a:buNone/>
            </a:pPr>
            <a:endParaRPr lang="en-SG" sz="2800" dirty="0" smtClean="0">
              <a:latin typeface="Maiandra GD" panose="020E0502030308020204" pitchFamily="34" charset="0"/>
              <a:ea typeface="Brandon Grotesque Light" charset="0"/>
              <a:cs typeface="Brandon Grotesque Light" charset="0"/>
            </a:endParaRPr>
          </a:p>
          <a:p>
            <a:r>
              <a:rPr lang="en-SG" sz="3800" dirty="0" smtClean="0">
                <a:latin typeface="Maiandra GD" panose="020E0502030308020204" pitchFamily="34" charset="0"/>
                <a:ea typeface="Brandon Grotesque Light" charset="0"/>
                <a:cs typeface="Brandon Grotesque Light" charset="0"/>
              </a:rPr>
              <a:t>Milestones to accomplish:</a:t>
            </a:r>
          </a:p>
          <a:p>
            <a:pPr marL="620713" lvl="1" indent="-358775">
              <a:lnSpc>
                <a:spcPct val="102000"/>
              </a:lnSpc>
              <a:buFont typeface="Courier New" panose="02070309020205020404" pitchFamily="49" charset="0"/>
              <a:buChar char="o"/>
            </a:pPr>
            <a:r>
              <a:rPr lang="en-SG" sz="3100" dirty="0" smtClean="0">
                <a:latin typeface="Maiandra GD" panose="020E0502030308020204" pitchFamily="34" charset="0"/>
                <a:ea typeface="Brandon Grotesque Light" charset="0"/>
                <a:cs typeface="Brandon Grotesque Light" charset="0"/>
              </a:rPr>
              <a:t>Supervisor Meeting (24 Oct)</a:t>
            </a:r>
          </a:p>
          <a:p>
            <a:pPr marL="620713" lvl="1" indent="-358775">
              <a:lnSpc>
                <a:spcPct val="102000"/>
              </a:lnSpc>
              <a:buFont typeface="Courier New" panose="02070309020205020404" pitchFamily="49" charset="0"/>
              <a:buChar char="o"/>
            </a:pPr>
            <a:r>
              <a:rPr lang="en-SG" sz="3100" dirty="0" smtClean="0">
                <a:latin typeface="Maiandra GD" panose="020E0502030308020204" pitchFamily="34" charset="0"/>
                <a:ea typeface="Brandon Grotesque Light" charset="0"/>
                <a:cs typeface="Brandon Grotesque Light" charset="0"/>
              </a:rPr>
              <a:t>UAT (in-class) (3 Nov)</a:t>
            </a:r>
          </a:p>
          <a:p>
            <a:pPr marL="620713" lvl="1" indent="-358775">
              <a:lnSpc>
                <a:spcPct val="102000"/>
              </a:lnSpc>
              <a:buFont typeface="Courier New" panose="02070309020205020404" pitchFamily="49" charset="0"/>
              <a:buChar char="o"/>
            </a:pPr>
            <a:endParaRPr lang="en-SG" sz="2800" dirty="0">
              <a:latin typeface="Maiandra GD" panose="020E0502030308020204" pitchFamily="34" charset="0"/>
              <a:ea typeface="Brandon Grotesque Light" charset="0"/>
              <a:cs typeface="Brandon Grotesq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96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7"/>
          <p:cNvSpPr/>
          <p:nvPr/>
        </p:nvSpPr>
        <p:spPr>
          <a:xfrm>
            <a:off x="377093" y="3001602"/>
            <a:ext cx="2312847" cy="1187062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Dropping section UI</a:t>
            </a:r>
          </a:p>
          <a:p>
            <a:pPr algn="ctr"/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3 day</a:t>
            </a:r>
          </a:p>
        </p:txBody>
      </p:sp>
      <p:sp>
        <p:nvSpPr>
          <p:cNvPr id="5" name="Rectangle: Rounded Corners 27"/>
          <p:cNvSpPr/>
          <p:nvPr/>
        </p:nvSpPr>
        <p:spPr>
          <a:xfrm>
            <a:off x="6178937" y="3001601"/>
            <a:ext cx="2775098" cy="118706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Dropping section functionality testing and troubleshooting</a:t>
            </a:r>
          </a:p>
          <a:p>
            <a:pPr algn="ctr"/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3 day</a:t>
            </a:r>
          </a:p>
        </p:txBody>
      </p:sp>
      <p:sp>
        <p:nvSpPr>
          <p:cNvPr id="14" name="Rectangle: Rounded Corners 17"/>
          <p:cNvSpPr/>
          <p:nvPr/>
        </p:nvSpPr>
        <p:spPr>
          <a:xfrm>
            <a:off x="3262130" y="3001602"/>
            <a:ext cx="2312847" cy="1187062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Dropping section Server-side logic </a:t>
            </a:r>
          </a:p>
          <a:p>
            <a:pPr algn="ctr"/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3 day</a:t>
            </a:r>
          </a:p>
        </p:txBody>
      </p:sp>
      <p:cxnSp>
        <p:nvCxnSpPr>
          <p:cNvPr id="16" name="Straight Arrow Connector 15"/>
          <p:cNvCxnSpPr>
            <a:stCxn id="4" idx="3"/>
            <a:endCxn id="14" idx="1"/>
          </p:cNvCxnSpPr>
          <p:nvPr/>
        </p:nvCxnSpPr>
        <p:spPr>
          <a:xfrm>
            <a:off x="2689940" y="3595133"/>
            <a:ext cx="572191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3"/>
            <a:endCxn id="5" idx="1"/>
          </p:cNvCxnSpPr>
          <p:nvPr/>
        </p:nvCxnSpPr>
        <p:spPr>
          <a:xfrm>
            <a:off x="5574977" y="3595133"/>
            <a:ext cx="60396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7"/>
          <p:cNvSpPr/>
          <p:nvPr/>
        </p:nvSpPr>
        <p:spPr>
          <a:xfrm>
            <a:off x="3262130" y="4440715"/>
            <a:ext cx="2312847" cy="118706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Develop web services [Part 2]</a:t>
            </a:r>
          </a:p>
          <a:p>
            <a:pPr algn="ctr"/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4 day</a:t>
            </a:r>
          </a:p>
        </p:txBody>
      </p:sp>
      <p:sp>
        <p:nvSpPr>
          <p:cNvPr id="18" name="Rectangle: Rounded Corners 27"/>
          <p:cNvSpPr/>
          <p:nvPr/>
        </p:nvSpPr>
        <p:spPr>
          <a:xfrm>
            <a:off x="6178937" y="4440715"/>
            <a:ext cx="2775098" cy="1187063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Web services functionality testing and troubleshooting</a:t>
            </a:r>
          </a:p>
          <a:p>
            <a:pPr algn="ctr"/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4 day</a:t>
            </a:r>
          </a:p>
        </p:txBody>
      </p:sp>
      <p:cxnSp>
        <p:nvCxnSpPr>
          <p:cNvPr id="21" name="Straight Arrow Connector 20"/>
          <p:cNvCxnSpPr>
            <a:stCxn id="17" idx="3"/>
            <a:endCxn id="18" idx="1"/>
          </p:cNvCxnSpPr>
          <p:nvPr/>
        </p:nvCxnSpPr>
        <p:spPr>
          <a:xfrm>
            <a:off x="5574977" y="5034246"/>
            <a:ext cx="6039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954035" y="3595133"/>
            <a:ext cx="189965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954035" y="5034246"/>
            <a:ext cx="18996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3"/>
            <a:endCxn id="17" idx="1"/>
          </p:cNvCxnSpPr>
          <p:nvPr/>
        </p:nvCxnSpPr>
        <p:spPr>
          <a:xfrm>
            <a:off x="2689940" y="5034246"/>
            <a:ext cx="572191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7"/>
          <p:cNvSpPr/>
          <p:nvPr/>
        </p:nvSpPr>
        <p:spPr>
          <a:xfrm>
            <a:off x="377093" y="4440714"/>
            <a:ext cx="2312847" cy="118706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Develop web services [Part 1]</a:t>
            </a:r>
          </a:p>
          <a:p>
            <a:pPr algn="ctr"/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4 day</a:t>
            </a: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324212" y="908720"/>
            <a:ext cx="8261548" cy="85725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685800"/>
            <a:r>
              <a:rPr lang="en-US" sz="5400" b="1" i="1" dirty="0">
                <a:solidFill>
                  <a:schemeClr val="bg1"/>
                </a:solidFill>
                <a:latin typeface="Maiandra GD" panose="020E0502030308020204" pitchFamily="34" charset="0"/>
              </a:rPr>
              <a:t>Critical Path For Iteration </a:t>
            </a:r>
            <a:r>
              <a:rPr lang="en-US" sz="5400" b="1" i="1" dirty="0" smtClean="0">
                <a:solidFill>
                  <a:schemeClr val="bg1"/>
                </a:solidFill>
                <a:latin typeface="Maiandra GD" panose="020E0502030308020204" pitchFamily="34" charset="0"/>
              </a:rPr>
              <a:t>5</a:t>
            </a:r>
            <a:endParaRPr lang="en-US" sz="5400" b="1" i="1" dirty="0">
              <a:solidFill>
                <a:schemeClr val="bg1"/>
              </a:solidFill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13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7"/>
          <p:cNvSpPr/>
          <p:nvPr/>
        </p:nvSpPr>
        <p:spPr>
          <a:xfrm>
            <a:off x="377093" y="3001602"/>
            <a:ext cx="2312847" cy="118706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Integration with all previous functionalities</a:t>
            </a:r>
          </a:p>
          <a:p>
            <a:pPr algn="ctr"/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3 day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0" y="3595133"/>
            <a:ext cx="377093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4" idx="1"/>
          </p:cNvCxnSpPr>
          <p:nvPr/>
        </p:nvCxnSpPr>
        <p:spPr>
          <a:xfrm flipV="1">
            <a:off x="0" y="3595133"/>
            <a:ext cx="377093" cy="14083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7"/>
          <p:cNvSpPr/>
          <p:nvPr/>
        </p:nvSpPr>
        <p:spPr>
          <a:xfrm>
            <a:off x="3262130" y="3001602"/>
            <a:ext cx="2500495" cy="118706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AWS deployment &amp; further test case analysis</a:t>
            </a:r>
          </a:p>
          <a:p>
            <a:pPr algn="ctr"/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5 day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689940" y="3595133"/>
            <a:ext cx="57219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20072" y="836712"/>
            <a:ext cx="36792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Maiandra GD" panose="020E0502030308020204" pitchFamily="34" charset="0"/>
              </a:rPr>
              <a:t>20</a:t>
            </a:r>
            <a:r>
              <a:rPr lang="en-US" sz="4000" dirty="0" smtClean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US" sz="4000" dirty="0">
                <a:solidFill>
                  <a:schemeClr val="bg1"/>
                </a:solidFill>
                <a:latin typeface="Maiandra GD" panose="020E0502030308020204" pitchFamily="34" charset="0"/>
              </a:rPr>
              <a:t>days in total</a:t>
            </a:r>
          </a:p>
        </p:txBody>
      </p:sp>
    </p:spTree>
    <p:extLst>
      <p:ext uri="{BB962C8B-B14F-4D97-AF65-F5344CB8AC3E}">
        <p14:creationId xmlns:p14="http://schemas.microsoft.com/office/powerpoint/2010/main" val="146710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23" y="692696"/>
            <a:ext cx="3456384" cy="4952492"/>
          </a:xfrm>
        </p:spPr>
        <p:txBody>
          <a:bodyPr>
            <a:normAutofit/>
          </a:bodyPr>
          <a:lstStyle/>
          <a:p>
            <a:pPr algn="ctr"/>
            <a:r>
              <a:rPr lang="en-SG" sz="5400" b="1" u="sng" dirty="0">
                <a:latin typeface="Maiandra GD" panose="020E0502030308020204" pitchFamily="34" charset="0"/>
              </a:rPr>
              <a:t>Iteration </a:t>
            </a:r>
            <a:r>
              <a:rPr lang="en-SG" sz="5400" b="1" u="sng" dirty="0" smtClean="0">
                <a:latin typeface="Maiandra GD" panose="020E0502030308020204" pitchFamily="34" charset="0"/>
              </a:rPr>
              <a:t>6 </a:t>
            </a:r>
            <a:r>
              <a:rPr lang="en-SG" sz="2800" dirty="0" smtClean="0">
                <a:latin typeface="Maiandra GD" panose="020E0502030308020204" pitchFamily="34" charset="0"/>
              </a:rPr>
              <a:t>(</a:t>
            </a:r>
            <a:r>
              <a:rPr lang="en-SG" sz="2800" dirty="0" smtClean="0">
                <a:latin typeface="Maiandra GD" panose="020E0502030308020204" pitchFamily="34" charset="0"/>
              </a:rPr>
              <a:t>pending)</a:t>
            </a:r>
            <a:r>
              <a:rPr lang="en-SG" sz="2800" dirty="0" smtClean="0">
                <a:latin typeface="Maiandra GD" panose="020E0502030308020204" pitchFamily="34" charset="0"/>
              </a:rPr>
              <a:t> </a:t>
            </a:r>
            <a:r>
              <a:rPr lang="en-SG" dirty="0" smtClean="0">
                <a:latin typeface="Maiandra GD" panose="020E0502030308020204" pitchFamily="34" charset="0"/>
              </a:rPr>
              <a:t/>
            </a:r>
            <a:br>
              <a:rPr lang="en-SG" dirty="0" smtClean="0">
                <a:latin typeface="Maiandra GD" panose="020E0502030308020204" pitchFamily="34" charset="0"/>
              </a:rPr>
            </a:br>
            <a:r>
              <a:rPr lang="en-SG" dirty="0">
                <a:latin typeface="Maiandra GD" panose="020E0502030308020204" pitchFamily="34" charset="0"/>
              </a:rPr>
              <a:t/>
            </a:r>
            <a:br>
              <a:rPr lang="en-SG" dirty="0">
                <a:latin typeface="Maiandra GD" panose="020E0502030308020204" pitchFamily="34" charset="0"/>
              </a:rPr>
            </a:br>
            <a:r>
              <a:rPr lang="en-SG" dirty="0" smtClean="0">
                <a:latin typeface="Maiandra GD" panose="020E0502030308020204" pitchFamily="34" charset="0"/>
              </a:rPr>
              <a:t>05</a:t>
            </a:r>
            <a:r>
              <a:rPr lang="en-SG" dirty="0" smtClean="0">
                <a:latin typeface="Maiandra GD" panose="020E0502030308020204" pitchFamily="34" charset="0"/>
              </a:rPr>
              <a:t>/11/2016 </a:t>
            </a:r>
            <a:br>
              <a:rPr lang="en-SG" dirty="0" smtClean="0">
                <a:latin typeface="Maiandra GD" panose="020E0502030308020204" pitchFamily="34" charset="0"/>
              </a:rPr>
            </a:br>
            <a:r>
              <a:rPr lang="en-SG" dirty="0" smtClean="0">
                <a:latin typeface="Maiandra GD" panose="020E0502030308020204" pitchFamily="34" charset="0"/>
              </a:rPr>
              <a:t>- </a:t>
            </a:r>
            <a:br>
              <a:rPr lang="en-SG" dirty="0" smtClean="0">
                <a:latin typeface="Maiandra GD" panose="020E0502030308020204" pitchFamily="34" charset="0"/>
              </a:rPr>
            </a:br>
            <a:r>
              <a:rPr lang="en-SG" dirty="0" smtClean="0">
                <a:latin typeface="Maiandra GD" panose="020E0502030308020204" pitchFamily="34" charset="0"/>
              </a:rPr>
              <a:t>18/11/2016 </a:t>
            </a:r>
            <a:r>
              <a:rPr lang="en-SG" dirty="0" smtClean="0">
                <a:latin typeface="Maiandra GD" panose="020E0502030308020204" pitchFamily="34" charset="0"/>
              </a:rPr>
              <a:t/>
            </a:r>
            <a:br>
              <a:rPr lang="en-SG" dirty="0" smtClean="0">
                <a:latin typeface="Maiandra GD" panose="020E0502030308020204" pitchFamily="34" charset="0"/>
              </a:rPr>
            </a:br>
            <a:r>
              <a:rPr lang="en-SG" dirty="0">
                <a:latin typeface="Maiandra GD" panose="020E0502030308020204" pitchFamily="34" charset="0"/>
              </a:rPr>
              <a:t/>
            </a:r>
            <a:br>
              <a:rPr lang="en-SG" dirty="0">
                <a:latin typeface="Maiandra GD" panose="020E0502030308020204" pitchFamily="34" charset="0"/>
              </a:rPr>
            </a:br>
            <a:r>
              <a:rPr lang="en-SG" dirty="0" smtClean="0">
                <a:latin typeface="Maiandra GD" panose="020E0502030308020204" pitchFamily="34" charset="0"/>
              </a:rPr>
              <a:t>(14 days</a:t>
            </a:r>
            <a:r>
              <a:rPr lang="en-SG" dirty="0" smtClean="0">
                <a:latin typeface="Maiandra GD" panose="020E0502030308020204" pitchFamily="34" charset="0"/>
              </a:rPr>
              <a:t>)</a:t>
            </a:r>
            <a:endParaRPr lang="en-SG" dirty="0">
              <a:latin typeface="Maiandra GD" panose="020E0502030308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912" y="548680"/>
            <a:ext cx="5148064" cy="489654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SG" sz="4600" dirty="0">
                <a:latin typeface="Maiandra GD" panose="020E0502030308020204" pitchFamily="34" charset="0"/>
                <a:ea typeface="Brandon Grotesque Light" charset="0"/>
                <a:cs typeface="Brandon Grotesque Light" charset="0"/>
              </a:rPr>
              <a:t>PM: </a:t>
            </a:r>
            <a:r>
              <a:rPr lang="en-SG" sz="4600" dirty="0" smtClean="0">
                <a:latin typeface="Maiandra GD" panose="020E0502030308020204" pitchFamily="34" charset="0"/>
                <a:ea typeface="Brandon Grotesque Light" charset="0"/>
                <a:cs typeface="Brandon Grotesque Light" charset="0"/>
              </a:rPr>
              <a:t>Yu Jian</a:t>
            </a:r>
            <a:endParaRPr lang="en-SG" sz="4600" dirty="0">
              <a:latin typeface="Maiandra GD" panose="020E0502030308020204" pitchFamily="34" charset="0"/>
              <a:ea typeface="Brandon Grotesque Light" charset="0"/>
              <a:cs typeface="Brandon Grotesque Light" charset="0"/>
            </a:endParaRPr>
          </a:p>
          <a:p>
            <a:r>
              <a:rPr lang="en-SG" sz="3800" dirty="0" smtClean="0">
                <a:latin typeface="Maiandra GD" panose="020E0502030308020204" pitchFamily="34" charset="0"/>
                <a:ea typeface="Brandon Grotesque Light" charset="0"/>
                <a:cs typeface="Brandon Grotesque Light" charset="0"/>
              </a:rPr>
              <a:t>Tasks:</a:t>
            </a:r>
          </a:p>
          <a:p>
            <a:pPr marL="620713" lvl="1" indent="-358775">
              <a:lnSpc>
                <a:spcPct val="102000"/>
              </a:lnSpc>
              <a:buFont typeface="Courier New" panose="02070309020205020404" pitchFamily="49" charset="0"/>
              <a:buChar char="o"/>
            </a:pPr>
            <a:r>
              <a:rPr lang="en-SG" sz="3100" dirty="0" smtClean="0">
                <a:latin typeface="Maiandra GD" panose="020E0502030308020204" pitchFamily="34" charset="0"/>
                <a:ea typeface="Brandon Grotesque Light" charset="0"/>
                <a:cs typeface="Brandon Grotesque Light" charset="0"/>
              </a:rPr>
              <a:t>Ensure documents are uploaded</a:t>
            </a:r>
          </a:p>
          <a:p>
            <a:pPr marL="620713" lvl="1" indent="-358775">
              <a:lnSpc>
                <a:spcPct val="102000"/>
              </a:lnSpc>
              <a:buFont typeface="Courier New" panose="02070309020205020404" pitchFamily="49" charset="0"/>
              <a:buChar char="o"/>
            </a:pPr>
            <a:r>
              <a:rPr lang="en-SG" sz="3100" dirty="0" smtClean="0">
                <a:latin typeface="Maiandra GD" panose="020E0502030308020204" pitchFamily="34" charset="0"/>
                <a:ea typeface="Brandon Grotesque Light" charset="0"/>
                <a:cs typeface="Brandon Grotesque Light" charset="0"/>
              </a:rPr>
              <a:t>Cross-check project with requirements</a:t>
            </a:r>
          </a:p>
          <a:p>
            <a:pPr marL="620713" lvl="1" indent="-358775">
              <a:lnSpc>
                <a:spcPct val="102000"/>
              </a:lnSpc>
              <a:buFont typeface="Courier New" panose="02070309020205020404" pitchFamily="49" charset="0"/>
              <a:buChar char="o"/>
            </a:pPr>
            <a:r>
              <a:rPr lang="en-SG" sz="3100" dirty="0" smtClean="0">
                <a:latin typeface="Maiandra GD" panose="020E0502030308020204" pitchFamily="34" charset="0"/>
                <a:ea typeface="Brandon Grotesque Light" charset="0"/>
                <a:cs typeface="Brandon Grotesque Light" charset="0"/>
              </a:rPr>
              <a:t>Final Deployment  </a:t>
            </a:r>
          </a:p>
          <a:p>
            <a:pPr marL="620713" lvl="1" indent="-358775">
              <a:lnSpc>
                <a:spcPct val="102000"/>
              </a:lnSpc>
              <a:buFont typeface="Courier New" panose="02070309020205020404" pitchFamily="49" charset="0"/>
              <a:buChar char="o"/>
            </a:pPr>
            <a:r>
              <a:rPr lang="en-SG" sz="3100" dirty="0" smtClean="0">
                <a:latin typeface="Maiandra GD" panose="020E0502030308020204" pitchFamily="34" charset="0"/>
                <a:ea typeface="Brandon Grotesque Light" charset="0"/>
                <a:cs typeface="Brandon Grotesque Light" charset="0"/>
              </a:rPr>
              <a:t>Final Presentation</a:t>
            </a:r>
          </a:p>
          <a:p>
            <a:pPr marL="261938" lvl="1" indent="0">
              <a:lnSpc>
                <a:spcPct val="102000"/>
              </a:lnSpc>
              <a:buNone/>
            </a:pPr>
            <a:endParaRPr lang="en-SG" sz="2800" dirty="0" smtClean="0">
              <a:latin typeface="Maiandra GD" panose="020E0502030308020204" pitchFamily="34" charset="0"/>
              <a:ea typeface="Brandon Grotesque Light" charset="0"/>
              <a:cs typeface="Brandon Grotesque Light" charset="0"/>
            </a:endParaRPr>
          </a:p>
          <a:p>
            <a:r>
              <a:rPr lang="en-SG" sz="3800" dirty="0" smtClean="0">
                <a:latin typeface="Maiandra GD" panose="020E0502030308020204" pitchFamily="34" charset="0"/>
                <a:ea typeface="Brandon Grotesque Light" charset="0"/>
                <a:cs typeface="Brandon Grotesque Light" charset="0"/>
              </a:rPr>
              <a:t>Milestones to accomplish:</a:t>
            </a:r>
          </a:p>
          <a:p>
            <a:pPr marL="620713" lvl="1" indent="-358775">
              <a:lnSpc>
                <a:spcPct val="102000"/>
              </a:lnSpc>
              <a:buFont typeface="Courier New" panose="02070309020205020404" pitchFamily="49" charset="0"/>
              <a:buChar char="o"/>
            </a:pPr>
            <a:r>
              <a:rPr lang="en-SG" sz="3100" dirty="0" smtClean="0">
                <a:latin typeface="Maiandra GD" panose="020E0502030308020204" pitchFamily="34" charset="0"/>
                <a:ea typeface="Brandon Grotesque Light" charset="0"/>
                <a:cs typeface="Brandon Grotesque Light" charset="0"/>
              </a:rPr>
              <a:t>Final Presentation (17 Nov)</a:t>
            </a:r>
          </a:p>
          <a:p>
            <a:pPr marL="620713" lvl="1" indent="-358775">
              <a:lnSpc>
                <a:spcPct val="102000"/>
              </a:lnSpc>
              <a:buFont typeface="Courier New" panose="02070309020205020404" pitchFamily="49" charset="0"/>
              <a:buChar char="o"/>
            </a:pPr>
            <a:r>
              <a:rPr lang="en-SG" sz="3100" dirty="0" smtClean="0">
                <a:latin typeface="Maiandra GD" panose="020E0502030308020204" pitchFamily="34" charset="0"/>
                <a:ea typeface="Brandon Grotesque Light" charset="0"/>
                <a:cs typeface="Brandon Grotesque Light" charset="0"/>
              </a:rPr>
              <a:t>Project Submission (13 Nov)</a:t>
            </a:r>
          </a:p>
          <a:p>
            <a:pPr marL="620713" lvl="1" indent="-358775">
              <a:lnSpc>
                <a:spcPct val="102000"/>
              </a:lnSpc>
              <a:buFont typeface="Courier New" panose="02070309020205020404" pitchFamily="49" charset="0"/>
              <a:buChar char="o"/>
            </a:pPr>
            <a:endParaRPr lang="en-SG" sz="2800" dirty="0">
              <a:latin typeface="Maiandra GD" panose="020E0502030308020204" pitchFamily="34" charset="0"/>
              <a:ea typeface="Brandon Grotesque Light" charset="0"/>
              <a:cs typeface="Brandon Grotesq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3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7"/>
          <p:cNvSpPr/>
          <p:nvPr/>
        </p:nvSpPr>
        <p:spPr>
          <a:xfrm>
            <a:off x="377093" y="2736562"/>
            <a:ext cx="2322699" cy="145210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Ensure required documents &amp; deliverables uploaded</a:t>
            </a:r>
          </a:p>
          <a:p>
            <a:pPr algn="ctr"/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4</a:t>
            </a:r>
            <a:r>
              <a:rPr lang="en-SG" dirty="0" smtClean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day</a:t>
            </a:r>
          </a:p>
        </p:txBody>
      </p:sp>
      <p:sp>
        <p:nvSpPr>
          <p:cNvPr id="5" name="Rectangle: Rounded Corners 27"/>
          <p:cNvSpPr/>
          <p:nvPr/>
        </p:nvSpPr>
        <p:spPr>
          <a:xfrm>
            <a:off x="6178937" y="2736561"/>
            <a:ext cx="2786919" cy="1452103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Rehearsals</a:t>
            </a:r>
          </a:p>
          <a:p>
            <a:pPr algn="ctr"/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5</a:t>
            </a:r>
            <a:r>
              <a:rPr lang="en-SG" dirty="0" smtClean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day</a:t>
            </a:r>
          </a:p>
        </p:txBody>
      </p:sp>
      <p:sp>
        <p:nvSpPr>
          <p:cNvPr id="14" name="Rectangle: Rounded Corners 17"/>
          <p:cNvSpPr/>
          <p:nvPr/>
        </p:nvSpPr>
        <p:spPr>
          <a:xfrm>
            <a:off x="3262130" y="2736562"/>
            <a:ext cx="2322699" cy="145210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Preparation of materials for presentation</a:t>
            </a:r>
          </a:p>
          <a:p>
            <a:pPr algn="ctr"/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5</a:t>
            </a:r>
            <a:r>
              <a:rPr lang="en-SG" dirty="0" smtClean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day</a:t>
            </a:r>
          </a:p>
        </p:txBody>
      </p:sp>
      <p:cxnSp>
        <p:nvCxnSpPr>
          <p:cNvPr id="16" name="Straight Arrow Connector 15"/>
          <p:cNvCxnSpPr>
            <a:stCxn id="4" idx="3"/>
            <a:endCxn id="14" idx="1"/>
          </p:cNvCxnSpPr>
          <p:nvPr/>
        </p:nvCxnSpPr>
        <p:spPr>
          <a:xfrm>
            <a:off x="2699792" y="3462613"/>
            <a:ext cx="56233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3"/>
            <a:endCxn id="5" idx="1"/>
          </p:cNvCxnSpPr>
          <p:nvPr/>
        </p:nvCxnSpPr>
        <p:spPr>
          <a:xfrm>
            <a:off x="5584829" y="3462613"/>
            <a:ext cx="59410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</p:cNvCxnSpPr>
          <p:nvPr/>
        </p:nvCxnSpPr>
        <p:spPr>
          <a:xfrm>
            <a:off x="7572397" y="4188664"/>
            <a:ext cx="23940" cy="6084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27"/>
          <p:cNvSpPr/>
          <p:nvPr/>
        </p:nvSpPr>
        <p:spPr>
          <a:xfrm>
            <a:off x="6172274" y="4568058"/>
            <a:ext cx="2786919" cy="1452103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bg1"/>
                </a:solidFill>
                <a:latin typeface="Maiandra GD" panose="020E0502030308020204" pitchFamily="34" charset="0"/>
              </a:rPr>
              <a:t>FINAL PRESENTATION + SUBMISSION</a:t>
            </a:r>
            <a:endParaRPr lang="en-SG" dirty="0">
              <a:solidFill>
                <a:schemeClr val="bg1"/>
              </a:solidFill>
              <a:latin typeface="Maiandra GD" panose="020E0502030308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324212" y="908720"/>
            <a:ext cx="8261548" cy="85725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685800"/>
            <a:r>
              <a:rPr lang="en-US" sz="5400" b="1" i="1" dirty="0">
                <a:solidFill>
                  <a:schemeClr val="bg1"/>
                </a:solidFill>
                <a:latin typeface="Maiandra GD" panose="020E0502030308020204" pitchFamily="34" charset="0"/>
              </a:rPr>
              <a:t>Critical Path For Iteration </a:t>
            </a:r>
            <a:r>
              <a:rPr lang="en-US" sz="5400" b="1" i="1" dirty="0">
                <a:solidFill>
                  <a:schemeClr val="bg1"/>
                </a:solidFill>
                <a:latin typeface="Maiandra GD" panose="020E0502030308020204" pitchFamily="34" charset="0"/>
              </a:rPr>
              <a:t>6</a:t>
            </a:r>
            <a:endParaRPr lang="en-US" sz="5400" b="1" i="1" dirty="0">
              <a:solidFill>
                <a:schemeClr val="bg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69726" y="2028676"/>
            <a:ext cx="35814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Maiandra GD" panose="020E0502030308020204" pitchFamily="34" charset="0"/>
              </a:rPr>
              <a:t>14 </a:t>
            </a:r>
            <a:r>
              <a:rPr lang="en-US" sz="4000" dirty="0" smtClean="0">
                <a:solidFill>
                  <a:schemeClr val="bg1"/>
                </a:solidFill>
                <a:latin typeface="Maiandra GD" panose="020E0502030308020204" pitchFamily="34" charset="0"/>
              </a:rPr>
              <a:t>days </a:t>
            </a:r>
            <a:r>
              <a:rPr lang="en-US" sz="4000" dirty="0">
                <a:solidFill>
                  <a:schemeClr val="bg1"/>
                </a:solidFill>
                <a:latin typeface="Maiandra GD" panose="020E0502030308020204" pitchFamily="34" charset="0"/>
              </a:rPr>
              <a:t>in total</a:t>
            </a:r>
          </a:p>
        </p:txBody>
      </p:sp>
    </p:spTree>
    <p:extLst>
      <p:ext uri="{BB962C8B-B14F-4D97-AF65-F5344CB8AC3E}">
        <p14:creationId xmlns:p14="http://schemas.microsoft.com/office/powerpoint/2010/main" val="301386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276872"/>
            <a:ext cx="7467600" cy="1440160"/>
          </a:xfrm>
        </p:spPr>
        <p:txBody>
          <a:bodyPr>
            <a:normAutofit/>
          </a:bodyPr>
          <a:lstStyle/>
          <a:p>
            <a:pPr algn="ctr"/>
            <a:r>
              <a:rPr lang="en-SG" sz="6000" b="1" dirty="0" smtClean="0">
                <a:latin typeface="Maiandra GD" panose="020E0502030308020204" pitchFamily="34" charset="0"/>
              </a:rPr>
              <a:t>METRICS</a:t>
            </a:r>
            <a:r>
              <a:rPr lang="en-SG" dirty="0">
                <a:latin typeface="Maiandra GD" panose="020E0502030308020204" pitchFamily="34" charset="0"/>
              </a:rPr>
              <a:t/>
            </a:r>
            <a:br>
              <a:rPr lang="en-SG" dirty="0">
                <a:latin typeface="Maiandra GD" panose="020E0502030308020204" pitchFamily="34" charset="0"/>
              </a:rPr>
            </a:br>
            <a:r>
              <a:rPr lang="en-SG" sz="3200" i="1" dirty="0">
                <a:latin typeface="Maiandra GD" panose="020E0502030308020204" pitchFamily="34" charset="0"/>
              </a:rPr>
              <a:t>(Task, Pair Programming, Bug)</a:t>
            </a:r>
            <a:endParaRPr lang="en-SG" sz="2400" i="1" dirty="0"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09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052736"/>
            <a:ext cx="6984776" cy="4952492"/>
          </a:xfrm>
        </p:spPr>
        <p:txBody>
          <a:bodyPr>
            <a:normAutofit/>
          </a:bodyPr>
          <a:lstStyle/>
          <a:p>
            <a:pPr algn="l"/>
            <a:r>
              <a:rPr lang="en-SG" sz="5400" b="1" dirty="0" smtClean="0">
                <a:latin typeface="Maiandra GD" panose="020E0502030308020204" pitchFamily="34" charset="0"/>
              </a:rPr>
              <a:t>SCHEDULE METRIC</a:t>
            </a:r>
            <a:endParaRPr lang="en-SG" sz="4400" b="1" dirty="0">
              <a:latin typeface="Maiandra GD" panose="020E0502030308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94"/>
          <a:stretch/>
        </p:blipFill>
        <p:spPr>
          <a:xfrm>
            <a:off x="623211" y="4030454"/>
            <a:ext cx="8053245" cy="19188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872810"/>
            <a:ext cx="3816424" cy="211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8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59678"/>
            <a:ext cx="6984776" cy="4952492"/>
          </a:xfrm>
        </p:spPr>
        <p:txBody>
          <a:bodyPr>
            <a:normAutofit/>
          </a:bodyPr>
          <a:lstStyle/>
          <a:p>
            <a:pPr algn="l"/>
            <a:r>
              <a:rPr lang="en-SG" sz="4800" b="1" dirty="0" smtClean="0">
                <a:latin typeface="Maiandra GD" panose="020E0502030308020204" pitchFamily="34" charset="0"/>
              </a:rPr>
              <a:t>PAIR-PROGRAMMING METRIC (Iteration 1)</a:t>
            </a:r>
            <a:endParaRPr lang="en-SG" sz="4000" b="1" dirty="0">
              <a:latin typeface="Maiandra GD" panose="020E0502030308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76" b="47098"/>
          <a:stretch/>
        </p:blipFill>
        <p:spPr>
          <a:xfrm>
            <a:off x="325432" y="3752514"/>
            <a:ext cx="7424617" cy="2324880"/>
          </a:xfrm>
          <a:prstGeom prst="rect">
            <a:avLst/>
          </a:prstGeom>
        </p:spPr>
      </p:pic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76" b="47098"/>
          <a:stretch/>
        </p:blipFill>
        <p:spPr>
          <a:xfrm>
            <a:off x="6388999" y="1462569"/>
            <a:ext cx="1999425" cy="273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39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59678"/>
            <a:ext cx="6984776" cy="4952492"/>
          </a:xfrm>
        </p:spPr>
        <p:txBody>
          <a:bodyPr>
            <a:normAutofit/>
          </a:bodyPr>
          <a:lstStyle/>
          <a:p>
            <a:pPr algn="l"/>
            <a:r>
              <a:rPr lang="en-SG" sz="4800" b="1" dirty="0" smtClean="0">
                <a:latin typeface="Maiandra GD" panose="020E0502030308020204" pitchFamily="34" charset="0"/>
              </a:rPr>
              <a:t>PAIR-PROGRAMMING METRIC (Iteration 1)</a:t>
            </a:r>
            <a:endParaRPr lang="en-SG" sz="4000" b="1" dirty="0">
              <a:latin typeface="Maiandra GD" panose="020E0502030308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02" r="19112"/>
          <a:stretch/>
        </p:blipFill>
        <p:spPr>
          <a:xfrm>
            <a:off x="129924" y="3631971"/>
            <a:ext cx="8243489" cy="2307614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88" t="52902"/>
          <a:stretch/>
        </p:blipFill>
        <p:spPr>
          <a:xfrm>
            <a:off x="6568603" y="1628800"/>
            <a:ext cx="1972248" cy="233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76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59678"/>
            <a:ext cx="6048672" cy="4952492"/>
          </a:xfrm>
        </p:spPr>
        <p:txBody>
          <a:bodyPr>
            <a:normAutofit/>
          </a:bodyPr>
          <a:lstStyle/>
          <a:p>
            <a:pPr algn="l"/>
            <a:r>
              <a:rPr lang="en-SG" sz="5400" b="1" dirty="0" smtClean="0">
                <a:latin typeface="Maiandra GD" panose="020E0502030308020204" pitchFamily="34" charset="0"/>
              </a:rPr>
              <a:t>FUNCTIONALITY</a:t>
            </a:r>
            <a:endParaRPr lang="en-SG" sz="4400" b="1" dirty="0">
              <a:latin typeface="Maiandra GD" panose="020E0502030308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5656" y="1700808"/>
            <a:ext cx="6192688" cy="5655156"/>
          </a:xfrm>
        </p:spPr>
        <p:txBody>
          <a:bodyPr/>
          <a:lstStyle/>
          <a:p>
            <a:r>
              <a:rPr lang="en-SG" sz="3600" dirty="0" smtClean="0">
                <a:latin typeface="Maiandra GD" panose="020E0502030308020204" pitchFamily="34" charset="0"/>
                <a:ea typeface="Brandon Grotesque Light" charset="0"/>
                <a:cs typeface="Brandon Grotesque Light" charset="0"/>
              </a:rPr>
              <a:t>ADDING</a:t>
            </a:r>
          </a:p>
          <a:p>
            <a:pPr marL="0" indent="261938">
              <a:buNone/>
            </a:pPr>
            <a:r>
              <a:rPr lang="en-SG" sz="2400" i="1" dirty="0" smtClean="0">
                <a:latin typeface="Maiandra GD" panose="020E0502030308020204" pitchFamily="34" charset="0"/>
                <a:ea typeface="Old Standard TT" charset="0"/>
                <a:cs typeface="Old Standard TT" charset="0"/>
              </a:rPr>
              <a:t>View of bids (from the Admin side) </a:t>
            </a:r>
            <a:endParaRPr lang="en-SG" sz="2400" i="1" dirty="0" smtClean="0">
              <a:latin typeface="Maiandra GD" panose="020E0502030308020204" pitchFamily="34" charset="0"/>
              <a:ea typeface="Old Standard TT" charset="0"/>
              <a:cs typeface="Old Standard TT" charset="0"/>
            </a:endParaRPr>
          </a:p>
          <a:p>
            <a:pPr marL="0" indent="261938">
              <a:buNone/>
            </a:pPr>
            <a:r>
              <a:rPr lang="en-SG" sz="2400" i="1" dirty="0" err="1" smtClean="0">
                <a:latin typeface="Maiandra GD" panose="020E0502030308020204" pitchFamily="34" charset="0"/>
                <a:ea typeface="Old Standard TT" charset="0"/>
                <a:cs typeface="Old Standard TT" charset="0"/>
              </a:rPr>
              <a:t>Calender</a:t>
            </a:r>
            <a:r>
              <a:rPr lang="en-SG" sz="2400" i="1" dirty="0" smtClean="0">
                <a:latin typeface="Maiandra GD" panose="020E0502030308020204" pitchFamily="34" charset="0"/>
                <a:ea typeface="Old Standard TT" charset="0"/>
                <a:cs typeface="Old Standard TT" charset="0"/>
              </a:rPr>
              <a:t> feature (in Student Homepage)</a:t>
            </a:r>
            <a:endParaRPr lang="en-SG" sz="2400" i="1" dirty="0" smtClean="0">
              <a:latin typeface="Maiandra GD" panose="020E0502030308020204" pitchFamily="34" charset="0"/>
              <a:ea typeface="Old Standard TT" charset="0"/>
              <a:cs typeface="Old Standard TT" charset="0"/>
            </a:endParaRPr>
          </a:p>
          <a:p>
            <a:endParaRPr lang="en-SG" sz="2400" dirty="0">
              <a:latin typeface="Maiandra GD" panose="020E0502030308020204" pitchFamily="34" charset="0"/>
            </a:endParaRPr>
          </a:p>
          <a:p>
            <a:r>
              <a:rPr lang="en-SG" sz="3600" dirty="0" smtClean="0">
                <a:latin typeface="Maiandra GD" panose="020E0502030308020204" pitchFamily="34" charset="0"/>
                <a:ea typeface="Brandon Grotesque Light" charset="0"/>
                <a:cs typeface="Brandon Grotesque Light" charset="0"/>
              </a:rPr>
              <a:t>DROPPING</a:t>
            </a:r>
          </a:p>
          <a:p>
            <a:pPr marL="0" indent="261938">
              <a:buNone/>
            </a:pPr>
            <a:r>
              <a:rPr lang="en-SG" sz="2400" i="1" dirty="0" smtClean="0">
                <a:latin typeface="Maiandra GD" panose="020E0502030308020204" pitchFamily="34" charset="0"/>
                <a:ea typeface="Old Standard TT" charset="0"/>
                <a:cs typeface="Old Standard TT" charset="0"/>
              </a:rPr>
              <a:t>None</a:t>
            </a:r>
            <a:endParaRPr lang="en-SG" sz="2400" i="1" dirty="0">
              <a:latin typeface="Maiandra GD" panose="020E0502030308020204" pitchFamily="34" charset="0"/>
              <a:ea typeface="Old Standard TT" charset="0"/>
              <a:cs typeface="Old Standard TT" charset="0"/>
            </a:endParaRPr>
          </a:p>
          <a:p>
            <a:pPr marL="0" indent="0">
              <a:buNone/>
            </a:pPr>
            <a:endParaRPr lang="en-SG" sz="2800" dirty="0" smtClean="0">
              <a:latin typeface="Brandon Grotesque Light" charset="0"/>
              <a:ea typeface="Brandon Grotesque Light" charset="0"/>
              <a:cs typeface="Brandon Grotesq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71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59678"/>
            <a:ext cx="6984776" cy="4952492"/>
          </a:xfrm>
        </p:spPr>
        <p:txBody>
          <a:bodyPr>
            <a:normAutofit/>
          </a:bodyPr>
          <a:lstStyle/>
          <a:p>
            <a:pPr algn="l"/>
            <a:r>
              <a:rPr lang="en-SG" sz="4800" b="1" dirty="0" smtClean="0">
                <a:latin typeface="Maiandra GD" panose="020E0502030308020204" pitchFamily="34" charset="0"/>
              </a:rPr>
              <a:t>PAIR-PROGRAMMING METRIC (Iteration 2)</a:t>
            </a:r>
            <a:endParaRPr lang="en-SG" sz="4000" b="1" dirty="0">
              <a:latin typeface="Maiandra GD" panose="020E0502030308020204" pitchFamily="34" charset="0"/>
            </a:endParaRPr>
          </a:p>
        </p:txBody>
      </p:sp>
      <p:pic>
        <p:nvPicPr>
          <p:cNvPr id="7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132856"/>
            <a:ext cx="8582733" cy="3806715"/>
          </a:xfrm>
        </p:spPr>
      </p:pic>
    </p:spTree>
    <p:extLst>
      <p:ext uri="{BB962C8B-B14F-4D97-AF65-F5344CB8AC3E}">
        <p14:creationId xmlns:p14="http://schemas.microsoft.com/office/powerpoint/2010/main" val="277423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59678"/>
            <a:ext cx="6984776" cy="4952492"/>
          </a:xfrm>
        </p:spPr>
        <p:txBody>
          <a:bodyPr>
            <a:normAutofit/>
          </a:bodyPr>
          <a:lstStyle/>
          <a:p>
            <a:pPr algn="l"/>
            <a:r>
              <a:rPr lang="en-SG" sz="4800" b="1" dirty="0" smtClean="0">
                <a:latin typeface="Maiandra GD" panose="020E0502030308020204" pitchFamily="34" charset="0"/>
              </a:rPr>
              <a:t>BUG METRIC</a:t>
            </a:r>
            <a:endParaRPr lang="en-SG" sz="4000" b="1" dirty="0">
              <a:latin typeface="Maiandra GD" panose="020E0502030308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64"/>
          <a:stretch/>
        </p:blipFill>
        <p:spPr>
          <a:xfrm>
            <a:off x="1441993" y="3214625"/>
            <a:ext cx="7138620" cy="2864843"/>
          </a:xfrm>
          <a:prstGeom prst="rect">
            <a:avLst/>
          </a:prstGeom>
        </p:spPr>
      </p:pic>
      <p:pic>
        <p:nvPicPr>
          <p:cNvPr id="6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9136"/>
          <a:stretch/>
        </p:blipFill>
        <p:spPr>
          <a:xfrm>
            <a:off x="410644" y="1412776"/>
            <a:ext cx="2880320" cy="258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4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59678"/>
            <a:ext cx="6984776" cy="4952492"/>
          </a:xfrm>
        </p:spPr>
        <p:txBody>
          <a:bodyPr>
            <a:normAutofit/>
          </a:bodyPr>
          <a:lstStyle/>
          <a:p>
            <a:pPr algn="l"/>
            <a:r>
              <a:rPr lang="en-SG" sz="4800" b="1" dirty="0" smtClean="0">
                <a:latin typeface="Maiandra GD" panose="020E0502030308020204" pitchFamily="34" charset="0"/>
              </a:rPr>
              <a:t>MILESTONE IC’S</a:t>
            </a:r>
            <a:endParaRPr lang="en-SG" sz="4000" b="1" dirty="0">
              <a:latin typeface="Maiandra GD" panose="020E0502030308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213031"/>
              </p:ext>
            </p:extLst>
          </p:nvPr>
        </p:nvGraphicFramePr>
        <p:xfrm>
          <a:off x="107504" y="1268760"/>
          <a:ext cx="8892480" cy="4862488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9641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64160"/>
                <a:gridCol w="29641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46061">
                <a:tc>
                  <a:txBody>
                    <a:bodyPr/>
                    <a:lstStyle/>
                    <a:p>
                      <a:pPr algn="l"/>
                      <a:r>
                        <a:rPr lang="en-SG" sz="2800" b="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2800" b="0" dirty="0" smtClean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Managing Period</a:t>
                      </a:r>
                      <a:endParaRPr lang="en-SG" sz="2800" b="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2800" b="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Milestone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76164">
                <a:tc>
                  <a:txBody>
                    <a:bodyPr/>
                    <a:lstStyle/>
                    <a:p>
                      <a:pPr algn="l"/>
                      <a:r>
                        <a:rPr lang="en-SG" sz="2000" b="0" dirty="0" smtClean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  <a:cs typeface="Calibri" panose="020F0502020204030204" pitchFamily="34" charset="0"/>
                        </a:rPr>
                        <a:t>Marc</a:t>
                      </a:r>
                      <a:endParaRPr lang="en-SG" sz="2000" b="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iandra GD" panose="020E0502030308020204" pitchFamily="34" charset="0"/>
                        </a:rPr>
                        <a:t>1</a:t>
                      </a:r>
                      <a:r>
                        <a:rPr kumimoji="0" lang="en-US" sz="2000" b="0" i="0" u="none" strike="noStrike" kern="0" cap="none" spc="0" normalizeH="0" baseline="3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iandra GD" panose="020E0502030308020204" pitchFamily="34" charset="0"/>
                        </a:rPr>
                        <a:t>st</a:t>
                      </a:r>
                      <a:r>
                        <a:rPr kumimoji="0" lang="en-US" sz="2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iandra GD" panose="020E0502030308020204" pitchFamily="34" charset="0"/>
                        </a:rPr>
                        <a:t> Sep – 18</a:t>
                      </a:r>
                      <a:r>
                        <a:rPr kumimoji="0" lang="en-US" sz="2000" b="0" i="0" u="none" strike="noStrike" kern="0" cap="none" spc="0" normalizeH="0" baseline="3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iandra GD" panose="020E0502030308020204" pitchFamily="34" charset="0"/>
                        </a:rPr>
                        <a:t>th</a:t>
                      </a:r>
                      <a:r>
                        <a:rPr kumimoji="0" lang="en-US" sz="2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iandra GD" panose="020E0502030308020204" pitchFamily="34" charset="0"/>
                        </a:rPr>
                        <a:t> Sep</a:t>
                      </a:r>
                    </a:p>
                    <a:p>
                      <a:pPr algn="l"/>
                      <a:endParaRPr lang="en-SG" sz="2000" b="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SG" sz="2000" b="0" kern="1200" dirty="0" smtClean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  <a:ea typeface="+mn-ea"/>
                          <a:cs typeface="Calibri" panose="020F0502020204030204" pitchFamily="34" charset="0"/>
                        </a:rPr>
                        <a:t>-</a:t>
                      </a:r>
                      <a:endParaRPr kumimoji="0" lang="en-SG" sz="2000" b="0" kern="12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646061">
                <a:tc>
                  <a:txBody>
                    <a:bodyPr/>
                    <a:lstStyle/>
                    <a:p>
                      <a:pPr algn="l"/>
                      <a:r>
                        <a:rPr lang="en-SG" sz="2000" b="0" dirty="0" smtClean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  <a:cs typeface="Calibri" panose="020F0502020204030204" pitchFamily="34" charset="0"/>
                        </a:rPr>
                        <a:t>Jackson</a:t>
                      </a:r>
                      <a:endParaRPr lang="en-SG" sz="2000" b="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55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iandra GD" panose="020E0502030308020204" pitchFamily="34" charset="0"/>
                        </a:rPr>
                        <a:t>19</a:t>
                      </a:r>
                      <a:r>
                        <a:rPr kumimoji="0" lang="en-US" sz="2000" b="0" i="0" u="none" strike="noStrike" kern="0" cap="none" spc="0" normalizeH="0" baseline="3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iandra GD" panose="020E0502030308020204" pitchFamily="34" charset="0"/>
                        </a:rPr>
                        <a:t>th</a:t>
                      </a:r>
                      <a:r>
                        <a:rPr kumimoji="0" lang="en-US" sz="2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iandra GD" panose="020E0502030308020204" pitchFamily="34" charset="0"/>
                        </a:rPr>
                        <a:t> Sep – 25</a:t>
                      </a:r>
                      <a:r>
                        <a:rPr kumimoji="0" lang="en-US" sz="2000" b="0" i="0" u="none" strike="noStrike" kern="0" cap="none" spc="0" normalizeH="0" baseline="3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iandra GD" panose="020E0502030308020204" pitchFamily="34" charset="0"/>
                        </a:rPr>
                        <a:t>th</a:t>
                      </a:r>
                      <a:r>
                        <a:rPr kumimoji="0" lang="en-US" sz="2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iandra GD" panose="020E0502030308020204" pitchFamily="34" charset="0"/>
                        </a:rPr>
                        <a:t> Sep</a:t>
                      </a:r>
                      <a:endParaRPr kumimoji="0" lang="en-US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aiandra GD" panose="020E0502030308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SG" sz="2000" b="0" kern="12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  <a:ea typeface="+mn-ea"/>
                          <a:cs typeface="Calibri" panose="020F0502020204030204" pitchFamily="34" charset="0"/>
                        </a:rPr>
                        <a:t>Supervisor Meeting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46061">
                <a:tc>
                  <a:txBody>
                    <a:bodyPr/>
                    <a:lstStyle/>
                    <a:p>
                      <a:pPr algn="l"/>
                      <a:r>
                        <a:rPr lang="en-SG" sz="2000" b="0" dirty="0" smtClean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  <a:cs typeface="Calibri" panose="020F0502020204030204" pitchFamily="34" charset="0"/>
                        </a:rPr>
                        <a:t>Nilofar</a:t>
                      </a:r>
                      <a:endParaRPr lang="en-SG" sz="2000" b="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2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iandra GD" panose="020E0502030308020204" pitchFamily="34" charset="0"/>
                        </a:rPr>
                        <a:t>26</a:t>
                      </a:r>
                      <a:r>
                        <a:rPr kumimoji="0" lang="en-AU" sz="2000" b="0" i="0" u="none" strike="noStrike" kern="0" cap="none" spc="0" normalizeH="0" baseline="3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iandra GD" panose="020E0502030308020204" pitchFamily="34" charset="0"/>
                        </a:rPr>
                        <a:t>th</a:t>
                      </a:r>
                      <a:r>
                        <a:rPr kumimoji="0" lang="en-AU" sz="2000" b="0" i="0" u="none" strike="noStrike" kern="0" cap="none" spc="0" normalizeH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iandra GD" panose="020E0502030308020204" pitchFamily="34" charset="0"/>
                        </a:rPr>
                        <a:t> Sep – 2</a:t>
                      </a:r>
                      <a:r>
                        <a:rPr kumimoji="0" lang="en-AU" sz="2000" b="0" i="0" u="none" strike="noStrike" kern="0" cap="none" spc="0" normalizeH="0" baseline="3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iandra GD" panose="020E0502030308020204" pitchFamily="34" charset="0"/>
                        </a:rPr>
                        <a:t>nd</a:t>
                      </a:r>
                      <a:r>
                        <a:rPr kumimoji="0" lang="en-AU" sz="2000" b="0" i="0" u="none" strike="noStrike" kern="0" cap="none" spc="0" normalizeH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iandra GD" panose="020E0502030308020204" pitchFamily="34" charset="0"/>
                        </a:rPr>
                        <a:t> Oct</a:t>
                      </a:r>
                      <a:endParaRPr kumimoji="0" lang="en-US" sz="20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aiandra GD" panose="020E0502030308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SG" sz="2000" b="0" kern="12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  <a:ea typeface="+mn-ea"/>
                          <a:cs typeface="Calibri" panose="020F0502020204030204" pitchFamily="34" charset="0"/>
                        </a:rPr>
                        <a:t>PM 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46061">
                <a:tc>
                  <a:txBody>
                    <a:bodyPr/>
                    <a:lstStyle/>
                    <a:p>
                      <a:pPr algn="l"/>
                      <a:r>
                        <a:rPr lang="en-SG" sz="2000" b="0" dirty="0" smtClean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  <a:cs typeface="Calibri" panose="020F0502020204030204" pitchFamily="34" charset="0"/>
                        </a:rPr>
                        <a:t>Marc</a:t>
                      </a:r>
                      <a:endParaRPr lang="en-SG" sz="2000" b="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55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000" b="0" kern="0" dirty="0" smtClean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3</a:t>
                      </a:r>
                      <a:r>
                        <a:rPr lang="en-AU" sz="2000" b="0" kern="0" baseline="30000" dirty="0" smtClean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rd</a:t>
                      </a:r>
                      <a:r>
                        <a:rPr lang="en-AU" sz="2000" b="0" kern="0" dirty="0" smtClean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</a:rPr>
                        <a:t> O</a:t>
                      </a:r>
                      <a:r>
                        <a:rPr kumimoji="0" lang="en-AU" sz="20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iandra GD" panose="020E0502030308020204" pitchFamily="34" charset="0"/>
                        </a:rPr>
                        <a:t>ct</a:t>
                      </a:r>
                      <a:r>
                        <a:rPr kumimoji="0" lang="en-AU" sz="2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iandra GD" panose="020E0502030308020204" pitchFamily="34" charset="0"/>
                        </a:rPr>
                        <a:t> – 15</a:t>
                      </a:r>
                      <a:r>
                        <a:rPr kumimoji="0" lang="en-AU" sz="2000" b="0" i="0" u="none" strike="noStrike" kern="0" cap="none" spc="0" normalizeH="0" baseline="3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iandra GD" panose="020E0502030308020204" pitchFamily="34" charset="0"/>
                        </a:rPr>
                        <a:t>th</a:t>
                      </a:r>
                      <a:r>
                        <a:rPr kumimoji="0" lang="en-AU" sz="2000" b="0" i="0" u="none" strike="noStrike" kern="0" cap="none" spc="0" normalizeH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iandra GD" panose="020E0502030308020204" pitchFamily="34" charset="0"/>
                        </a:rPr>
                        <a:t> Oct</a:t>
                      </a:r>
                      <a:endParaRPr kumimoji="0" lang="en-US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aiandra GD" panose="020E0502030308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SG" sz="2000" b="0" kern="12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  <a:ea typeface="+mn-ea"/>
                          <a:cs typeface="Calibri" panose="020F0502020204030204" pitchFamily="34" charset="0"/>
                        </a:rPr>
                        <a:t>Application In</a:t>
                      </a:r>
                      <a:r>
                        <a:rPr kumimoji="0" lang="en-SG" sz="2000" b="0" kern="1200" baseline="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  <a:ea typeface="+mn-ea"/>
                          <a:cs typeface="Calibri" panose="020F0502020204030204" pitchFamily="34" charset="0"/>
                        </a:rPr>
                        <a:t>-class demo</a:t>
                      </a:r>
                      <a:endParaRPr kumimoji="0" lang="en-SG" sz="2000" b="0" kern="12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46061">
                <a:tc>
                  <a:txBody>
                    <a:bodyPr/>
                    <a:lstStyle/>
                    <a:p>
                      <a:pPr algn="l"/>
                      <a:r>
                        <a:rPr lang="en-SG" sz="2000" b="0" dirty="0" smtClean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  <a:cs typeface="Calibri" panose="020F0502020204030204" pitchFamily="34" charset="0"/>
                        </a:rPr>
                        <a:t>Ming Yi</a:t>
                      </a:r>
                      <a:endParaRPr lang="en-SG" sz="2000" b="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2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iandra GD" panose="020E0502030308020204" pitchFamily="34" charset="0"/>
                        </a:rPr>
                        <a:t>16</a:t>
                      </a:r>
                      <a:r>
                        <a:rPr kumimoji="0" lang="en-AU" sz="2000" b="0" i="0" u="none" strike="noStrike" kern="0" cap="none" spc="0" normalizeH="0" baseline="3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iandra GD" panose="020E0502030308020204" pitchFamily="34" charset="0"/>
                        </a:rPr>
                        <a:t>th</a:t>
                      </a:r>
                      <a:r>
                        <a:rPr kumimoji="0" lang="en-AU" sz="2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iandra GD" panose="020E0502030308020204" pitchFamily="34" charset="0"/>
                        </a:rPr>
                        <a:t> Oct – 4</a:t>
                      </a:r>
                      <a:r>
                        <a:rPr kumimoji="0" lang="en-AU" sz="2000" b="0" i="0" u="none" strike="noStrike" kern="0" cap="none" spc="0" normalizeH="0" baseline="3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iandra GD" panose="020E0502030308020204" pitchFamily="34" charset="0"/>
                        </a:rPr>
                        <a:t>th</a:t>
                      </a:r>
                      <a:r>
                        <a:rPr kumimoji="0" lang="en-AU" sz="2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iandra GD" panose="020E0502030308020204" pitchFamily="34" charset="0"/>
                        </a:rPr>
                        <a:t> Nov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SG" sz="2000" b="0" kern="1200" dirty="0" smtClean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  <a:ea typeface="+mn-ea"/>
                          <a:cs typeface="Calibri" panose="020F0502020204030204" pitchFamily="34" charset="0"/>
                        </a:rPr>
                        <a:t>Supervisor </a:t>
                      </a:r>
                      <a:r>
                        <a:rPr kumimoji="0" lang="en-SG" sz="2000" b="0" kern="1200" dirty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  <a:ea typeface="+mn-ea"/>
                          <a:cs typeface="Calibri" panose="020F0502020204030204" pitchFamily="34" charset="0"/>
                        </a:rPr>
                        <a:t>Meeting </a:t>
                      </a:r>
                      <a:r>
                        <a:rPr kumimoji="0" lang="en-SG" sz="2000" b="0" kern="1200" dirty="0" smtClean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  <a:ea typeface="+mn-ea"/>
                          <a:cs typeface="Calibri" panose="020F0502020204030204" pitchFamily="34" charset="0"/>
                        </a:rPr>
                        <a:t>2, UAT</a:t>
                      </a:r>
                      <a:endParaRPr kumimoji="0" lang="en-SG" sz="2000" b="0" kern="12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46061">
                <a:tc>
                  <a:txBody>
                    <a:bodyPr/>
                    <a:lstStyle/>
                    <a:p>
                      <a:pPr algn="l"/>
                      <a:r>
                        <a:rPr lang="en-SG" sz="2000" b="0" dirty="0" smtClean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  <a:cs typeface="Calibri" panose="020F0502020204030204" pitchFamily="34" charset="0"/>
                        </a:rPr>
                        <a:t>Yu</a:t>
                      </a:r>
                      <a:r>
                        <a:rPr lang="en-SG" sz="2000" b="0" baseline="0" dirty="0" smtClean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  <a:cs typeface="Calibri" panose="020F0502020204030204" pitchFamily="34" charset="0"/>
                        </a:rPr>
                        <a:t> Jian</a:t>
                      </a:r>
                      <a:endParaRPr lang="en-SG" sz="2000" b="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2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iandra GD" panose="020E0502030308020204" pitchFamily="34" charset="0"/>
                        </a:rPr>
                        <a:t>5</a:t>
                      </a:r>
                      <a:r>
                        <a:rPr kumimoji="0" lang="en-AU" sz="2000" b="0" i="0" u="none" strike="noStrike" kern="0" cap="none" spc="0" normalizeH="0" baseline="3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iandra GD" panose="020E0502030308020204" pitchFamily="34" charset="0"/>
                        </a:rPr>
                        <a:t>th</a:t>
                      </a:r>
                      <a:r>
                        <a:rPr kumimoji="0" lang="en-AU" sz="2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iandra GD" panose="020E0502030308020204" pitchFamily="34" charset="0"/>
                        </a:rPr>
                        <a:t> Nov – 18</a:t>
                      </a:r>
                      <a:r>
                        <a:rPr kumimoji="0" lang="en-AU" sz="2000" b="0" i="0" u="none" strike="noStrike" kern="0" cap="none" spc="0" normalizeH="0" baseline="3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iandra GD" panose="020E0502030308020204" pitchFamily="34" charset="0"/>
                        </a:rPr>
                        <a:t>th</a:t>
                      </a:r>
                      <a:r>
                        <a:rPr kumimoji="0" lang="en-AU" sz="2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iandra GD" panose="020E0502030308020204" pitchFamily="34" charset="0"/>
                        </a:rPr>
                        <a:t> Nov</a:t>
                      </a:r>
                      <a:endParaRPr kumimoji="0" lang="en-US" sz="20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aiandra GD" panose="020E0502030308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SG" sz="2000" b="0" kern="1200" dirty="0" smtClean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  <a:ea typeface="+mn-ea"/>
                          <a:cs typeface="Calibri" panose="020F0502020204030204" pitchFamily="34" charset="0"/>
                        </a:rPr>
                        <a:t>Final</a:t>
                      </a:r>
                      <a:r>
                        <a:rPr kumimoji="0" lang="en-SG" sz="2000" b="0" kern="1200" baseline="0" dirty="0" smtClean="0">
                          <a:solidFill>
                            <a:schemeClr val="tx1"/>
                          </a:solidFill>
                          <a:latin typeface="Maiandra GD" panose="020E0502030308020204" pitchFamily="34" charset="0"/>
                          <a:ea typeface="+mn-ea"/>
                          <a:cs typeface="Calibri" panose="020F0502020204030204" pitchFamily="34" charset="0"/>
                        </a:rPr>
                        <a:t> Presentation</a:t>
                      </a:r>
                      <a:endParaRPr kumimoji="0" lang="en-SG" sz="2000" b="0" kern="1200" dirty="0">
                        <a:solidFill>
                          <a:schemeClr val="tx1"/>
                        </a:solidFill>
                        <a:latin typeface="Maiandra GD" panose="020E050203030802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509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9935206"/>
              </p:ext>
            </p:extLst>
          </p:nvPr>
        </p:nvGraphicFramePr>
        <p:xfrm>
          <a:off x="251520" y="836712"/>
          <a:ext cx="8496945" cy="56873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409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854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5922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3058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39039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9039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585473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Functionality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 smtClean="0">
                          <a:effectLst/>
                        </a:rPr>
                        <a:t>Yu</a:t>
                      </a:r>
                      <a:r>
                        <a:rPr lang="en-SG" sz="1800" u="none" strike="noStrike" baseline="0" dirty="0" smtClean="0">
                          <a:effectLst/>
                        </a:rPr>
                        <a:t> Jian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 smtClean="0">
                          <a:effectLst/>
                        </a:rPr>
                        <a:t>Jackson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 smtClean="0">
                          <a:effectLst/>
                        </a:rPr>
                        <a:t>Marc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 smtClean="0">
                          <a:effectLst/>
                        </a:rPr>
                        <a:t>Ming Yi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 err="1" smtClean="0">
                          <a:effectLst/>
                        </a:rPr>
                        <a:t>Nilofar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5473"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</a:rPr>
                        <a:t>Bootstrap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√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u="none" strike="noStrike" dirty="0" smtClean="0">
                          <a:effectLst/>
                        </a:rPr>
                        <a:t>√</a:t>
                      </a:r>
                      <a:endParaRPr lang="en-SG" sz="1800" u="none" strike="noStrike" dirty="0" smtClean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85473"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</a:rPr>
                        <a:t>Login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u="none" strike="noStrike" dirty="0">
                          <a:effectLst/>
                        </a:rPr>
                        <a:t>√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u="none" strike="noStrike" dirty="0" smtClean="0">
                          <a:effectLst/>
                        </a:rPr>
                        <a:t>√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85473"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</a:rPr>
                        <a:t>Bidding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u="none" strike="noStrike" dirty="0" smtClean="0">
                          <a:effectLst/>
                        </a:rPr>
                        <a:t>√</a:t>
                      </a:r>
                      <a:endParaRPr lang="en-SG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 smtClean="0">
                          <a:effectLst/>
                        </a:rPr>
                        <a:t>√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35178"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</a:rPr>
                        <a:t>Clearing </a:t>
                      </a:r>
                      <a:r>
                        <a:rPr lang="en-SG" sz="2000" u="none" strike="noStrike" dirty="0" smtClean="0">
                          <a:effectLst/>
                        </a:rPr>
                        <a:t>Round 1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u="none" strike="noStrike" dirty="0" smtClean="0">
                          <a:effectLst/>
                        </a:rPr>
                        <a:t>√</a:t>
                      </a:r>
                      <a:endParaRPr lang="en-SG" sz="1800" u="none" strike="noStrike" dirty="0" smtClean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√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35178"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Clearing Round 2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u="none" strike="noStrike" dirty="0" smtClean="0">
                          <a:effectLst/>
                        </a:rPr>
                        <a:t>√</a:t>
                      </a:r>
                      <a:endParaRPr lang="en-SG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u="none" strike="noStrike" dirty="0" smtClean="0">
                          <a:effectLst/>
                        </a:rPr>
                        <a:t>√</a:t>
                      </a:r>
                      <a:endParaRPr lang="en-SG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585473"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</a:rPr>
                        <a:t>Drop Bid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u="none" strike="noStrike" dirty="0" smtClean="0">
                          <a:effectLst/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u="none" strike="noStrike" dirty="0" smtClean="0">
                          <a:effectLst/>
                        </a:rPr>
                        <a:t>√</a:t>
                      </a:r>
                      <a:endParaRPr lang="en-SG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85473"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</a:rPr>
                        <a:t>Drop Section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u="none" strike="noStrike" dirty="0" smtClean="0">
                          <a:effectLst/>
                        </a:rPr>
                        <a:t>√</a:t>
                      </a:r>
                      <a:endParaRPr lang="en-SG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u="none" strike="noStrike" dirty="0" smtClean="0">
                          <a:effectLst/>
                        </a:rPr>
                        <a:t>√</a:t>
                      </a:r>
                      <a:endParaRPr lang="en-SG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772436"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</a:rPr>
                        <a:t>View Bidding Results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√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251520" y="188640"/>
            <a:ext cx="8208912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sz="4800" b="1" dirty="0" smtClean="0">
                <a:latin typeface="Maiandra GD" panose="020E0502030308020204" pitchFamily="34" charset="0"/>
              </a:rPr>
              <a:t>ROLES &amp; RESPONSIBILITIES</a:t>
            </a:r>
            <a:endParaRPr lang="en-SG" sz="4000" b="1" dirty="0">
              <a:latin typeface="Maiandra GD" panose="020E0502030308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0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86674"/>
              </p:ext>
            </p:extLst>
          </p:nvPr>
        </p:nvGraphicFramePr>
        <p:xfrm>
          <a:off x="323528" y="1124744"/>
          <a:ext cx="8280920" cy="508594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46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187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289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7859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726563"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Iteration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PM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PP</a:t>
                      </a:r>
                      <a:r>
                        <a:rPr lang="en-SG" sz="1800" u="none" strike="noStrike" baseline="0" dirty="0">
                          <a:effectLst/>
                        </a:rPr>
                        <a:t>1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>
                          <a:effectLst/>
                        </a:rPr>
                        <a:t>PP</a:t>
                      </a:r>
                      <a:r>
                        <a:rPr lang="en-SG" sz="1800" u="none" strike="noStrike" baseline="0" dirty="0">
                          <a:effectLst/>
                        </a:rPr>
                        <a:t>2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6563"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</a:rPr>
                        <a:t>1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 smtClean="0">
                          <a:effectLst/>
                        </a:rPr>
                        <a:t>Marc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 smtClean="0">
                          <a:effectLst/>
                        </a:rPr>
                        <a:t>Ming Yi,</a:t>
                      </a:r>
                    </a:p>
                    <a:p>
                      <a:pPr algn="ctr" fontAlgn="b"/>
                      <a:r>
                        <a:rPr lang="en-SG" sz="1800" u="none" strike="noStrike" dirty="0" err="1" smtClean="0">
                          <a:effectLst/>
                        </a:rPr>
                        <a:t>Nilofar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 smtClean="0">
                          <a:effectLst/>
                        </a:rPr>
                        <a:t>Jackson,</a:t>
                      </a:r>
                    </a:p>
                    <a:p>
                      <a:pPr algn="ctr" fontAlgn="b"/>
                      <a:r>
                        <a:rPr lang="en-SG" sz="1800" u="none" strike="noStrike" dirty="0" smtClean="0">
                          <a:effectLst/>
                        </a:rPr>
                        <a:t>Yu </a:t>
                      </a:r>
                      <a:r>
                        <a:rPr lang="en-SG" sz="1800" u="none" strike="noStrike" dirty="0" err="1" smtClean="0">
                          <a:effectLst/>
                        </a:rPr>
                        <a:t>jian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6563"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</a:rPr>
                        <a:t>2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 smtClean="0">
                          <a:effectLst/>
                        </a:rPr>
                        <a:t>Jackson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 smtClean="0">
                          <a:effectLst/>
                        </a:rPr>
                        <a:t>Ming Yi,</a:t>
                      </a:r>
                    </a:p>
                    <a:p>
                      <a:pPr algn="ctr" fontAlgn="b"/>
                      <a:r>
                        <a:rPr lang="en-SG" sz="1800" u="none" strike="noStrike" dirty="0" smtClean="0">
                          <a:effectLst/>
                        </a:rPr>
                        <a:t>Marc</a:t>
                      </a:r>
                      <a:endParaRPr lang="en-SG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u="none" strike="noStrike" dirty="0" smtClean="0">
                          <a:effectLst/>
                        </a:rPr>
                        <a:t>Yu Jian,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u="none" strike="noStrike" dirty="0" err="1" smtClean="0">
                          <a:effectLst/>
                        </a:rPr>
                        <a:t>Nilofar</a:t>
                      </a:r>
                      <a:endParaRPr lang="en-SG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6563"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</a:rPr>
                        <a:t>3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 err="1" smtClean="0">
                          <a:effectLst/>
                        </a:rPr>
                        <a:t>Nilofar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 smtClean="0">
                          <a:effectLst/>
                        </a:rPr>
                        <a:t>Marc,</a:t>
                      </a:r>
                    </a:p>
                    <a:p>
                      <a:pPr algn="ctr" fontAlgn="b"/>
                      <a:r>
                        <a:rPr lang="en-SG" sz="1800" u="none" strike="noStrike" dirty="0" smtClean="0">
                          <a:effectLst/>
                        </a:rPr>
                        <a:t>Yu Jian</a:t>
                      </a:r>
                      <a:endParaRPr lang="en-SG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u="none" strike="noStrike" dirty="0" smtClean="0">
                          <a:effectLst/>
                        </a:rPr>
                        <a:t>Ming Yi,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u="none" strike="noStrike" dirty="0" smtClean="0">
                          <a:effectLst/>
                        </a:rPr>
                        <a:t>Jackson</a:t>
                      </a:r>
                      <a:endParaRPr lang="en-SG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26563"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</a:rPr>
                        <a:t>4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u="none" strike="noStrike" dirty="0" smtClean="0">
                          <a:effectLst/>
                        </a:rPr>
                        <a:t>Marc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 err="1" smtClean="0">
                          <a:effectLst/>
                        </a:rPr>
                        <a:t>Nilofar</a:t>
                      </a:r>
                      <a:r>
                        <a:rPr lang="en-SG" sz="1800" u="none" strike="noStrike" dirty="0" smtClean="0">
                          <a:effectLst/>
                        </a:rPr>
                        <a:t>,</a:t>
                      </a:r>
                    </a:p>
                    <a:p>
                      <a:pPr algn="ctr" fontAlgn="b"/>
                      <a:r>
                        <a:rPr lang="en-SG" sz="1800" u="none" strike="noStrike" dirty="0" smtClean="0">
                          <a:effectLst/>
                        </a:rPr>
                        <a:t>Jackson</a:t>
                      </a:r>
                      <a:endParaRPr lang="en-SG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 smtClean="0">
                          <a:effectLst/>
                        </a:rPr>
                        <a:t>Ming Yi,</a:t>
                      </a:r>
                    </a:p>
                    <a:p>
                      <a:pPr algn="ctr" fontAlgn="b"/>
                      <a:r>
                        <a:rPr lang="en-SG" sz="1800" u="none" strike="noStrike" dirty="0" smtClean="0">
                          <a:effectLst/>
                        </a:rPr>
                        <a:t>Yu Jian</a:t>
                      </a:r>
                      <a:endParaRPr lang="en-SG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26563"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</a:rPr>
                        <a:t>5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 smtClean="0">
                          <a:effectLst/>
                        </a:rPr>
                        <a:t>Ming Yi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 err="1" smtClean="0">
                          <a:effectLst/>
                        </a:rPr>
                        <a:t>Nilofar</a:t>
                      </a:r>
                      <a:r>
                        <a:rPr lang="en-SG" sz="1800" u="none" strike="noStrike" dirty="0" smtClean="0">
                          <a:effectLst/>
                        </a:rPr>
                        <a:t>,</a:t>
                      </a:r>
                    </a:p>
                    <a:p>
                      <a:pPr algn="ctr" fontAlgn="b"/>
                      <a:r>
                        <a:rPr lang="en-SG" sz="1800" u="none" strike="noStrike" dirty="0" smtClean="0">
                          <a:effectLst/>
                        </a:rPr>
                        <a:t>Yu Jian</a:t>
                      </a:r>
                      <a:endParaRPr lang="en-SG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 smtClean="0">
                          <a:effectLst/>
                        </a:rPr>
                        <a:t>Jackson,</a:t>
                      </a:r>
                    </a:p>
                    <a:p>
                      <a:pPr algn="ctr" fontAlgn="b"/>
                      <a:r>
                        <a:rPr lang="en-SG" sz="1800" u="none" strike="noStrike" dirty="0" smtClean="0">
                          <a:effectLst/>
                        </a:rPr>
                        <a:t>Marc</a:t>
                      </a:r>
                      <a:endParaRPr lang="en-SG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726563"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</a:rPr>
                        <a:t>6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 smtClean="0">
                          <a:effectLst/>
                        </a:rPr>
                        <a:t>Yu Jian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 err="1" smtClean="0">
                          <a:effectLst/>
                        </a:rPr>
                        <a:t>Nilofar</a:t>
                      </a:r>
                      <a:r>
                        <a:rPr lang="en-SG" sz="1800" u="none" strike="noStrike" dirty="0" smtClean="0">
                          <a:effectLst/>
                        </a:rPr>
                        <a:t>,</a:t>
                      </a:r>
                    </a:p>
                    <a:p>
                      <a:pPr algn="ctr" fontAlgn="b"/>
                      <a:r>
                        <a:rPr lang="en-SG" sz="1800" u="none" strike="noStrike" dirty="0" smtClean="0">
                          <a:effectLst/>
                        </a:rPr>
                        <a:t>Marc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u="none" strike="noStrike" dirty="0" smtClean="0">
                          <a:effectLst/>
                        </a:rPr>
                        <a:t>Ming Yi,</a:t>
                      </a:r>
                    </a:p>
                    <a:p>
                      <a:pPr algn="ctr" fontAlgn="b"/>
                      <a:r>
                        <a:rPr lang="en-SG" sz="1800" u="none" strike="noStrike" dirty="0" smtClean="0">
                          <a:effectLst/>
                        </a:rPr>
                        <a:t>Jackson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90066"/>
          </a:xfrm>
        </p:spPr>
        <p:txBody>
          <a:bodyPr>
            <a:noAutofit/>
          </a:bodyPr>
          <a:lstStyle/>
          <a:p>
            <a:pPr algn="l"/>
            <a:r>
              <a:rPr lang="en-SG" sz="4800" b="1" dirty="0">
                <a:latin typeface="Maiandra GD" panose="020E0502030308020204" pitchFamily="34" charset="0"/>
              </a:rPr>
              <a:t>Pair Programming </a:t>
            </a:r>
            <a:r>
              <a:rPr lang="en-SG" sz="4800" b="1" dirty="0">
                <a:latin typeface="Maiandra GD" panose="020E0502030308020204" pitchFamily="34" charset="0"/>
              </a:rPr>
              <a:t>Teams</a:t>
            </a:r>
          </a:p>
        </p:txBody>
      </p:sp>
    </p:spTree>
    <p:extLst>
      <p:ext uri="{BB962C8B-B14F-4D97-AF65-F5344CB8AC3E}">
        <p14:creationId xmlns:p14="http://schemas.microsoft.com/office/powerpoint/2010/main" val="215447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559678"/>
            <a:ext cx="4864596" cy="4952492"/>
          </a:xfrm>
        </p:spPr>
        <p:txBody>
          <a:bodyPr>
            <a:normAutofit/>
          </a:bodyPr>
          <a:lstStyle/>
          <a:p>
            <a:pPr algn="l"/>
            <a:r>
              <a:rPr lang="en-SG" sz="4800" b="1" dirty="0">
                <a:latin typeface="Maiandra GD" panose="020E0502030308020204" pitchFamily="34" charset="0"/>
              </a:rPr>
              <a:t>Rotation plan</a:t>
            </a:r>
            <a:endParaRPr lang="en-SG" sz="4800" b="1" dirty="0">
              <a:latin typeface="Maiandra GD" panose="020E0502030308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133"/>
          <a:stretch/>
        </p:blipFill>
        <p:spPr>
          <a:xfrm>
            <a:off x="35496" y="1455062"/>
            <a:ext cx="8991091" cy="21179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09"/>
          <a:stretch/>
        </p:blipFill>
        <p:spPr>
          <a:xfrm>
            <a:off x="5972100" y="3789040"/>
            <a:ext cx="2224500" cy="200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1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64904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SG" sz="7200" b="1" dirty="0">
                <a:latin typeface="Maiandra GD" panose="020E0502030308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7354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59678"/>
            <a:ext cx="5328592" cy="4952492"/>
          </a:xfrm>
        </p:spPr>
        <p:txBody>
          <a:bodyPr>
            <a:normAutofit/>
          </a:bodyPr>
          <a:lstStyle/>
          <a:p>
            <a:pPr algn="l"/>
            <a:r>
              <a:rPr lang="en-SG" sz="5400" b="1" dirty="0" smtClean="0">
                <a:latin typeface="Maiandra GD" panose="020E0502030308020204" pitchFamily="34" charset="0"/>
              </a:rPr>
              <a:t>MODEL AND </a:t>
            </a:r>
            <a:br>
              <a:rPr lang="en-SG" sz="5400" b="1" dirty="0" smtClean="0">
                <a:latin typeface="Maiandra GD" panose="020E0502030308020204" pitchFamily="34" charset="0"/>
              </a:rPr>
            </a:br>
            <a:r>
              <a:rPr lang="en-SG" sz="5400" b="1" dirty="0" smtClean="0">
                <a:latin typeface="Maiandra GD" panose="020E0502030308020204" pitchFamily="34" charset="0"/>
              </a:rPr>
              <a:t>FRAMEWORK</a:t>
            </a:r>
            <a:endParaRPr lang="en-SG" sz="5400" b="1" dirty="0">
              <a:latin typeface="Maiandra GD" panose="020E0502030308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2226" y="2852936"/>
            <a:ext cx="6192688" cy="5655156"/>
          </a:xfrm>
        </p:spPr>
        <p:txBody>
          <a:bodyPr/>
          <a:lstStyle/>
          <a:p>
            <a:pPr marL="0" indent="0">
              <a:buNone/>
            </a:pPr>
            <a:r>
              <a:rPr lang="en-SG" sz="4000" dirty="0" smtClean="0">
                <a:latin typeface="Maiandra GD" panose="020E0502030308020204" pitchFamily="34" charset="0"/>
                <a:ea typeface="Brandon Grotesque Light" charset="0"/>
                <a:cs typeface="Brandon Grotesque Light" charset="0"/>
              </a:rPr>
              <a:t>MVC model</a:t>
            </a:r>
            <a:endParaRPr lang="en-SG" sz="2800" i="1" dirty="0">
              <a:latin typeface="Maiandra GD" panose="020E0502030308020204" pitchFamily="34" charset="0"/>
              <a:ea typeface="Old Standard TT" charset="0"/>
              <a:cs typeface="Old Standard TT" charset="0"/>
            </a:endParaRPr>
          </a:p>
          <a:p>
            <a:pPr marL="0" indent="0">
              <a:buNone/>
            </a:pPr>
            <a:endParaRPr lang="en-SG" sz="2800" dirty="0" smtClean="0">
              <a:latin typeface="Brandon Grotesque Light" charset="0"/>
              <a:ea typeface="Brandon Grotesque Light" charset="0"/>
              <a:cs typeface="Brandon Grotesq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19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59678"/>
            <a:ext cx="6048672" cy="4952492"/>
          </a:xfrm>
        </p:spPr>
        <p:txBody>
          <a:bodyPr>
            <a:normAutofit/>
          </a:bodyPr>
          <a:lstStyle/>
          <a:p>
            <a:pPr algn="l"/>
            <a:r>
              <a:rPr lang="en-SG" sz="5400" b="1" dirty="0" smtClean="0">
                <a:latin typeface="Maiandra GD" panose="020E0502030308020204" pitchFamily="34" charset="0"/>
              </a:rPr>
              <a:t>SCHEDULE</a:t>
            </a:r>
            <a:endParaRPr lang="en-SG" sz="4400" b="1" dirty="0">
              <a:latin typeface="Maiandra GD" panose="020E0502030308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5656" y="1700808"/>
            <a:ext cx="6192688" cy="5655156"/>
          </a:xfrm>
        </p:spPr>
        <p:txBody>
          <a:bodyPr/>
          <a:lstStyle/>
          <a:p>
            <a:r>
              <a:rPr lang="en-SG" sz="3600" dirty="0" smtClean="0">
                <a:latin typeface="Maiandra GD" panose="020E0502030308020204" pitchFamily="34" charset="0"/>
                <a:ea typeface="Brandon Grotesque Light" charset="0"/>
                <a:cs typeface="Brandon Grotesque Light" charset="0"/>
              </a:rPr>
              <a:t>No of iterations : 6</a:t>
            </a:r>
            <a:endParaRPr lang="en-SG" sz="2400" i="1" dirty="0" smtClean="0">
              <a:latin typeface="Maiandra GD" panose="020E0502030308020204" pitchFamily="34" charset="0"/>
              <a:ea typeface="Old Standard TT" charset="0"/>
              <a:cs typeface="Old Standard TT" charset="0"/>
            </a:endParaRPr>
          </a:p>
          <a:p>
            <a:endParaRPr lang="en-SG" sz="2400" dirty="0">
              <a:latin typeface="Maiandra GD" panose="020E0502030308020204" pitchFamily="34" charset="0"/>
            </a:endParaRPr>
          </a:p>
          <a:p>
            <a:r>
              <a:rPr lang="en-SG" sz="3600" dirty="0" smtClean="0">
                <a:latin typeface="Maiandra GD" panose="020E0502030308020204" pitchFamily="34" charset="0"/>
                <a:ea typeface="Brandon Grotesque Light" charset="0"/>
                <a:cs typeface="Brandon Grotesque Light" charset="0"/>
              </a:rPr>
              <a:t>Feature Boxing</a:t>
            </a:r>
            <a:endParaRPr lang="en-SG" sz="2400" i="1" dirty="0">
              <a:latin typeface="Maiandra GD" panose="020E0502030308020204" pitchFamily="34" charset="0"/>
              <a:ea typeface="Old Standard TT" charset="0"/>
              <a:cs typeface="Old Standard TT" charset="0"/>
            </a:endParaRPr>
          </a:p>
          <a:p>
            <a:pPr marL="0" indent="0">
              <a:buNone/>
            </a:pPr>
            <a:endParaRPr lang="en-SG" sz="2800" dirty="0" smtClean="0">
              <a:latin typeface="Brandon Grotesque Light" charset="0"/>
              <a:ea typeface="Brandon Grotesque Light" charset="0"/>
              <a:cs typeface="Brandon Grotesq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71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59678"/>
            <a:ext cx="6048672" cy="4952492"/>
          </a:xfrm>
        </p:spPr>
        <p:txBody>
          <a:bodyPr>
            <a:normAutofit/>
          </a:bodyPr>
          <a:lstStyle/>
          <a:p>
            <a:pPr algn="l"/>
            <a:r>
              <a:rPr lang="en-SG" sz="5400" b="1" dirty="0" smtClean="0">
                <a:latin typeface="Maiandra GD" panose="020E0502030308020204" pitchFamily="34" charset="0"/>
              </a:rPr>
              <a:t>ITERATION</a:t>
            </a:r>
            <a:endParaRPr lang="en-SG" sz="4400" b="1" dirty="0">
              <a:latin typeface="Maiandra GD" panose="020E0502030308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484784"/>
            <a:ext cx="7488832" cy="5655156"/>
          </a:xfrm>
        </p:spPr>
        <p:txBody>
          <a:bodyPr>
            <a:normAutofit/>
          </a:bodyPr>
          <a:lstStyle/>
          <a:p>
            <a:r>
              <a:rPr lang="en-SG" sz="3200" dirty="0">
                <a:latin typeface="Maiandra GD" panose="020E0502030308020204" pitchFamily="34" charset="0"/>
                <a:ea typeface="Brandon Grotesque Light" charset="0"/>
                <a:cs typeface="Brandon Grotesque Light" charset="0"/>
              </a:rPr>
              <a:t>Each iteration follows a mini waterfall process:</a:t>
            </a:r>
          </a:p>
          <a:p>
            <a:pPr marL="719138" lvl="1" indent="-457200">
              <a:buFont typeface="Courier New" panose="02070309020205020404" pitchFamily="49" charset="0"/>
              <a:buChar char="o"/>
            </a:pPr>
            <a:r>
              <a:rPr lang="en-SG" sz="2800" dirty="0">
                <a:latin typeface="Maiandra GD" panose="020E0502030308020204" pitchFamily="34" charset="0"/>
                <a:ea typeface="Brandon Grotesque Light" charset="0"/>
                <a:cs typeface="Brandon Grotesque Light" charset="0"/>
              </a:rPr>
              <a:t>Design + Planning + Requirement</a:t>
            </a:r>
          </a:p>
          <a:p>
            <a:pPr marL="719138" lvl="1" indent="-457200">
              <a:buFont typeface="Courier New" panose="02070309020205020404" pitchFamily="49" charset="0"/>
              <a:buChar char="o"/>
            </a:pPr>
            <a:r>
              <a:rPr lang="en-SG" sz="2800" dirty="0">
                <a:latin typeface="Maiandra GD" panose="020E0502030308020204" pitchFamily="34" charset="0"/>
                <a:ea typeface="Brandon Grotesque Light" charset="0"/>
                <a:cs typeface="Brandon Grotesque Light" charset="0"/>
              </a:rPr>
              <a:t>Coding</a:t>
            </a:r>
          </a:p>
          <a:p>
            <a:pPr marL="719138" lvl="1" indent="-457200">
              <a:buFont typeface="Courier New" panose="02070309020205020404" pitchFamily="49" charset="0"/>
              <a:buChar char="o"/>
            </a:pPr>
            <a:r>
              <a:rPr lang="en-SG" sz="2800" dirty="0">
                <a:latin typeface="Maiandra GD" panose="020E0502030308020204" pitchFamily="34" charset="0"/>
                <a:ea typeface="Brandon Grotesque Light" charset="0"/>
                <a:cs typeface="Brandon Grotesque Light" charset="0"/>
              </a:rPr>
              <a:t>Integration</a:t>
            </a:r>
          </a:p>
          <a:p>
            <a:pPr marL="719138" lvl="1" indent="-457200">
              <a:buFont typeface="Courier New" panose="02070309020205020404" pitchFamily="49" charset="0"/>
              <a:buChar char="o"/>
            </a:pPr>
            <a:r>
              <a:rPr lang="en-SG" sz="2800" dirty="0">
                <a:latin typeface="Maiandra GD" panose="020E0502030308020204" pitchFamily="34" charset="0"/>
                <a:ea typeface="Brandon Grotesque Light" charset="0"/>
                <a:cs typeface="Brandon Grotesque Light" charset="0"/>
              </a:rPr>
              <a:t>Deployment</a:t>
            </a:r>
          </a:p>
          <a:p>
            <a:pPr marL="719138" lvl="1" indent="-457200">
              <a:buFont typeface="Courier New" panose="02070309020205020404" pitchFamily="49" charset="0"/>
              <a:buChar char="o"/>
            </a:pPr>
            <a:r>
              <a:rPr lang="en-SG" sz="2800" dirty="0">
                <a:latin typeface="Maiandra GD" panose="020E0502030308020204" pitchFamily="34" charset="0"/>
                <a:ea typeface="Brandon Grotesque Light" charset="0"/>
                <a:cs typeface="Brandon Grotesque Light" charset="0"/>
              </a:rPr>
              <a:t>Testing &amp; Debugging</a:t>
            </a:r>
          </a:p>
          <a:p>
            <a:pPr marL="719138" lvl="1" indent="-457200">
              <a:buFont typeface="Courier New" panose="02070309020205020404" pitchFamily="49" charset="0"/>
              <a:buChar char="o"/>
            </a:pPr>
            <a:r>
              <a:rPr lang="en-SG" sz="2800" dirty="0">
                <a:latin typeface="Maiandra GD" panose="020E0502030308020204" pitchFamily="34" charset="0"/>
                <a:ea typeface="Brandon Grotesque Light" charset="0"/>
                <a:cs typeface="Brandon Grotesque Light" charset="0"/>
              </a:rPr>
              <a:t>Documentation</a:t>
            </a:r>
          </a:p>
          <a:p>
            <a:pPr marL="0" indent="0">
              <a:buNone/>
            </a:pPr>
            <a:endParaRPr lang="en-SG" sz="2800" dirty="0" smtClean="0">
              <a:latin typeface="Brandon Grotesque Light" charset="0"/>
              <a:ea typeface="Brandon Grotesque Light" charset="0"/>
              <a:cs typeface="Brandon Grotesq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59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23" y="692696"/>
            <a:ext cx="3456384" cy="4952492"/>
          </a:xfrm>
        </p:spPr>
        <p:txBody>
          <a:bodyPr>
            <a:normAutofit/>
          </a:bodyPr>
          <a:lstStyle/>
          <a:p>
            <a:pPr algn="ctr"/>
            <a:r>
              <a:rPr lang="en-SG" sz="5400" b="1" u="sng" dirty="0">
                <a:latin typeface="Maiandra GD" panose="020E0502030308020204" pitchFamily="34" charset="0"/>
              </a:rPr>
              <a:t>Iteration 1 </a:t>
            </a:r>
            <a:r>
              <a:rPr lang="en-SG" sz="2800" dirty="0">
                <a:latin typeface="Maiandra GD" panose="020E0502030308020204" pitchFamily="34" charset="0"/>
              </a:rPr>
              <a:t>(Completed) </a:t>
            </a:r>
            <a:r>
              <a:rPr lang="en-SG" dirty="0" smtClean="0">
                <a:latin typeface="Maiandra GD" panose="020E0502030308020204" pitchFamily="34" charset="0"/>
              </a:rPr>
              <a:t/>
            </a:r>
            <a:br>
              <a:rPr lang="en-SG" dirty="0" smtClean="0">
                <a:latin typeface="Maiandra GD" panose="020E0502030308020204" pitchFamily="34" charset="0"/>
              </a:rPr>
            </a:br>
            <a:r>
              <a:rPr lang="en-SG" dirty="0">
                <a:latin typeface="Maiandra GD" panose="020E0502030308020204" pitchFamily="34" charset="0"/>
              </a:rPr>
              <a:t/>
            </a:r>
            <a:br>
              <a:rPr lang="en-SG" dirty="0">
                <a:latin typeface="Maiandra GD" panose="020E0502030308020204" pitchFamily="34" charset="0"/>
              </a:rPr>
            </a:br>
            <a:r>
              <a:rPr lang="en-SG" dirty="0" smtClean="0">
                <a:latin typeface="Maiandra GD" panose="020E0502030308020204" pitchFamily="34" charset="0"/>
              </a:rPr>
              <a:t>01/09/2016 </a:t>
            </a:r>
            <a:r>
              <a:rPr lang="en-SG" dirty="0" smtClean="0">
                <a:latin typeface="Maiandra GD" panose="020E0502030308020204" pitchFamily="34" charset="0"/>
              </a:rPr>
              <a:t/>
            </a:r>
            <a:br>
              <a:rPr lang="en-SG" dirty="0" smtClean="0">
                <a:latin typeface="Maiandra GD" panose="020E0502030308020204" pitchFamily="34" charset="0"/>
              </a:rPr>
            </a:br>
            <a:r>
              <a:rPr lang="en-SG" dirty="0" smtClean="0">
                <a:latin typeface="Maiandra GD" panose="020E0502030308020204" pitchFamily="34" charset="0"/>
              </a:rPr>
              <a:t>- </a:t>
            </a:r>
            <a:br>
              <a:rPr lang="en-SG" dirty="0" smtClean="0">
                <a:latin typeface="Maiandra GD" panose="020E0502030308020204" pitchFamily="34" charset="0"/>
              </a:rPr>
            </a:br>
            <a:r>
              <a:rPr lang="en-SG" dirty="0" smtClean="0">
                <a:latin typeface="Maiandra GD" panose="020E0502030308020204" pitchFamily="34" charset="0"/>
              </a:rPr>
              <a:t>18/09/2016 </a:t>
            </a:r>
            <a:r>
              <a:rPr lang="en-SG" dirty="0" smtClean="0">
                <a:latin typeface="Maiandra GD" panose="020E0502030308020204" pitchFamily="34" charset="0"/>
              </a:rPr>
              <a:t/>
            </a:r>
            <a:br>
              <a:rPr lang="en-SG" dirty="0" smtClean="0">
                <a:latin typeface="Maiandra GD" panose="020E0502030308020204" pitchFamily="34" charset="0"/>
              </a:rPr>
            </a:br>
            <a:r>
              <a:rPr lang="en-SG" dirty="0">
                <a:latin typeface="Maiandra GD" panose="020E0502030308020204" pitchFamily="34" charset="0"/>
              </a:rPr>
              <a:t/>
            </a:r>
            <a:br>
              <a:rPr lang="en-SG" dirty="0">
                <a:latin typeface="Maiandra GD" panose="020E0502030308020204" pitchFamily="34" charset="0"/>
              </a:rPr>
            </a:br>
            <a:r>
              <a:rPr lang="en-SG" dirty="0" smtClean="0">
                <a:latin typeface="Maiandra GD" panose="020E0502030308020204" pitchFamily="34" charset="0"/>
              </a:rPr>
              <a:t>(18 days)</a:t>
            </a:r>
            <a:endParaRPr lang="en-SG" dirty="0">
              <a:latin typeface="Maiandra GD" panose="020E0502030308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2205" y="308418"/>
            <a:ext cx="5257800" cy="628893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SG" sz="7000" dirty="0">
                <a:latin typeface="Maiandra GD" panose="020E0502030308020204" pitchFamily="34" charset="0"/>
                <a:ea typeface="Brandon Grotesque Light" charset="0"/>
                <a:cs typeface="Brandon Grotesque Light" charset="0"/>
              </a:rPr>
              <a:t>PM: Marc</a:t>
            </a:r>
          </a:p>
          <a:p>
            <a:r>
              <a:rPr lang="en-SG" sz="6000" dirty="0">
                <a:latin typeface="Maiandra GD" panose="020E0502030308020204" pitchFamily="34" charset="0"/>
                <a:ea typeface="Brandon Grotesque Light" charset="0"/>
                <a:cs typeface="Brandon Grotesque Light" charset="0"/>
              </a:rPr>
              <a:t>Tasks:</a:t>
            </a:r>
          </a:p>
          <a:p>
            <a:pPr marL="620713" lvl="1" indent="-358775">
              <a:buFont typeface="Courier New" panose="02070309020205020404" pitchFamily="49" charset="0"/>
              <a:buChar char="o"/>
            </a:pPr>
            <a:r>
              <a:rPr lang="en-SG" sz="5100" dirty="0">
                <a:latin typeface="Maiandra GD" panose="020E0502030308020204" pitchFamily="34" charset="0"/>
                <a:ea typeface="Brandon Grotesque Light" charset="0"/>
                <a:cs typeface="Brandon Grotesque Light" charset="0"/>
              </a:rPr>
              <a:t>Understanding requirements and drafting technical documents</a:t>
            </a:r>
          </a:p>
          <a:p>
            <a:pPr marL="620713" lvl="1" indent="-358775">
              <a:buFont typeface="Courier New" panose="02070309020205020404" pitchFamily="49" charset="0"/>
              <a:buChar char="o"/>
            </a:pPr>
            <a:r>
              <a:rPr lang="en-SG" sz="5100" dirty="0">
                <a:latin typeface="Maiandra GD" panose="020E0502030308020204" pitchFamily="34" charset="0"/>
                <a:ea typeface="Brandon Grotesque Light" charset="0"/>
                <a:cs typeface="Brandon Grotesque Light" charset="0"/>
              </a:rPr>
              <a:t>Diagramming (Use case, Logical Diagram, Class Diagram, Sequence Diagram)</a:t>
            </a:r>
          </a:p>
          <a:p>
            <a:pPr marL="620713" lvl="1" indent="-358775">
              <a:buFont typeface="Courier New" panose="02070309020205020404" pitchFamily="49" charset="0"/>
              <a:buChar char="o"/>
            </a:pPr>
            <a:r>
              <a:rPr lang="en-SG" sz="5100" dirty="0" err="1">
                <a:latin typeface="Maiandra GD" panose="020E0502030308020204" pitchFamily="34" charset="0"/>
                <a:ea typeface="Brandon Grotesque Light" charset="0"/>
                <a:cs typeface="Brandon Grotesque Light" charset="0"/>
              </a:rPr>
              <a:t>Wireframing</a:t>
            </a:r>
            <a:r>
              <a:rPr lang="en-SG" sz="5100" dirty="0">
                <a:latin typeface="Maiandra GD" panose="020E0502030308020204" pitchFamily="34" charset="0"/>
                <a:ea typeface="Brandon Grotesque Light" charset="0"/>
                <a:cs typeface="Brandon Grotesque Light" charset="0"/>
              </a:rPr>
              <a:t> UI </a:t>
            </a:r>
          </a:p>
          <a:p>
            <a:pPr marL="620713" lvl="1" indent="-358775">
              <a:buFont typeface="Courier New" panose="02070309020205020404" pitchFamily="49" charset="0"/>
              <a:buChar char="o"/>
            </a:pPr>
            <a:r>
              <a:rPr lang="en-SG" sz="5100" dirty="0">
                <a:latin typeface="Maiandra GD" panose="020E0502030308020204" pitchFamily="34" charset="0"/>
                <a:ea typeface="Brandon Grotesque Light" charset="0"/>
                <a:cs typeface="Brandon Grotesque Light" charset="0"/>
              </a:rPr>
              <a:t>Login and bootstrapping functionality</a:t>
            </a:r>
          </a:p>
          <a:p>
            <a:r>
              <a:rPr lang="en-SG" sz="6000" dirty="0">
                <a:latin typeface="Maiandra GD" panose="020E0502030308020204" pitchFamily="34" charset="0"/>
                <a:ea typeface="Brandon Grotesque Light" charset="0"/>
                <a:cs typeface="Brandon Grotesque Light" charset="0"/>
              </a:rPr>
              <a:t>Milestones accomplished:</a:t>
            </a:r>
          </a:p>
          <a:p>
            <a:pPr marL="620713" lvl="1" indent="-358775">
              <a:buFont typeface="Courier New" panose="02070309020205020404" pitchFamily="49" charset="0"/>
              <a:buChar char="o"/>
            </a:pPr>
            <a:r>
              <a:rPr lang="en-SG" sz="5100" dirty="0">
                <a:latin typeface="Maiandra GD" panose="020E0502030308020204" pitchFamily="34" charset="0"/>
                <a:ea typeface="Brandon Grotesque Light" charset="0"/>
                <a:cs typeface="Brandon Grotesque Light" charset="0"/>
              </a:rPr>
              <a:t>NIL</a:t>
            </a:r>
          </a:p>
          <a:p>
            <a:r>
              <a:rPr lang="en-SG" sz="6000" dirty="0">
                <a:latin typeface="Maiandra GD" panose="020E0502030308020204" pitchFamily="34" charset="0"/>
                <a:ea typeface="Brandon Grotesque Light" charset="0"/>
                <a:cs typeface="Brandon Grotesque Light" charset="0"/>
              </a:rPr>
              <a:t>Buffer used and left: </a:t>
            </a:r>
          </a:p>
          <a:p>
            <a:pPr marL="620713" lvl="1" indent="-358775">
              <a:buFont typeface="Courier New" panose="02070309020205020404" pitchFamily="49" charset="0"/>
              <a:buChar char="o"/>
            </a:pPr>
            <a:r>
              <a:rPr lang="en-SG" sz="5100" dirty="0">
                <a:latin typeface="Maiandra GD" panose="020E0502030308020204" pitchFamily="34" charset="0"/>
                <a:ea typeface="Brandon Grotesque Light" charset="0"/>
                <a:cs typeface="Brandon Grotesque Light" charset="0"/>
              </a:rPr>
              <a:t>0 </a:t>
            </a:r>
            <a:r>
              <a:rPr lang="en-SG" sz="5100" dirty="0" smtClean="0">
                <a:latin typeface="Maiandra GD" panose="020E0502030308020204" pitchFamily="34" charset="0"/>
                <a:ea typeface="Brandon Grotesque Light" charset="0"/>
                <a:cs typeface="Brandon Grotesque Light" charset="0"/>
              </a:rPr>
              <a:t>used – 5 left</a:t>
            </a:r>
            <a:endParaRPr lang="en-SG" sz="5100" dirty="0">
              <a:latin typeface="Maiandra GD" panose="020E0502030308020204" pitchFamily="34" charset="0"/>
              <a:ea typeface="Brandon Grotesque Light" charset="0"/>
              <a:cs typeface="Brandon Grotesque Light" charset="0"/>
            </a:endParaRPr>
          </a:p>
          <a:p>
            <a:r>
              <a:rPr lang="en-SG" sz="6000" dirty="0" smtClean="0">
                <a:latin typeface="Maiandra GD" panose="020E0502030308020204" pitchFamily="34" charset="0"/>
                <a:ea typeface="Brandon Grotesque Light" charset="0"/>
                <a:cs typeface="Brandon Grotesque Light" charset="0"/>
              </a:rPr>
              <a:t>Evaluation</a:t>
            </a:r>
            <a:r>
              <a:rPr lang="en-SG" sz="6000" dirty="0">
                <a:latin typeface="Maiandra GD" panose="020E0502030308020204" pitchFamily="34" charset="0"/>
                <a:ea typeface="Brandon Grotesque Light" charset="0"/>
                <a:cs typeface="Brandon Grotesque Light" charset="0"/>
              </a:rPr>
              <a:t>:</a:t>
            </a:r>
          </a:p>
          <a:p>
            <a:pPr marL="620713" lvl="1" indent="-358775">
              <a:buFont typeface="Courier New" panose="02070309020205020404" pitchFamily="49" charset="0"/>
              <a:buChar char="o"/>
            </a:pPr>
            <a:r>
              <a:rPr lang="en-SG" sz="5100" dirty="0">
                <a:latin typeface="Maiandra GD" panose="020E0502030308020204" pitchFamily="34" charset="0"/>
                <a:ea typeface="Brandon Grotesque Light" charset="0"/>
                <a:cs typeface="Brandon Grotesque Light" charset="0"/>
              </a:rPr>
              <a:t>All tasks were completed on time</a:t>
            </a:r>
            <a:r>
              <a:rPr lang="en-S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870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7"/>
          <p:cNvSpPr/>
          <p:nvPr/>
        </p:nvSpPr>
        <p:spPr>
          <a:xfrm>
            <a:off x="377092" y="2780928"/>
            <a:ext cx="2394707" cy="1407737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Project Requirements</a:t>
            </a:r>
          </a:p>
          <a:p>
            <a:pPr algn="ctr"/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1 day</a:t>
            </a:r>
          </a:p>
        </p:txBody>
      </p:sp>
      <p:sp>
        <p:nvSpPr>
          <p:cNvPr id="5" name="Rectangle: Rounded Corners 27"/>
          <p:cNvSpPr/>
          <p:nvPr/>
        </p:nvSpPr>
        <p:spPr>
          <a:xfrm>
            <a:off x="3067436" y="2757803"/>
            <a:ext cx="2847949" cy="143086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ER + Logical + Class + Sequence Diagram</a:t>
            </a:r>
          </a:p>
          <a:p>
            <a:pPr algn="ctr"/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2</a:t>
            </a:r>
            <a:r>
              <a:rPr lang="en-SG" dirty="0" smtClean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days</a:t>
            </a:r>
          </a:p>
        </p:txBody>
      </p:sp>
      <p:sp>
        <p:nvSpPr>
          <p:cNvPr id="7" name="Rectangle: Rounded Corners 27"/>
          <p:cNvSpPr/>
          <p:nvPr/>
        </p:nvSpPr>
        <p:spPr>
          <a:xfrm>
            <a:off x="6074102" y="2757803"/>
            <a:ext cx="2847949" cy="143086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Learn new technologies [HTML + CSS + JS + Bootstrap + JSP]</a:t>
            </a:r>
          </a:p>
          <a:p>
            <a:pPr algn="ctr"/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2</a:t>
            </a:r>
            <a:r>
              <a:rPr lang="en-SG" dirty="0" smtClean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days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689939" y="3595133"/>
            <a:ext cx="377497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842534" y="3595133"/>
            <a:ext cx="231568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849200" y="3595133"/>
            <a:ext cx="2948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 txBox="1">
            <a:spLocks/>
          </p:cNvSpPr>
          <p:nvPr/>
        </p:nvSpPr>
        <p:spPr>
          <a:xfrm>
            <a:off x="324212" y="908720"/>
            <a:ext cx="8261548" cy="85725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685800"/>
            <a:r>
              <a:rPr lang="en-US" sz="5400" b="1" i="1" dirty="0">
                <a:solidFill>
                  <a:schemeClr val="bg1"/>
                </a:solidFill>
                <a:latin typeface="Maiandra GD" panose="020E0502030308020204" pitchFamily="34" charset="0"/>
              </a:rPr>
              <a:t>Critical Path For Iteration 1</a:t>
            </a:r>
          </a:p>
        </p:txBody>
      </p:sp>
    </p:spTree>
    <p:extLst>
      <p:ext uri="{BB962C8B-B14F-4D97-AF65-F5344CB8AC3E}">
        <p14:creationId xmlns:p14="http://schemas.microsoft.com/office/powerpoint/2010/main" val="114203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7"/>
          <p:cNvSpPr/>
          <p:nvPr/>
        </p:nvSpPr>
        <p:spPr>
          <a:xfrm>
            <a:off x="377093" y="3001602"/>
            <a:ext cx="2312847" cy="118706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Creation of SQL schema</a:t>
            </a:r>
          </a:p>
          <a:p>
            <a:pPr algn="ctr"/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1 day</a:t>
            </a:r>
          </a:p>
        </p:txBody>
      </p:sp>
      <p:sp>
        <p:nvSpPr>
          <p:cNvPr id="5" name="Rectangle: Rounded Corners 27"/>
          <p:cNvSpPr/>
          <p:nvPr/>
        </p:nvSpPr>
        <p:spPr>
          <a:xfrm>
            <a:off x="6178937" y="3001601"/>
            <a:ext cx="2775098" cy="1187063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Basic UI skeleton in Twitter Bootstrap</a:t>
            </a:r>
          </a:p>
          <a:p>
            <a:pPr algn="ctr"/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1.5 days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-405" y="3577115"/>
            <a:ext cx="37749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7"/>
          <p:cNvSpPr/>
          <p:nvPr/>
        </p:nvSpPr>
        <p:spPr>
          <a:xfrm>
            <a:off x="3262130" y="3001602"/>
            <a:ext cx="2312847" cy="118706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UI </a:t>
            </a:r>
            <a:r>
              <a:rPr lang="en-SG" dirty="0" err="1">
                <a:solidFill>
                  <a:schemeClr val="bg1"/>
                </a:solidFill>
                <a:latin typeface="Maiandra GD" panose="020E0502030308020204" pitchFamily="34" charset="0"/>
              </a:rPr>
              <a:t>Wireframing</a:t>
            </a:r>
            <a:endParaRPr lang="en-SG" dirty="0">
              <a:solidFill>
                <a:schemeClr val="bg1"/>
              </a:solidFill>
              <a:latin typeface="Maiandra GD" panose="020E0502030308020204" pitchFamily="34" charset="0"/>
            </a:endParaRPr>
          </a:p>
          <a:p>
            <a:pPr algn="ctr"/>
            <a:r>
              <a:rPr lang="en-SG" dirty="0">
                <a:solidFill>
                  <a:schemeClr val="bg1"/>
                </a:solidFill>
                <a:latin typeface="Maiandra GD" panose="020E0502030308020204" pitchFamily="34" charset="0"/>
              </a:rPr>
              <a:t>1 day</a:t>
            </a:r>
          </a:p>
        </p:txBody>
      </p:sp>
      <p:cxnSp>
        <p:nvCxnSpPr>
          <p:cNvPr id="16" name="Straight Arrow Connector 15"/>
          <p:cNvCxnSpPr>
            <a:stCxn id="4" idx="3"/>
            <a:endCxn id="14" idx="1"/>
          </p:cNvCxnSpPr>
          <p:nvPr/>
        </p:nvCxnSpPr>
        <p:spPr>
          <a:xfrm>
            <a:off x="2689940" y="3595133"/>
            <a:ext cx="57219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3"/>
            <a:endCxn id="5" idx="1"/>
          </p:cNvCxnSpPr>
          <p:nvPr/>
        </p:nvCxnSpPr>
        <p:spPr>
          <a:xfrm>
            <a:off x="5574977" y="3595133"/>
            <a:ext cx="6039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954035" y="3595133"/>
            <a:ext cx="18996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21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</a:majorFont>
      <a:minorFont>
        <a:latin typeface="Corbel" panose="020B0503020204020204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algn="ctr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4212</TotalTime>
  <Words>1057</Words>
  <Application>Microsoft Office PowerPoint</Application>
  <PresentationFormat>On-screen Show (4:3)</PresentationFormat>
  <Paragraphs>323</Paragraphs>
  <Slides>36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Brandon Grotesque Light</vt:lpstr>
      <vt:lpstr>Old Standard TT</vt:lpstr>
      <vt:lpstr>Arial</vt:lpstr>
      <vt:lpstr>Calibri</vt:lpstr>
      <vt:lpstr>Century Schoolbook</vt:lpstr>
      <vt:lpstr>Corbel</vt:lpstr>
      <vt:lpstr>Courier New</vt:lpstr>
      <vt:lpstr>Maiandra GD</vt:lpstr>
      <vt:lpstr>Headlines</vt:lpstr>
      <vt:lpstr>SE - Week 7 PM Review</vt:lpstr>
      <vt:lpstr>PowerPoint Presentation</vt:lpstr>
      <vt:lpstr>FUNCTIONALITY</vt:lpstr>
      <vt:lpstr>MODEL AND  FRAMEWORK</vt:lpstr>
      <vt:lpstr>SCHEDULE</vt:lpstr>
      <vt:lpstr>ITERATION</vt:lpstr>
      <vt:lpstr>Iteration 1 (Completed)   01/09/2016  -  18/09/2016   (18 days)</vt:lpstr>
      <vt:lpstr>PowerPoint Presentation</vt:lpstr>
      <vt:lpstr>PowerPoint Presentation</vt:lpstr>
      <vt:lpstr>PowerPoint Presentation</vt:lpstr>
      <vt:lpstr>PowerPoint Presentation</vt:lpstr>
      <vt:lpstr>Iteration 2 (Completed)   19/09/2016  -  24/09/2016   (6 days)</vt:lpstr>
      <vt:lpstr>PowerPoint Presentation</vt:lpstr>
      <vt:lpstr>PowerPoint Presentation</vt:lpstr>
      <vt:lpstr>Iteration 3 (in-progress)   26/09/2016  -  02/10/2016   (7 days)</vt:lpstr>
      <vt:lpstr>PowerPoint Presentation</vt:lpstr>
      <vt:lpstr>PowerPoint Presentation</vt:lpstr>
      <vt:lpstr>Iteration 4 (pending)   03/10/2016  -  15/10/2016   (13 days)</vt:lpstr>
      <vt:lpstr>PowerPoint Presentation</vt:lpstr>
      <vt:lpstr>PowerPoint Presentation</vt:lpstr>
      <vt:lpstr>Iteration 5 (pending)   16/10/2016  -  04/11/2016   (20 days)</vt:lpstr>
      <vt:lpstr>PowerPoint Presentation</vt:lpstr>
      <vt:lpstr>PowerPoint Presentation</vt:lpstr>
      <vt:lpstr>Iteration 6 (pending)   05/11/2016  -  18/11/2016   (14 days)</vt:lpstr>
      <vt:lpstr>PowerPoint Presentation</vt:lpstr>
      <vt:lpstr>METRICS (Task, Pair Programming, Bug)</vt:lpstr>
      <vt:lpstr>SCHEDULE METRIC</vt:lpstr>
      <vt:lpstr>PAIR-PROGRAMMING METRIC (Iteration 1)</vt:lpstr>
      <vt:lpstr>PAIR-PROGRAMMING METRIC (Iteration 1)</vt:lpstr>
      <vt:lpstr>PAIR-PROGRAMMING METRIC (Iteration 2)</vt:lpstr>
      <vt:lpstr>BUG METRIC</vt:lpstr>
      <vt:lpstr>MILESTONE IC’S</vt:lpstr>
      <vt:lpstr>PowerPoint Presentation</vt:lpstr>
      <vt:lpstr>Pair Programming Teams</vt:lpstr>
      <vt:lpstr>Rotation plan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SE- Week 6 Supervisor Meeting</dc:title>
  <dc:creator>Fujitsu</dc:creator>
  <cp:lastModifiedBy>Teh Ming Yi</cp:lastModifiedBy>
  <cp:revision>276</cp:revision>
  <dcterms:created xsi:type="dcterms:W3CDTF">2013-09-20T12:49:37Z</dcterms:created>
  <dcterms:modified xsi:type="dcterms:W3CDTF">2016-09-29T07:22:38Z</dcterms:modified>
</cp:coreProperties>
</file>