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media/image1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14" r:id="rId3"/>
    <p:sldId id="2806" r:id="rId5"/>
    <p:sldId id="2886" r:id="rId6"/>
    <p:sldId id="2911" r:id="rId7"/>
    <p:sldId id="2863" r:id="rId8"/>
    <p:sldId id="2830" r:id="rId9"/>
    <p:sldId id="2824" r:id="rId10"/>
    <p:sldId id="2910" r:id="rId11"/>
    <p:sldId id="2764" r:id="rId12"/>
    <p:sldId id="2866" r:id="rId13"/>
    <p:sldId id="2867" r:id="rId14"/>
    <p:sldId id="2912" r:id="rId15"/>
    <p:sldId id="2868" r:id="rId16"/>
    <p:sldId id="2832" r:id="rId17"/>
    <p:sldId id="2875" r:id="rId18"/>
    <p:sldId id="2876" r:id="rId19"/>
    <p:sldId id="2884" r:id="rId20"/>
    <p:sldId id="2885" r:id="rId21"/>
    <p:sldId id="2877" r:id="rId22"/>
    <p:sldId id="2878" r:id="rId23"/>
    <p:sldId id="2879" r:id="rId24"/>
    <p:sldId id="2880" r:id="rId25"/>
    <p:sldId id="2881" r:id="rId26"/>
    <p:sldId id="2882" r:id="rId27"/>
    <p:sldId id="2919" r:id="rId28"/>
    <p:sldId id="2883" r:id="rId29"/>
    <p:sldId id="2915" r:id="rId30"/>
    <p:sldId id="2916" r:id="rId31"/>
    <p:sldId id="2917" r:id="rId32"/>
    <p:sldId id="2918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3" userDrawn="1">
          <p15:clr>
            <a:srgbClr val="A4A3A4"/>
          </p15:clr>
        </p15:guide>
        <p15:guide id="4" pos="3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75D2"/>
    <a:srgbClr val="FF3F3F"/>
    <a:srgbClr val="002FA7"/>
    <a:srgbClr val="666666"/>
    <a:srgbClr val="90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277" autoAdjust="0"/>
    <p:restoredTop sz="92824" autoAdjust="0"/>
  </p:normalViewPr>
  <p:slideViewPr>
    <p:cSldViewPr snapToGrid="0" showGuides="1">
      <p:cViewPr varScale="1">
        <p:scale>
          <a:sx n="87" d="100"/>
          <a:sy n="87" d="100"/>
        </p:scale>
        <p:origin x="82" y="91"/>
      </p:cViewPr>
      <p:guideLst>
        <p:guide orient="horz" pos="2251"/>
        <p:guide pos="3840"/>
        <p:guide pos="7153"/>
        <p:guide pos="39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-227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0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7930-74E5-4D2E-9362-74A4F07F92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4EC5E-D3B3-42F2-AE0E-2DADE4BDA8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9E0-76E5-4333-BEC0-B61791156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0D41-18FD-4478-BF3C-F76B9299E3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1E9E0-76E5-4333-BEC0-B61791156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D0D41-18FD-4478-BF3C-F76B9299E3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tags" Target="../tags/tag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连接符 52"/>
          <p:cNvCxnSpPr/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44325" y="889744"/>
            <a:ext cx="579700" cy="350837"/>
            <a:chOff x="344325" y="889744"/>
            <a:chExt cx="579700" cy="350837"/>
          </a:xfrm>
        </p:grpSpPr>
        <p:sp>
          <p:nvSpPr>
            <p:cNvPr id="44" name="椭圆 43"/>
            <p:cNvSpPr/>
            <p:nvPr/>
          </p:nvSpPr>
          <p:spPr>
            <a:xfrm>
              <a:off x="573188" y="889744"/>
              <a:ext cx="350837" cy="350837"/>
            </a:xfrm>
            <a:prstGeom prst="ellipse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圆: 空心 44"/>
            <p:cNvSpPr/>
            <p:nvPr/>
          </p:nvSpPr>
          <p:spPr>
            <a:xfrm>
              <a:off x="344325" y="889744"/>
              <a:ext cx="350837" cy="350837"/>
            </a:xfrm>
            <a:prstGeom prst="donut">
              <a:avLst>
                <a:gd name="adj" fmla="val 20747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1035003" y="951314"/>
            <a:ext cx="743393" cy="227696"/>
            <a:chOff x="11035003" y="951314"/>
            <a:chExt cx="743393" cy="227696"/>
          </a:xfrm>
        </p:grpSpPr>
        <p:sp>
          <p:nvSpPr>
            <p:cNvPr id="48" name="L 形 47"/>
            <p:cNvSpPr/>
            <p:nvPr/>
          </p:nvSpPr>
          <p:spPr>
            <a:xfrm rot="13500000">
              <a:off x="11550703" y="951314"/>
              <a:ext cx="227693" cy="227693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9" name="L 形 48"/>
            <p:cNvSpPr/>
            <p:nvPr/>
          </p:nvSpPr>
          <p:spPr>
            <a:xfrm rot="13500000">
              <a:off x="11292853" y="951315"/>
              <a:ext cx="227693" cy="227693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0" name="L 形 49"/>
            <p:cNvSpPr/>
            <p:nvPr/>
          </p:nvSpPr>
          <p:spPr>
            <a:xfrm rot="13500000">
              <a:off x="11035003" y="951317"/>
              <a:ext cx="227693" cy="227693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35331" y="1765500"/>
            <a:ext cx="101688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000" dirty="0">
                <a:solidFill>
                  <a:schemeClr val="tx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任务：基于</a:t>
            </a:r>
            <a:r>
              <a:rPr lang="en-US" altLang="zh-CN" sz="4000" dirty="0">
                <a:solidFill>
                  <a:schemeClr val="tx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MindSpore AI</a:t>
            </a:r>
            <a:r>
              <a:rPr lang="zh-CN" altLang="en-US" sz="4000" dirty="0">
                <a:solidFill>
                  <a:schemeClr val="tx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框架的</a:t>
            </a:r>
            <a:r>
              <a:rPr lang="zh-CN" sz="4000" dirty="0">
                <a:solidFill>
                  <a:schemeClr val="tx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肾脏肿瘤分割</a:t>
            </a:r>
            <a:r>
              <a:rPr lang="en-US" altLang="zh-CN" sz="4000" dirty="0">
                <a:solidFill>
                  <a:srgbClr val="FF3F3F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 </a:t>
            </a:r>
            <a:endParaRPr lang="zh-CN" altLang="en-US" sz="4000" dirty="0">
              <a:solidFill>
                <a:srgbClr val="00B050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021" y="2996765"/>
            <a:ext cx="7066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 dirty="0">
                <a:solidFill>
                  <a:schemeClr val="tx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组员：陈远腾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赵昱杰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彭睿思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谷朝阳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游昆霖</a:t>
            </a:r>
            <a:r>
              <a:rPr lang="en-US" altLang="zh-CN" sz="4000" dirty="0">
                <a:solidFill>
                  <a:srgbClr val="FF3F3F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 </a:t>
            </a:r>
            <a:endParaRPr lang="zh-CN" altLang="en-US" sz="4000" dirty="0">
              <a:solidFill>
                <a:srgbClr val="00B050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/>
          <p:cNvGrpSpPr/>
          <p:nvPr/>
        </p:nvGrpSpPr>
        <p:grpSpPr>
          <a:xfrm>
            <a:off x="-1773533" y="-869375"/>
            <a:ext cx="13197981" cy="9076703"/>
            <a:chOff x="11293371" y="917468"/>
            <a:chExt cx="497829" cy="342374"/>
          </a:xfrm>
          <a:solidFill>
            <a:srgbClr val="002FA7"/>
          </a:solidFill>
        </p:grpSpPr>
        <p:sp>
          <p:nvSpPr>
            <p:cNvPr id="102" name="L 形 101"/>
            <p:cNvSpPr/>
            <p:nvPr/>
          </p:nvSpPr>
          <p:spPr>
            <a:xfrm rot="13500000">
              <a:off x="11520413" y="917468"/>
              <a:ext cx="270787" cy="270787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103" name="L 形 102"/>
            <p:cNvSpPr/>
            <p:nvPr/>
          </p:nvSpPr>
          <p:spPr>
            <a:xfrm rot="13500000">
              <a:off x="11293371" y="1126046"/>
              <a:ext cx="133796" cy="13379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内容占位符 2"/>
          <p:cNvSpPr txBox="1"/>
          <p:nvPr/>
        </p:nvSpPr>
        <p:spPr>
          <a:xfrm>
            <a:off x="618419" y="689404"/>
            <a:ext cx="10955162" cy="5479194"/>
          </a:xfrm>
          <a:prstGeom prst="rect">
            <a:avLst/>
          </a:prstGeom>
          <a:solidFill>
            <a:schemeClr val="bg1"/>
          </a:solidFill>
          <a:ln w="63500">
            <a:solidFill>
              <a:srgbClr val="002FA7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5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646403" y="1169117"/>
            <a:ext cx="540424" cy="165528"/>
            <a:chOff x="11304447" y="1075053"/>
            <a:chExt cx="540424" cy="165528"/>
          </a:xfrm>
        </p:grpSpPr>
        <p:sp>
          <p:nvSpPr>
            <p:cNvPr id="34" name="L 形 33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35" name="L 形 34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36" name="L 形 35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75766" y="1215159"/>
            <a:ext cx="3030855" cy="1336471"/>
            <a:chOff x="5329914" y="1713870"/>
            <a:chExt cx="3030855" cy="1336471"/>
          </a:xfrm>
        </p:grpSpPr>
        <p:sp>
          <p:nvSpPr>
            <p:cNvPr id="41" name="文本框 40"/>
            <p:cNvSpPr txBox="1"/>
            <p:nvPr/>
          </p:nvSpPr>
          <p:spPr>
            <a:xfrm>
              <a:off x="5372080" y="1713870"/>
              <a:ext cx="309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329914" y="1728271"/>
              <a:ext cx="3030855" cy="1322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F3F3F"/>
                  </a:solidFill>
                  <a:latin typeface="方正姚体" panose="02010601030101010101" charset="-122"/>
                  <a:ea typeface="方正姚体" panose="02010601030101010101" charset="-122"/>
                  <a:cs typeface="方正姚体" panose="02010601030101010101" charset="-122"/>
                </a:rPr>
                <a:t>FCN</a:t>
              </a:r>
              <a:r>
                <a:rPr lang="zh-CN" altLang="en-US" sz="4000" dirty="0">
                  <a:solidFill>
                    <a:srgbClr val="FF3F3F"/>
                  </a:solidFill>
                  <a:latin typeface="方正姚体" panose="02010601030101010101" charset="-122"/>
                  <a:ea typeface="方正姚体" panose="02010601030101010101" charset="-122"/>
                  <a:cs typeface="方正姚体" panose="02010601030101010101" charset="-122"/>
                </a:rPr>
                <a:t>模型创新</a:t>
              </a:r>
              <a:endParaRPr lang="zh-CN" altLang="en-US" sz="4000" dirty="0">
                <a:solidFill>
                  <a:srgbClr val="FF3F3F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endParaRPr>
            </a:p>
            <a:p>
              <a:r>
                <a:rPr lang="en-US" altLang="zh-CN" sz="4000" dirty="0">
                  <a:solidFill>
                    <a:srgbClr val="FF3F3F"/>
                  </a:solidFill>
                  <a:latin typeface="方正姚体" panose="02010601030101010101" charset="-122"/>
                  <a:ea typeface="方正姚体" panose="02010601030101010101" charset="-122"/>
                  <a:cs typeface="方正姚体" panose="02010601030101010101" charset="-122"/>
                </a:rPr>
                <a:t>--</a:t>
              </a:r>
              <a:r>
                <a:rPr lang="zh-CN" altLang="en-US" sz="4000" dirty="0">
                  <a:solidFill>
                    <a:srgbClr val="FF3F3F"/>
                  </a:solidFill>
                  <a:latin typeface="方正姚体" panose="02010601030101010101" charset="-122"/>
                  <a:ea typeface="方正姚体" panose="02010601030101010101" charset="-122"/>
                  <a:cs typeface="方正姚体" panose="02010601030101010101" charset="-122"/>
                </a:rPr>
                <a:t>反卷积</a:t>
              </a:r>
              <a:endParaRPr lang="zh-CN" altLang="en-US" sz="4000" dirty="0">
                <a:solidFill>
                  <a:srgbClr val="FF3F3F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172987" y="206269"/>
            <a:ext cx="890864" cy="890864"/>
          </a:xfrm>
          <a:prstGeom prst="ellipse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195078" y="424202"/>
            <a:ext cx="1008587" cy="4538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800" spc="150" dirty="0">
                <a:solidFill>
                  <a:schemeClr val="bg1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COLOR</a:t>
            </a:r>
            <a:endParaRPr lang="en-US" altLang="zh-CN" sz="8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800" spc="150" dirty="0">
                <a:solidFill>
                  <a:schemeClr val="bg1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COLLISION</a:t>
            </a:r>
            <a:endParaRPr lang="en-US" altLang="zh-CN" sz="8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800" spc="150" dirty="0">
                <a:solidFill>
                  <a:schemeClr val="bg1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DESIGN</a:t>
            </a:r>
            <a:endParaRPr lang="en-US" altLang="zh-CN" sz="8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cxnSp>
        <p:nvCxnSpPr>
          <p:cNvPr id="96" name="直接连接符 95"/>
          <p:cNvCxnSpPr/>
          <p:nvPr/>
        </p:nvCxnSpPr>
        <p:spPr>
          <a:xfrm flipH="1">
            <a:off x="1390508" y="2432568"/>
            <a:ext cx="4020455" cy="0"/>
          </a:xfrm>
          <a:prstGeom prst="line">
            <a:avLst/>
          </a:prstGeom>
          <a:ln w="1905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H="1">
            <a:off x="6680084" y="4541345"/>
            <a:ext cx="4057978" cy="0"/>
          </a:xfrm>
          <a:prstGeom prst="line">
            <a:avLst/>
          </a:prstGeom>
          <a:ln w="1905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80890" y="1015365"/>
            <a:ext cx="5819140" cy="1536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传统的卷积池化操作将会缩小图片尺寸。</a:t>
            </a:r>
            <a:endParaRPr lang="zh-CN" altLang="en-US" sz="2400"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r>
              <a:rPr lang="zh-CN" altLang="en-US" sz="2400"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通过反卷积的方式进行上采样，能够将特征图恢复到原图尺寸，从而保留空间信息，对每个像素产生预测。</a:t>
            </a:r>
            <a:endParaRPr lang="zh-CN" altLang="en-US" sz="2400"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625" y="2701290"/>
            <a:ext cx="3618865" cy="3244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90" y="2701290"/>
            <a:ext cx="5814060" cy="29711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/>
          <p:cNvGrpSpPr/>
          <p:nvPr/>
        </p:nvGrpSpPr>
        <p:grpSpPr>
          <a:xfrm>
            <a:off x="-1773533" y="-869375"/>
            <a:ext cx="13197981" cy="9076703"/>
            <a:chOff x="11293371" y="917468"/>
            <a:chExt cx="497829" cy="342374"/>
          </a:xfrm>
          <a:solidFill>
            <a:srgbClr val="002FA7"/>
          </a:solidFill>
        </p:grpSpPr>
        <p:sp>
          <p:nvSpPr>
            <p:cNvPr id="102" name="L 形 101"/>
            <p:cNvSpPr/>
            <p:nvPr/>
          </p:nvSpPr>
          <p:spPr>
            <a:xfrm rot="13500000">
              <a:off x="11520413" y="917468"/>
              <a:ext cx="270787" cy="270787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103" name="L 形 102"/>
            <p:cNvSpPr/>
            <p:nvPr/>
          </p:nvSpPr>
          <p:spPr>
            <a:xfrm rot="13500000">
              <a:off x="11293371" y="1126046"/>
              <a:ext cx="133796" cy="13379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内容占位符 2"/>
          <p:cNvSpPr txBox="1"/>
          <p:nvPr/>
        </p:nvSpPr>
        <p:spPr>
          <a:xfrm>
            <a:off x="618419" y="689404"/>
            <a:ext cx="10955162" cy="5479194"/>
          </a:xfrm>
          <a:prstGeom prst="rect">
            <a:avLst/>
          </a:prstGeom>
          <a:solidFill>
            <a:schemeClr val="bg1"/>
          </a:solidFill>
          <a:ln w="63500">
            <a:solidFill>
              <a:srgbClr val="002FA7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5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646403" y="1169117"/>
            <a:ext cx="540424" cy="165528"/>
            <a:chOff x="11304447" y="1075053"/>
            <a:chExt cx="540424" cy="165528"/>
          </a:xfrm>
        </p:grpSpPr>
        <p:sp>
          <p:nvSpPr>
            <p:cNvPr id="34" name="L 形 33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35" name="L 形 34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36" name="L 形 35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75766" y="1215159"/>
            <a:ext cx="3030855" cy="1336471"/>
            <a:chOff x="5329914" y="1713870"/>
            <a:chExt cx="3030855" cy="1336471"/>
          </a:xfrm>
        </p:grpSpPr>
        <p:sp>
          <p:nvSpPr>
            <p:cNvPr id="41" name="文本框 40"/>
            <p:cNvSpPr txBox="1"/>
            <p:nvPr/>
          </p:nvSpPr>
          <p:spPr>
            <a:xfrm>
              <a:off x="5372080" y="1713870"/>
              <a:ext cx="309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329914" y="1728271"/>
              <a:ext cx="3030855" cy="1322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F3F3F"/>
                  </a:solidFill>
                  <a:latin typeface="方正姚体" panose="02010601030101010101" charset="-122"/>
                  <a:ea typeface="方正姚体" panose="02010601030101010101" charset="-122"/>
                  <a:cs typeface="方正姚体" panose="02010601030101010101" charset="-122"/>
                </a:rPr>
                <a:t>FCN</a:t>
              </a:r>
              <a:r>
                <a:rPr lang="zh-CN" altLang="en-US" sz="4000" dirty="0">
                  <a:solidFill>
                    <a:srgbClr val="FF3F3F"/>
                  </a:solidFill>
                  <a:latin typeface="方正姚体" panose="02010601030101010101" charset="-122"/>
                  <a:ea typeface="方正姚体" panose="02010601030101010101" charset="-122"/>
                  <a:cs typeface="方正姚体" panose="02010601030101010101" charset="-122"/>
                </a:rPr>
                <a:t>模型创新</a:t>
              </a:r>
              <a:endParaRPr lang="zh-CN" altLang="en-US" sz="4000" dirty="0">
                <a:solidFill>
                  <a:srgbClr val="FF3F3F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endParaRPr>
            </a:p>
            <a:p>
              <a:r>
                <a:rPr lang="en-US" altLang="zh-CN" sz="4000" dirty="0">
                  <a:solidFill>
                    <a:srgbClr val="FF3F3F"/>
                  </a:solidFill>
                  <a:latin typeface="方正姚体" panose="02010601030101010101" charset="-122"/>
                  <a:ea typeface="方正姚体" panose="02010601030101010101" charset="-122"/>
                  <a:cs typeface="方正姚体" panose="02010601030101010101" charset="-122"/>
                </a:rPr>
                <a:t>--</a:t>
              </a:r>
              <a:r>
                <a:rPr lang="zh-CN" altLang="en-US" sz="4000" dirty="0">
                  <a:solidFill>
                    <a:srgbClr val="FF3F3F"/>
                  </a:solidFill>
                  <a:latin typeface="方正姚体" panose="02010601030101010101" charset="-122"/>
                  <a:ea typeface="方正姚体" panose="02010601030101010101" charset="-122"/>
                  <a:cs typeface="方正姚体" panose="02010601030101010101" charset="-122"/>
                </a:rPr>
                <a:t>跳跃</a:t>
              </a:r>
              <a:r>
                <a:rPr lang="zh-CN" altLang="en-US" sz="4000" dirty="0">
                  <a:solidFill>
                    <a:srgbClr val="FF3F3F"/>
                  </a:solidFill>
                  <a:latin typeface="方正姚体" panose="02010601030101010101" charset="-122"/>
                  <a:ea typeface="方正姚体" panose="02010601030101010101" charset="-122"/>
                  <a:cs typeface="方正姚体" panose="02010601030101010101" charset="-122"/>
                </a:rPr>
                <a:t>结构</a:t>
              </a:r>
              <a:endParaRPr lang="zh-CN" altLang="en-US" sz="4000" dirty="0">
                <a:solidFill>
                  <a:srgbClr val="FF3F3F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172987" y="206269"/>
            <a:ext cx="890864" cy="890864"/>
          </a:xfrm>
          <a:prstGeom prst="ellipse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195078" y="424202"/>
            <a:ext cx="1008587" cy="4538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800" spc="150" dirty="0">
                <a:solidFill>
                  <a:schemeClr val="bg1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COLOR</a:t>
            </a:r>
            <a:endParaRPr lang="en-US" altLang="zh-CN" sz="8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800" spc="150" dirty="0">
                <a:solidFill>
                  <a:schemeClr val="bg1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COLLISION</a:t>
            </a:r>
            <a:endParaRPr lang="en-US" altLang="zh-CN" sz="8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800" spc="150" dirty="0">
                <a:solidFill>
                  <a:schemeClr val="bg1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DESIGN</a:t>
            </a:r>
            <a:endParaRPr lang="en-US" altLang="zh-CN" sz="8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cxnSp>
        <p:nvCxnSpPr>
          <p:cNvPr id="96" name="直接连接符 95"/>
          <p:cNvCxnSpPr/>
          <p:nvPr/>
        </p:nvCxnSpPr>
        <p:spPr>
          <a:xfrm flipH="1">
            <a:off x="1390508" y="2432568"/>
            <a:ext cx="4020455" cy="0"/>
          </a:xfrm>
          <a:prstGeom prst="line">
            <a:avLst/>
          </a:prstGeom>
          <a:ln w="1905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H="1">
            <a:off x="6680084" y="4541345"/>
            <a:ext cx="4057978" cy="0"/>
          </a:xfrm>
          <a:prstGeom prst="line">
            <a:avLst/>
          </a:prstGeom>
          <a:ln w="1905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438015" y="973455"/>
            <a:ext cx="6475095" cy="1594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为了充分结合较低层次的位置信息和较深层次的语义信息，FCN提出了跳跃结构，通过跨层跳跃的方式，结合了网络亲层细粒度信息和深层信息实现了精准分割。</a:t>
            </a:r>
            <a:endParaRPr lang="zh-CN" altLang="en-US" sz="2400"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6775" y="2755265"/>
            <a:ext cx="7423785" cy="30556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7262687" y="679741"/>
            <a:ext cx="540424" cy="165528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9" name="L 形 48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0" name="L 形 49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1" name="L 形 50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47705" y="240216"/>
            <a:ext cx="6983095" cy="1200785"/>
            <a:chOff x="1077843" y="1814347"/>
            <a:chExt cx="6983095" cy="1200785"/>
          </a:xfrm>
        </p:grpSpPr>
        <p:sp>
          <p:nvSpPr>
            <p:cNvPr id="55" name="椭圆 54"/>
            <p:cNvSpPr/>
            <p:nvPr/>
          </p:nvSpPr>
          <p:spPr>
            <a:xfrm>
              <a:off x="1077843" y="1814347"/>
              <a:ext cx="980426" cy="980426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141606" y="1883345"/>
              <a:ext cx="2799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FCN</a:t>
              </a:r>
              <a:r>
                <a:rPr lang="zh-CN" altLang="en-US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的不足之处</a:t>
              </a:r>
              <a:endParaRPr lang="zh-CN" altLang="en-US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159248" y="2405532"/>
              <a:ext cx="5901690" cy="609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sz="28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细节信息有缺失</a:t>
              </a:r>
              <a:endParaRPr lang="zh-CN" sz="2800" dirty="0">
                <a:ln w="19050">
                  <a:solidFill>
                    <a:srgbClr val="002FA7"/>
                  </a:solidFill>
                </a:ln>
                <a:noFill/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92826" y="1921138"/>
              <a:ext cx="368156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spc="3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D</a:t>
              </a:r>
              <a:endParaRPr lang="en-US" altLang="zh-CN" sz="4800" spc="3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842171" y="6422049"/>
            <a:ext cx="1029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6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68655" y="1836420"/>
            <a:ext cx="8089265" cy="30238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zh-CN" altLang="en-US" sz="32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由于非对称结构，即使是</a:t>
            </a:r>
            <a:r>
              <a:rPr lang="en-US" altLang="zh-CN" sz="32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FCN_8s</a:t>
            </a:r>
            <a:r>
              <a:rPr lang="zh-CN" altLang="en-US" sz="32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也没有结合前两个</a:t>
            </a:r>
            <a:r>
              <a:rPr lang="en-US" altLang="zh-CN" sz="32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convblock</a:t>
            </a:r>
            <a:r>
              <a:rPr lang="zh-CN" altLang="en-US" sz="32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的输出信息，导致得到的结果不够精细，对细节不够敏感。</a:t>
            </a:r>
            <a:endParaRPr lang="zh-CN" altLang="en-US" sz="32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indent="457200"/>
            <a:r>
              <a:rPr lang="zh-CN" altLang="en-US" sz="32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同时直接将像素相加的信息结合的方式不具有可训练性，也没有考虑像素与像素之间的关系，在空间一致性上有不足。</a:t>
            </a:r>
            <a:endParaRPr lang="zh-CN" altLang="en-US" sz="32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73025" y="-114197"/>
            <a:ext cx="12314226" cy="7104360"/>
            <a:chOff x="-73025" y="-114197"/>
            <a:chExt cx="12314226" cy="7104360"/>
          </a:xfrm>
        </p:grpSpPr>
        <p:grpSp>
          <p:nvGrpSpPr>
            <p:cNvPr id="74" name="组合 73"/>
            <p:cNvGrpSpPr/>
            <p:nvPr/>
          </p:nvGrpSpPr>
          <p:grpSpPr>
            <a:xfrm rot="5400000">
              <a:off x="2531908" y="-2719130"/>
              <a:ext cx="7104360" cy="12314226"/>
              <a:chOff x="2295095" y="-377370"/>
              <a:chExt cx="7104360" cy="7612740"/>
            </a:xfrm>
          </p:grpSpPr>
          <p:cxnSp>
            <p:nvCxnSpPr>
              <p:cNvPr id="80" name="直接连接符 79"/>
              <p:cNvCxnSpPr/>
              <p:nvPr/>
            </p:nvCxnSpPr>
            <p:spPr>
              <a:xfrm>
                <a:off x="2295095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2768719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3242343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3715967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4189591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4663215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5136839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5610463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6084087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6557711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7031335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7504959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7978583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8452207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8925831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9399455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-73025" y="-110670"/>
              <a:ext cx="12314224" cy="7100832"/>
              <a:chOff x="-73025" y="-377370"/>
              <a:chExt cx="12314224" cy="7612740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-73025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400599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874223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1347847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1821471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2295095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2768719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3242343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3715967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4189591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4663215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5136839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5610463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6084087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6557711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7031335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7504959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7978583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8452207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8925831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9399455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9873079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10346703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10820327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11293951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11767575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12241199" y="-377370"/>
                <a:ext cx="0" cy="7612740"/>
              </a:xfrm>
              <a:prstGeom prst="line">
                <a:avLst/>
              </a:prstGeom>
              <a:ln w="38100">
                <a:solidFill>
                  <a:srgbClr val="002F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内容占位符 2"/>
          <p:cNvSpPr txBox="1"/>
          <p:nvPr/>
        </p:nvSpPr>
        <p:spPr>
          <a:xfrm>
            <a:off x="618419" y="689404"/>
            <a:ext cx="10955162" cy="5479194"/>
          </a:xfrm>
          <a:prstGeom prst="rect">
            <a:avLst/>
          </a:prstGeom>
          <a:solidFill>
            <a:schemeClr val="bg1"/>
          </a:solidFill>
          <a:ln w="63500">
            <a:solidFill>
              <a:srgbClr val="002FA7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5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603730" y="1169117"/>
            <a:ext cx="540424" cy="165528"/>
            <a:chOff x="11304447" y="1075053"/>
            <a:chExt cx="540424" cy="165528"/>
          </a:xfrm>
        </p:grpSpPr>
        <p:sp>
          <p:nvSpPr>
            <p:cNvPr id="34" name="L 形 33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35" name="L 形 34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36" name="L 形 35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205289" y="661573"/>
            <a:ext cx="31267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U-Net</a:t>
            </a:r>
            <a:r>
              <a:rPr lang="zh-CN" altLang="en-US" sz="3600" dirty="0"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模型特点</a:t>
            </a:r>
            <a:endParaRPr lang="zh-CN" altLang="en-US" sz="3600" dirty="0"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2987" y="206269"/>
            <a:ext cx="890864" cy="890864"/>
          </a:xfrm>
          <a:prstGeom prst="ellipse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>
                <a:solidFill>
                  <a:schemeClr val="tx1"/>
                </a:solidFill>
              </a:rPr>
              <a:t>U</a:t>
            </a:r>
            <a:endParaRPr lang="en-US" altLang="zh-CN" sz="400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005539" y="3771349"/>
            <a:ext cx="2365872" cy="1037688"/>
            <a:chOff x="8005539" y="3574244"/>
            <a:chExt cx="2365872" cy="1037688"/>
          </a:xfrm>
        </p:grpSpPr>
        <p:sp>
          <p:nvSpPr>
            <p:cNvPr id="128" name="标题 1"/>
            <p:cNvSpPr txBox="1"/>
            <p:nvPr/>
          </p:nvSpPr>
          <p:spPr>
            <a:xfrm>
              <a:off x="8309887" y="3574244"/>
              <a:ext cx="1705498" cy="38088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Montserrat ExtraBold" panose="00000900000000000000" pitchFamily="50" charset="0"/>
                  <a:ea typeface="+mn-ea"/>
                  <a:cs typeface="+mn-ea"/>
                  <a:sym typeface="+mn-lt"/>
                </a:rPr>
                <a:t>TARGET3</a:t>
              </a:r>
              <a:endParaRPr lang="en-US" altLang="zh-CN" sz="2400" dirty="0">
                <a:solidFill>
                  <a:schemeClr val="bg1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8005539" y="3994199"/>
              <a:ext cx="2365872" cy="617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Montserrat Light" panose="00000400000000000000" pitchFamily="50" charset="0"/>
                </a:rPr>
                <a:t>Nunc viverra imperdiet enim. Fusce est. Vivamus a </a:t>
              </a:r>
              <a:r>
                <a:rPr lang="en-US" altLang="zh-CN" sz="1200" dirty="0" err="1">
                  <a:solidFill>
                    <a:schemeClr val="bg1"/>
                  </a:solidFill>
                  <a:latin typeface="Montserrat Light" panose="00000400000000000000" pitchFamily="50" charset="0"/>
                </a:rPr>
                <a:t>tellus</a:t>
              </a:r>
              <a:r>
                <a:rPr lang="en-US" altLang="zh-CN" sz="1200" dirty="0">
                  <a:solidFill>
                    <a:schemeClr val="bg1"/>
                  </a:solidFill>
                  <a:latin typeface="Montserrat Light" panose="00000400000000000000" pitchFamily="50" charset="0"/>
                </a:rPr>
                <a:t>.</a:t>
              </a:r>
              <a:endParaRPr lang="en-US" altLang="zh-CN" sz="1200" dirty="0">
                <a:solidFill>
                  <a:schemeClr val="bg1"/>
                </a:solidFill>
                <a:latin typeface="Montserrat Light" panose="00000400000000000000" pitchFamily="50" charset="0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 rot="0">
            <a:off x="10274300" y="1910080"/>
            <a:ext cx="579755" cy="350520"/>
            <a:chOff x="344325" y="889744"/>
            <a:chExt cx="579700" cy="350837"/>
          </a:xfrm>
        </p:grpSpPr>
        <p:sp>
          <p:nvSpPr>
            <p:cNvPr id="135" name="椭圆 134"/>
            <p:cNvSpPr/>
            <p:nvPr/>
          </p:nvSpPr>
          <p:spPr>
            <a:xfrm>
              <a:off x="573188" y="889744"/>
              <a:ext cx="350837" cy="350837"/>
            </a:xfrm>
            <a:prstGeom prst="ellipse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圆: 空心 135"/>
            <p:cNvSpPr/>
            <p:nvPr/>
          </p:nvSpPr>
          <p:spPr>
            <a:xfrm>
              <a:off x="344325" y="889744"/>
              <a:ext cx="350837" cy="350837"/>
            </a:xfrm>
            <a:prstGeom prst="donut">
              <a:avLst>
                <a:gd name="adj" fmla="val 20747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802499" y="3272594"/>
            <a:ext cx="406050" cy="40605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9611" y="3272594"/>
            <a:ext cx="406050" cy="406050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806822" y="3771349"/>
            <a:ext cx="2365872" cy="1037688"/>
            <a:chOff x="8005539" y="3574244"/>
            <a:chExt cx="2365872" cy="1037688"/>
          </a:xfrm>
        </p:grpSpPr>
        <p:sp>
          <p:nvSpPr>
            <p:cNvPr id="99" name="标题 1"/>
            <p:cNvSpPr txBox="1"/>
            <p:nvPr/>
          </p:nvSpPr>
          <p:spPr>
            <a:xfrm>
              <a:off x="8309887" y="3574244"/>
              <a:ext cx="1705498" cy="38088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Montserrat ExtraBold" panose="00000900000000000000" pitchFamily="50" charset="0"/>
                  <a:ea typeface="+mn-ea"/>
                  <a:cs typeface="+mn-ea"/>
                  <a:sym typeface="+mn-lt"/>
                </a:rPr>
                <a:t>TARGET1</a:t>
              </a:r>
              <a:endParaRPr lang="en-US" altLang="zh-CN" sz="2400" dirty="0">
                <a:solidFill>
                  <a:schemeClr val="bg1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05539" y="3994199"/>
              <a:ext cx="2365872" cy="617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Montserrat Light" panose="00000400000000000000" pitchFamily="50" charset="0"/>
                </a:rPr>
                <a:t>Nunc viverra imperdiet enim. Fusce est. Vivamus a </a:t>
              </a:r>
              <a:r>
                <a:rPr lang="en-US" altLang="zh-CN" sz="1200" dirty="0" err="1">
                  <a:solidFill>
                    <a:schemeClr val="bg1"/>
                  </a:solidFill>
                  <a:latin typeface="Montserrat Light" panose="00000400000000000000" pitchFamily="50" charset="0"/>
                </a:rPr>
                <a:t>tellus</a:t>
              </a:r>
              <a:r>
                <a:rPr lang="en-US" altLang="zh-CN" sz="1200" dirty="0">
                  <a:solidFill>
                    <a:schemeClr val="bg1"/>
                  </a:solidFill>
                  <a:latin typeface="Montserrat Light" panose="00000400000000000000" pitchFamily="50" charset="0"/>
                </a:rPr>
                <a:t>.</a:t>
              </a:r>
              <a:endParaRPr lang="en-US" altLang="zh-CN" sz="1200" dirty="0">
                <a:solidFill>
                  <a:schemeClr val="bg1"/>
                </a:solidFill>
                <a:latin typeface="Montserrat Light" panose="00000400000000000000" pitchFamily="50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5758841" y="832849"/>
            <a:ext cx="540424" cy="165528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102" name="L 形 101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103" name="L 形 102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104" name="L 形 103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05" name="直接连接符 104"/>
          <p:cNvCxnSpPr/>
          <p:nvPr/>
        </p:nvCxnSpPr>
        <p:spPr>
          <a:xfrm flipH="1">
            <a:off x="1347834" y="2681194"/>
            <a:ext cx="9472494" cy="0"/>
          </a:xfrm>
          <a:prstGeom prst="line">
            <a:avLst/>
          </a:prstGeom>
          <a:ln w="1905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1347834" y="5519795"/>
            <a:ext cx="9472494" cy="0"/>
          </a:xfrm>
          <a:prstGeom prst="line">
            <a:avLst/>
          </a:prstGeom>
          <a:ln w="1905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76655" y="1270000"/>
            <a:ext cx="94488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•编解码结构：更加对称的用于捕捉上下文的收缩路径和允许精确定位的拓展路径，获得了更加精确的语义分割结果。</a:t>
            </a:r>
            <a:endParaRPr lang="zh-CN" altLang="en-US" sz="2000"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r>
              <a:rPr lang="zh-CN" altLang="en-US" sz="2000"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ea"/>
              </a:rPr>
              <a:t>•跳跃结构：有别于FCN采用的逐点相加操作，U-Net使用concat操作，即维度拼接融合来实现跳跃结构，模型能够依赖更多的信息，改善上采样信息不足的问题，提高了分割度。</a:t>
            </a:r>
            <a:endParaRPr lang="zh-CN" altLang="en-US" sz="2000"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385" y="2680970"/>
            <a:ext cx="6657975" cy="42818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7407880" y="-1198820"/>
            <a:ext cx="5161266" cy="3689651"/>
            <a:chOff x="-4603327" y="2991248"/>
            <a:chExt cx="10855047" cy="7759982"/>
          </a:xfrm>
        </p:grpSpPr>
        <p:sp>
          <p:nvSpPr>
            <p:cNvPr id="22" name="L 形 21"/>
            <p:cNvSpPr/>
            <p:nvPr/>
          </p:nvSpPr>
          <p:spPr>
            <a:xfrm rot="13500000">
              <a:off x="-4603328" y="4658092"/>
              <a:ext cx="4426297" cy="4426296"/>
            </a:xfrm>
            <a:prstGeom prst="corner">
              <a:avLst>
                <a:gd name="adj1" fmla="val 43500"/>
                <a:gd name="adj2" fmla="val 44135"/>
              </a:avLst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23" name="L 形 22"/>
            <p:cNvSpPr/>
            <p:nvPr/>
          </p:nvSpPr>
          <p:spPr>
            <a:xfrm rot="13500000">
              <a:off x="-1508262" y="2991247"/>
              <a:ext cx="7759982" cy="7759983"/>
            </a:xfrm>
            <a:prstGeom prst="corner">
              <a:avLst>
                <a:gd name="adj1" fmla="val 43500"/>
                <a:gd name="adj2" fmla="val 44135"/>
              </a:avLst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949325" y="254000"/>
            <a:ext cx="7618730" cy="14903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U-Net</a:t>
            </a:r>
            <a:r>
              <a:rPr lang="zh-CN" altLang="en-US" sz="6600" dirty="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处理医学</a:t>
            </a:r>
            <a:r>
              <a:rPr lang="zh-CN" altLang="en-US" sz="6600" dirty="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图像优势</a:t>
            </a:r>
            <a:endParaRPr lang="zh-CN" altLang="en-US" sz="6600" dirty="0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871975" y="1028589"/>
            <a:ext cx="579700" cy="350837"/>
            <a:chOff x="344325" y="889744"/>
            <a:chExt cx="579700" cy="350837"/>
          </a:xfrm>
        </p:grpSpPr>
        <p:sp>
          <p:nvSpPr>
            <p:cNvPr id="19" name="椭圆 18"/>
            <p:cNvSpPr/>
            <p:nvPr/>
          </p:nvSpPr>
          <p:spPr>
            <a:xfrm>
              <a:off x="573188" y="889744"/>
              <a:ext cx="350837" cy="350837"/>
            </a:xfrm>
            <a:prstGeom prst="ellipse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圆: 空心 19"/>
            <p:cNvSpPr/>
            <p:nvPr/>
          </p:nvSpPr>
          <p:spPr>
            <a:xfrm>
              <a:off x="344325" y="889744"/>
              <a:ext cx="350837" cy="350837"/>
            </a:xfrm>
            <a:prstGeom prst="donut">
              <a:avLst>
                <a:gd name="adj" fmla="val 207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22680" y="4685030"/>
            <a:ext cx="4688205" cy="2463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方正姚体" panose="02010601030101010101" charset="-122"/>
                <a:sym typeface="+mn-ea"/>
              </a:rPr>
              <a:t>•</a:t>
            </a:r>
            <a:r>
              <a:rPr lang="zh-CN" altLang="en-US" sz="240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医学图像：数据获取难，样本少，容易导致多参数模型过拟合</a:t>
            </a:r>
            <a:endParaRPr lang="zh-CN" altLang="en-US" sz="2400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方正姚体" panose="02010601030101010101" charset="-122"/>
                <a:sym typeface="+mn-ea"/>
              </a:rPr>
              <a:t>•</a:t>
            </a:r>
            <a:r>
              <a:rPr lang="zh-CN" altLang="en-US" sz="240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U-Net：模型较小，参数少，适合小样本医学影像分割。</a:t>
            </a:r>
            <a:endParaRPr lang="zh-CN" altLang="en-US" sz="2400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47520" y="1278255"/>
            <a:ext cx="3438525" cy="3248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20" y="3638550"/>
            <a:ext cx="3390900" cy="32194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60695" y="1379220"/>
            <a:ext cx="555752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方正姚体" panose="02010601030101010101" charset="-122"/>
                <a:sym typeface="+mn-ea"/>
              </a:rPr>
              <a:t>•</a:t>
            </a:r>
            <a:r>
              <a:rPr lang="zh-CN" altLang="en-US" sz="240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ea"/>
              </a:rPr>
              <a:t>医学图像：结构较固定，分割目标分布较规律，语义明确，但灰度范围大、边界模糊。</a:t>
            </a:r>
            <a:endParaRPr lang="zh-CN" altLang="en-US" sz="2400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方正姚体" panose="02010601030101010101" charset="-122"/>
                <a:sym typeface="+mn-ea"/>
              </a:rPr>
              <a:t>•</a:t>
            </a:r>
            <a:r>
              <a:rPr lang="zh-CN" altLang="en-US" sz="240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ea"/>
              </a:rPr>
              <a:t>U-Net：U型结构结合下采样的语义依据和上采样的定位依据，使用跳跃结构提高分割精度</a:t>
            </a:r>
            <a:endParaRPr lang="zh-CN" altLang="en-US" sz="2400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0827657" y="6422049"/>
            <a:ext cx="104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解决方案</a:t>
            </a:r>
            <a:endParaRPr lang="zh-CN" altLang="en-US" sz="16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25252" y="1932733"/>
            <a:ext cx="6541497" cy="4568244"/>
            <a:chOff x="2855988" y="1932733"/>
            <a:chExt cx="6541497" cy="4568244"/>
          </a:xfrm>
        </p:grpSpPr>
        <p:sp>
          <p:nvSpPr>
            <p:cNvPr id="39" name="圆: 空心 38"/>
            <p:cNvSpPr/>
            <p:nvPr/>
          </p:nvSpPr>
          <p:spPr>
            <a:xfrm>
              <a:off x="2855988" y="2513415"/>
              <a:ext cx="2917583" cy="2917583"/>
            </a:xfrm>
            <a:prstGeom prst="donut">
              <a:avLst>
                <a:gd name="adj" fmla="val 34260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090480" y="2103723"/>
              <a:ext cx="3428116" cy="3599240"/>
              <a:chOff x="1306647" y="1902466"/>
              <a:chExt cx="3428116" cy="3599240"/>
            </a:xfrm>
          </p:grpSpPr>
          <p:sp>
            <p:nvSpPr>
              <p:cNvPr id="5" name="标题 1"/>
              <p:cNvSpPr txBox="1"/>
              <p:nvPr/>
            </p:nvSpPr>
            <p:spPr>
              <a:xfrm>
                <a:off x="1306647" y="1902466"/>
                <a:ext cx="3428116" cy="359924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ts val="14500"/>
                  </a:lnSpc>
                </a:pPr>
                <a:r>
                  <a:rPr lang="zh-CN" altLang="en-US" sz="11500" dirty="0">
                    <a:latin typeface="思源黑体 CN Heavy" panose="020B0A00000000000000" pitchFamily="34" charset="-122"/>
                    <a:ea typeface="思源黑体 CN Heavy" panose="020B0A00000000000000" pitchFamily="34" charset="-122"/>
                    <a:cs typeface="+mn-ea"/>
                    <a:sym typeface="+mn-lt"/>
                  </a:rPr>
                  <a:t>训练过程</a:t>
                </a:r>
                <a:endParaRPr lang="zh-CN" altLang="en-US" sz="11500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871191" y="3532809"/>
                <a:ext cx="22990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FF3F3F"/>
                    </a:solidFill>
                    <a:latin typeface="Montserrat ExtraBold" panose="00000900000000000000" pitchFamily="50" charset="0"/>
                  </a:rPr>
                  <a:t>PROBLEM SOLVING </a:t>
                </a:r>
                <a:endParaRPr lang="en-US" altLang="zh-CN" sz="1600" dirty="0">
                  <a:solidFill>
                    <a:srgbClr val="FF3F3F"/>
                  </a:solidFill>
                  <a:latin typeface="Montserrat ExtraBold" panose="00000900000000000000" pitchFamily="50" charset="0"/>
                </a:endParaRPr>
              </a:p>
            </p:txBody>
          </p:sp>
        </p:grpSp>
        <p:sp>
          <p:nvSpPr>
            <p:cNvPr id="42" name="标题 1"/>
            <p:cNvSpPr txBox="1"/>
            <p:nvPr/>
          </p:nvSpPr>
          <p:spPr>
            <a:xfrm>
              <a:off x="6479902" y="1932733"/>
              <a:ext cx="2917583" cy="456824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34400" spc="150" dirty="0">
                  <a:solidFill>
                    <a:srgbClr val="FF3F3F"/>
                  </a:solidFill>
                  <a:latin typeface="Montserrat ExtraBold" panose="00000900000000000000" pitchFamily="50" charset="0"/>
                  <a:ea typeface="+mn-ea"/>
                  <a:cs typeface="+mn-ea"/>
                  <a:sym typeface="+mn-lt"/>
                </a:rPr>
                <a:t>3</a:t>
              </a:r>
              <a:endParaRPr lang="en-US" altLang="zh-CN" sz="34400" spc="150" dirty="0">
                <a:solidFill>
                  <a:srgbClr val="FF3F3F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"/>
          <p:cNvSpPr txBox="1"/>
          <p:nvPr/>
        </p:nvSpPr>
        <p:spPr>
          <a:xfrm>
            <a:off x="255996" y="6485590"/>
            <a:ext cx="4501421" cy="2114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1400" dirty="0">
              <a:latin typeface="Montserrat SemiBold" panose="000007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255996" y="142194"/>
            <a:ext cx="2402144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MINIMALISM</a:t>
            </a: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STYLE.</a:t>
            </a: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44325" y="889744"/>
            <a:ext cx="579700" cy="350837"/>
            <a:chOff x="344325" y="889744"/>
            <a:chExt cx="579700" cy="350837"/>
          </a:xfrm>
        </p:grpSpPr>
        <p:sp>
          <p:nvSpPr>
            <p:cNvPr id="45" name="椭圆 44"/>
            <p:cNvSpPr/>
            <p:nvPr/>
          </p:nvSpPr>
          <p:spPr>
            <a:xfrm>
              <a:off x="573188" y="889744"/>
              <a:ext cx="350837" cy="350837"/>
            </a:xfrm>
            <a:prstGeom prst="ellipse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圆: 空心 45"/>
            <p:cNvSpPr/>
            <p:nvPr/>
          </p:nvSpPr>
          <p:spPr>
            <a:xfrm>
              <a:off x="344325" y="889744"/>
              <a:ext cx="350837" cy="350837"/>
            </a:xfrm>
            <a:prstGeom prst="donut">
              <a:avLst>
                <a:gd name="adj" fmla="val 20747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标题 1"/>
          <p:cNvSpPr txBox="1"/>
          <p:nvPr/>
        </p:nvSpPr>
        <p:spPr>
          <a:xfrm>
            <a:off x="10159904" y="142194"/>
            <a:ext cx="1799467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MID-YEAR REPORT.</a:t>
            </a: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1035003" y="951314"/>
            <a:ext cx="743393" cy="227696"/>
            <a:chOff x="11035003" y="951314"/>
            <a:chExt cx="743393" cy="227696"/>
          </a:xfrm>
        </p:grpSpPr>
        <p:sp>
          <p:nvSpPr>
            <p:cNvPr id="49" name="L 形 48"/>
            <p:cNvSpPr/>
            <p:nvPr/>
          </p:nvSpPr>
          <p:spPr>
            <a:xfrm rot="13500000">
              <a:off x="11550703" y="951314"/>
              <a:ext cx="227693" cy="227693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0" name="L 形 49"/>
            <p:cNvSpPr/>
            <p:nvPr/>
          </p:nvSpPr>
          <p:spPr>
            <a:xfrm rot="13500000">
              <a:off x="11292853" y="951315"/>
              <a:ext cx="227693" cy="227693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1" name="L 形 50"/>
            <p:cNvSpPr/>
            <p:nvPr/>
          </p:nvSpPr>
          <p:spPr>
            <a:xfrm rot="13500000">
              <a:off x="11035003" y="951317"/>
              <a:ext cx="227693" cy="227693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2" name="标题 1"/>
          <p:cNvSpPr txBox="1"/>
          <p:nvPr/>
        </p:nvSpPr>
        <p:spPr>
          <a:xfrm>
            <a:off x="5196267" y="144138"/>
            <a:ext cx="2001975" cy="10105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COLOR</a:t>
            </a: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COLLISION</a:t>
            </a: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DESIGN</a:t>
            </a: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2"/>
          <p:cNvSpPr txBox="1"/>
          <p:nvPr/>
        </p:nvSpPr>
        <p:spPr>
          <a:xfrm>
            <a:off x="344325" y="1447799"/>
            <a:ext cx="11481228" cy="493996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5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1" name="标题 1"/>
          <p:cNvSpPr txBox="1"/>
          <p:nvPr/>
        </p:nvSpPr>
        <p:spPr>
          <a:xfrm>
            <a:off x="251966" y="6485590"/>
            <a:ext cx="5427765" cy="2114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dirty="0">
                <a:solidFill>
                  <a:schemeClr val="bg1"/>
                </a:solidFill>
                <a:latin typeface="Montserrat SemiBold" panose="00000700000000000000" pitchFamily="50" charset="0"/>
                <a:ea typeface="+mn-ea"/>
                <a:cs typeface="+mn-ea"/>
                <a:sym typeface="+mn-lt"/>
              </a:rPr>
              <a:t>Copyright © LinKa Co., Ltd. All Rights Reserved.</a:t>
            </a:r>
            <a:endParaRPr lang="en-US" altLang="zh-CN" sz="1400" dirty="0">
              <a:solidFill>
                <a:schemeClr val="bg1"/>
              </a:solidFill>
              <a:latin typeface="Montserrat SemiBold" panose="00000700000000000000" pitchFamily="50" charset="0"/>
              <a:ea typeface="+mn-ea"/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28353" y="2362073"/>
            <a:ext cx="2685468" cy="1459886"/>
            <a:chOff x="-230309" y="2577999"/>
            <a:chExt cx="3714996" cy="2019563"/>
          </a:xfrm>
        </p:grpSpPr>
        <p:sp>
          <p:nvSpPr>
            <p:cNvPr id="34" name="L 形 33"/>
            <p:cNvSpPr/>
            <p:nvPr/>
          </p:nvSpPr>
          <p:spPr>
            <a:xfrm rot="13500000">
              <a:off x="-230308" y="2577999"/>
              <a:ext cx="2019562" cy="2019563"/>
            </a:xfrm>
            <a:prstGeom prst="corner">
              <a:avLst>
                <a:gd name="adj1" fmla="val 43500"/>
                <a:gd name="adj2" fmla="val 4413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83" name="L 形 82"/>
            <p:cNvSpPr/>
            <p:nvPr/>
          </p:nvSpPr>
          <p:spPr>
            <a:xfrm rot="13500000">
              <a:off x="1465124" y="2577999"/>
              <a:ext cx="2019563" cy="2019563"/>
            </a:xfrm>
            <a:prstGeom prst="corner">
              <a:avLst>
                <a:gd name="adj1" fmla="val 43500"/>
                <a:gd name="adj2" fmla="val 4413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915617" y="6422049"/>
            <a:ext cx="104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问题解决</a:t>
            </a:r>
            <a:endParaRPr lang="zh-CN" altLang="en-US" sz="16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95076" y="4259956"/>
            <a:ext cx="3247390" cy="1175832"/>
            <a:chOff x="729740" y="2124357"/>
            <a:chExt cx="3247390" cy="1175832"/>
          </a:xfrm>
        </p:grpSpPr>
        <p:sp>
          <p:nvSpPr>
            <p:cNvPr id="25" name="文本框 24"/>
            <p:cNvSpPr txBox="1"/>
            <p:nvPr/>
          </p:nvSpPr>
          <p:spPr>
            <a:xfrm>
              <a:off x="927860" y="2124357"/>
              <a:ext cx="201168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模型</a:t>
              </a:r>
              <a:r>
                <a:rPr lang="zh-CN" altLang="en-US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搭建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9740" y="2839814"/>
              <a:ext cx="324739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02FA7"/>
                  </a:solidFill>
                  <a:latin typeface="Montserrat ExtraBold" panose="00000900000000000000" pitchFamily="50" charset="0"/>
                </a:rPr>
                <a:t>使用</a:t>
              </a:r>
              <a:r>
                <a:rPr lang="en-US" altLang="zh-CN" sz="2400" dirty="0">
                  <a:solidFill>
                    <a:srgbClr val="002FA7"/>
                  </a:solidFill>
                  <a:latin typeface="Montserrat ExtraBold" panose="00000900000000000000" pitchFamily="50" charset="0"/>
                </a:rPr>
                <a:t> tensorflow </a:t>
              </a:r>
              <a:r>
                <a:rPr lang="zh-CN" altLang="en-US" sz="2400" dirty="0">
                  <a:solidFill>
                    <a:srgbClr val="002FA7"/>
                  </a:solidFill>
                  <a:latin typeface="Montserrat ExtraBold" panose="00000900000000000000" pitchFamily="50" charset="0"/>
                </a:rPr>
                <a:t>框架</a:t>
              </a:r>
              <a:endParaRPr lang="zh-CN" altLang="en-US" sz="2400" dirty="0">
                <a:solidFill>
                  <a:srgbClr val="002FA7"/>
                </a:solidFill>
                <a:latin typeface="Montserrat ExtraBold" panose="00000900000000000000" pitchFamily="50" charset="0"/>
              </a:endParaRPr>
            </a:p>
          </p:txBody>
        </p:sp>
      </p:grpSp>
      <p:sp>
        <p:nvSpPr>
          <p:cNvPr id="27" name="标题 1"/>
          <p:cNvSpPr txBox="1"/>
          <p:nvPr/>
        </p:nvSpPr>
        <p:spPr>
          <a:xfrm>
            <a:off x="255996" y="142194"/>
            <a:ext cx="2370246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chemeClr val="bg1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MINIMALISM</a:t>
            </a:r>
            <a:endParaRPr lang="en-US" altLang="zh-CN" sz="20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chemeClr val="bg1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STYLE.</a:t>
            </a:r>
            <a:endParaRPr lang="en-US" altLang="zh-CN" sz="20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44325" y="889744"/>
            <a:ext cx="579700" cy="350837"/>
            <a:chOff x="344325" y="889744"/>
            <a:chExt cx="579700" cy="350837"/>
          </a:xfrm>
        </p:grpSpPr>
        <p:sp>
          <p:nvSpPr>
            <p:cNvPr id="30" name="椭圆 29"/>
            <p:cNvSpPr/>
            <p:nvPr/>
          </p:nvSpPr>
          <p:spPr>
            <a:xfrm>
              <a:off x="573188" y="889744"/>
              <a:ext cx="350837" cy="350837"/>
            </a:xfrm>
            <a:prstGeom prst="ellipse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圆: 空心 30"/>
            <p:cNvSpPr/>
            <p:nvPr/>
          </p:nvSpPr>
          <p:spPr>
            <a:xfrm>
              <a:off x="344325" y="889744"/>
              <a:ext cx="350837" cy="350837"/>
            </a:xfrm>
            <a:prstGeom prst="donut">
              <a:avLst>
                <a:gd name="adj" fmla="val 207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标题 1"/>
          <p:cNvSpPr txBox="1"/>
          <p:nvPr/>
        </p:nvSpPr>
        <p:spPr>
          <a:xfrm>
            <a:off x="10159904" y="142194"/>
            <a:ext cx="1799467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2000" spc="150" dirty="0">
                <a:solidFill>
                  <a:schemeClr val="bg1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MID-YEAR REPORT.</a:t>
            </a:r>
            <a:endParaRPr lang="en-US" altLang="zh-CN" sz="20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1035003" y="951314"/>
            <a:ext cx="743393" cy="227696"/>
            <a:chOff x="11304447" y="1075053"/>
            <a:chExt cx="540424" cy="165528"/>
          </a:xfrm>
        </p:grpSpPr>
        <p:sp>
          <p:nvSpPr>
            <p:cNvPr id="36" name="L 形 35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37" name="L 形 36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38" name="L 形 37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标题 1"/>
          <p:cNvSpPr txBox="1"/>
          <p:nvPr/>
        </p:nvSpPr>
        <p:spPr>
          <a:xfrm>
            <a:off x="5196266" y="144138"/>
            <a:ext cx="2076403" cy="10105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chemeClr val="bg1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COLOR</a:t>
            </a:r>
            <a:endParaRPr lang="en-US" altLang="zh-CN" sz="20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chemeClr val="bg1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COLLISION</a:t>
            </a:r>
            <a:endParaRPr lang="en-US" altLang="zh-CN" sz="20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chemeClr val="bg1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DESIGN</a:t>
            </a:r>
            <a:endParaRPr lang="en-US" altLang="zh-CN" sz="2000" spc="150" dirty="0">
              <a:solidFill>
                <a:schemeClr val="bg1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63650" y="2252740"/>
            <a:ext cx="3257181" cy="1832287"/>
            <a:chOff x="4778680" y="1868823"/>
            <a:chExt cx="3257181" cy="1832287"/>
          </a:xfrm>
        </p:grpSpPr>
        <p:sp>
          <p:nvSpPr>
            <p:cNvPr id="42" name="文本框 41"/>
            <p:cNvSpPr txBox="1"/>
            <p:nvPr/>
          </p:nvSpPr>
          <p:spPr>
            <a:xfrm>
              <a:off x="5408003" y="1978156"/>
              <a:ext cx="206819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2FA7"/>
                  </a:solidFill>
                  <a:latin typeface="Montserrat ExtraBold" panose="00000900000000000000" pitchFamily="50" charset="0"/>
                  <a:ea typeface="思源黑体 CN Heavy" panose="020B0A00000000000000" pitchFamily="34" charset="-122"/>
                </a:rPr>
                <a:t>FCN_model V1</a:t>
              </a:r>
              <a:endParaRPr lang="zh-CN" altLang="en-US" sz="2000" dirty="0">
                <a:solidFill>
                  <a:srgbClr val="FF3F3F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78680" y="1868823"/>
              <a:ext cx="571190" cy="571191"/>
              <a:chOff x="4778680" y="1868823"/>
              <a:chExt cx="571190" cy="571191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4778680" y="1868823"/>
                <a:ext cx="571190" cy="571191"/>
              </a:xfrm>
              <a:prstGeom prst="ellipse">
                <a:avLst/>
              </a:prstGeom>
              <a:solidFill>
                <a:srgbClr val="002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4986099" y="1931039"/>
                <a:ext cx="2144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spc="300" dirty="0">
                    <a:solidFill>
                      <a:schemeClr val="bg1"/>
                    </a:solidFill>
                    <a:latin typeface="Montserrat ExtraBold" panose="00000900000000000000" pitchFamily="50" charset="0"/>
                    <a:ea typeface="思源黑体 CN Heavy" panose="020B0A00000000000000" pitchFamily="34" charset="-122"/>
                  </a:rPr>
                  <a:t>1</a:t>
                </a:r>
                <a:endParaRPr lang="zh-CN" altLang="en-US" sz="2400" spc="300" dirty="0">
                  <a:solidFill>
                    <a:schemeClr val="bg1"/>
                  </a:solidFill>
                  <a:latin typeface="Montserrat ExtraBold" panose="00000900000000000000" pitchFamily="50" charset="0"/>
                  <a:ea typeface="思源黑体 CN Heavy" panose="020B0A00000000000000" pitchFamily="34" charset="-122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4778681" y="2502230"/>
              <a:ext cx="3257180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基于</a:t>
              </a:r>
              <a:r>
                <a:rPr lang="en-US" altLang="zh-CN" sz="16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VGG16</a:t>
              </a:r>
              <a:r>
                <a:rPr lang="zh-CN" altLang="en-US" sz="16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预训练网络搭建的</a:t>
              </a:r>
              <a:r>
                <a:rPr lang="en-US" altLang="zh-CN" sz="16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FCN-8s</a:t>
              </a:r>
              <a:r>
                <a:rPr lang="zh-CN" altLang="en-US" sz="16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（进行</a:t>
              </a:r>
              <a:r>
                <a:rPr lang="en-US" altLang="zh-CN" sz="16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3</a:t>
              </a:r>
              <a:r>
                <a:rPr lang="zh-CN" altLang="en-US" sz="16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次</a:t>
              </a:r>
              <a:r>
                <a:rPr lang="en-US" altLang="zh-CN" sz="16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Add + </a:t>
              </a:r>
              <a:r>
                <a:rPr lang="zh-CN" altLang="en-US" sz="16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反卷积操作）</a:t>
              </a:r>
              <a:endParaRPr lang="zh-CN" altLang="en-US" sz="16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202982" y="2252740"/>
            <a:ext cx="3257181" cy="1740212"/>
            <a:chOff x="4778680" y="1868823"/>
            <a:chExt cx="3257181" cy="1740212"/>
          </a:xfrm>
        </p:grpSpPr>
        <p:sp>
          <p:nvSpPr>
            <p:cNvPr id="54" name="文本框 53"/>
            <p:cNvSpPr txBox="1"/>
            <p:nvPr/>
          </p:nvSpPr>
          <p:spPr>
            <a:xfrm>
              <a:off x="5408003" y="1978156"/>
              <a:ext cx="206819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2FA7"/>
                  </a:solidFill>
                  <a:latin typeface="Montserrat ExtraBold" panose="00000900000000000000" pitchFamily="50" charset="0"/>
                  <a:ea typeface="思源黑体 CN Heavy" panose="020B0A00000000000000" pitchFamily="34" charset="-122"/>
                </a:rPr>
                <a:t>FCN_model V2</a:t>
              </a:r>
              <a:endParaRPr lang="zh-CN" altLang="en-US" sz="2000" dirty="0">
                <a:solidFill>
                  <a:srgbClr val="FF3F3F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4778680" y="1868823"/>
              <a:ext cx="571190" cy="571191"/>
              <a:chOff x="4778680" y="1868823"/>
              <a:chExt cx="571190" cy="571191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778680" y="1868823"/>
                <a:ext cx="571190" cy="571191"/>
              </a:xfrm>
              <a:prstGeom prst="ellipse">
                <a:avLst/>
              </a:prstGeom>
              <a:solidFill>
                <a:srgbClr val="002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986099" y="1931039"/>
                <a:ext cx="2144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spc="300" dirty="0">
                    <a:solidFill>
                      <a:schemeClr val="bg1"/>
                    </a:solidFill>
                    <a:latin typeface="Montserrat ExtraBold" panose="00000900000000000000" pitchFamily="50" charset="0"/>
                    <a:ea typeface="思源黑体 CN Heavy" panose="020B0A00000000000000" pitchFamily="34" charset="-122"/>
                  </a:rPr>
                  <a:t>2</a:t>
                </a:r>
                <a:endParaRPr lang="zh-CN" altLang="en-US" sz="2400" spc="300" dirty="0">
                  <a:solidFill>
                    <a:schemeClr val="bg1"/>
                  </a:solidFill>
                  <a:latin typeface="Montserrat ExtraBold" panose="00000900000000000000" pitchFamily="50" charset="0"/>
                  <a:ea typeface="思源黑体 CN Heavy" panose="020B0A00000000000000" pitchFamily="34" charset="-122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4778681" y="2502230"/>
              <a:ext cx="3257180" cy="110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dirty="0" err="1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在</a:t>
              </a:r>
              <a:r>
                <a:rPr lang="en-US" altLang="zh-CN" sz="1400" dirty="0" err="1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V1</a:t>
              </a:r>
              <a:r>
                <a:rPr lang="zh-CN" altLang="en-US" sz="1400" dirty="0" err="1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基础上，在每一次</a:t>
              </a:r>
              <a:r>
                <a:rPr lang="en-US" altLang="zh-CN" sz="1400" dirty="0" err="1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Add + </a:t>
              </a:r>
              <a:r>
                <a:rPr lang="zh-CN" altLang="en-US" sz="1400" dirty="0" err="1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反卷积操作后添加一层步长为</a:t>
              </a:r>
              <a:r>
                <a:rPr lang="en-US" altLang="zh-CN" sz="1400" dirty="0" err="1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1</a:t>
              </a:r>
              <a:r>
                <a:rPr lang="zh-CN" altLang="en-US" sz="1400" dirty="0" err="1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且</a:t>
              </a:r>
              <a:r>
                <a:rPr lang="en-US" altLang="zh-CN" sz="1400" dirty="0" err="1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padding=same</a:t>
              </a:r>
              <a:r>
                <a:rPr lang="zh-CN" altLang="en-US" sz="1400" dirty="0" err="1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的卷积层增强特征提取</a:t>
              </a:r>
              <a:r>
                <a:rPr lang="zh-CN" altLang="en-US" sz="1600" dirty="0" err="1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。</a:t>
              </a:r>
              <a:endParaRPr lang="zh-CN" altLang="en-US" sz="1600" dirty="0" err="1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663650" y="4197740"/>
            <a:ext cx="3257181" cy="2017072"/>
            <a:chOff x="4778680" y="1868823"/>
            <a:chExt cx="3257181" cy="2017072"/>
          </a:xfrm>
        </p:grpSpPr>
        <p:sp>
          <p:nvSpPr>
            <p:cNvPr id="60" name="文本框 59"/>
            <p:cNvSpPr txBox="1"/>
            <p:nvPr/>
          </p:nvSpPr>
          <p:spPr>
            <a:xfrm>
              <a:off x="5408003" y="1978156"/>
              <a:ext cx="178371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2FA7"/>
                  </a:solidFill>
                  <a:latin typeface="Montserrat ExtraBold" panose="00000900000000000000" pitchFamily="50" charset="0"/>
                  <a:ea typeface="思源黑体 CN Heavy" panose="020B0A00000000000000" pitchFamily="34" charset="-122"/>
                </a:rPr>
                <a:t>Unet_model </a:t>
              </a:r>
              <a:endParaRPr lang="zh-CN" altLang="en-US" sz="2000" dirty="0">
                <a:solidFill>
                  <a:srgbClr val="FF3F3F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4778680" y="1868823"/>
              <a:ext cx="571190" cy="571191"/>
              <a:chOff x="4778680" y="1868823"/>
              <a:chExt cx="571190" cy="571191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4778680" y="1868823"/>
                <a:ext cx="571190" cy="571191"/>
              </a:xfrm>
              <a:prstGeom prst="ellipse">
                <a:avLst/>
              </a:prstGeom>
              <a:solidFill>
                <a:srgbClr val="002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4986099" y="1931039"/>
                <a:ext cx="2144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spc="300" dirty="0">
                    <a:solidFill>
                      <a:schemeClr val="bg1"/>
                    </a:solidFill>
                    <a:latin typeface="Montserrat ExtraBold" panose="00000900000000000000" pitchFamily="50" charset="0"/>
                    <a:ea typeface="思源黑体 CN Heavy" panose="020B0A00000000000000" pitchFamily="34" charset="-122"/>
                  </a:rPr>
                  <a:t>3</a:t>
                </a:r>
                <a:endParaRPr lang="zh-CN" altLang="en-US" sz="2400" spc="300" dirty="0">
                  <a:solidFill>
                    <a:schemeClr val="bg1"/>
                  </a:solidFill>
                  <a:latin typeface="Montserrat ExtraBold" panose="00000900000000000000" pitchFamily="50" charset="0"/>
                  <a:ea typeface="思源黑体 CN Heavy" panose="020B0A00000000000000" pitchFamily="34" charset="-122"/>
                </a:endParaRPr>
              </a:p>
            </p:txBody>
          </p:sp>
        </p:grpSp>
        <p:sp>
          <p:nvSpPr>
            <p:cNvPr id="62" name="矩形 61"/>
            <p:cNvSpPr/>
            <p:nvPr/>
          </p:nvSpPr>
          <p:spPr>
            <a:xfrm>
              <a:off x="4778681" y="2502230"/>
              <a:ext cx="3257180" cy="1383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dirty="0" err="1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基于</a:t>
              </a:r>
              <a:r>
                <a:rPr lang="en-US" altLang="zh-CN" sz="1400" dirty="0" err="1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Unet</a:t>
              </a:r>
              <a:r>
                <a:rPr lang="zh-CN" altLang="en-US" sz="1400" dirty="0" err="1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论文提出的结构，依据我们的任务需要，将每一层</a:t>
              </a:r>
              <a:r>
                <a:rPr lang="en-US" altLang="zh-CN" sz="1400" dirty="0" err="1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Conv2D</a:t>
              </a:r>
              <a:r>
                <a:rPr lang="zh-CN" altLang="en-US" sz="1400" dirty="0" err="1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卷积层改为</a:t>
              </a:r>
              <a:r>
                <a:rPr lang="en-US" altLang="zh-CN" sz="1400" dirty="0" err="1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padding=same</a:t>
              </a:r>
              <a:r>
                <a:rPr lang="zh-CN" altLang="en-US" sz="1400" dirty="0" err="1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后搭建的</a:t>
              </a:r>
              <a:r>
                <a:rPr lang="en-US" altLang="zh-CN" sz="1400" dirty="0" err="1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Unet_model </a:t>
              </a:r>
              <a:r>
                <a:rPr lang="zh-CN" altLang="en-US" sz="1400" dirty="0" err="1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（</a:t>
              </a:r>
              <a:r>
                <a:rPr lang="zh-CN" altLang="en-US" sz="1400" dirty="0" err="1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性能最好）</a:t>
              </a:r>
              <a:endParaRPr lang="zh-CN" altLang="en-US" sz="1400" dirty="0" err="1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202982" y="4197740"/>
            <a:ext cx="3257181" cy="1832287"/>
            <a:chOff x="4778680" y="1868823"/>
            <a:chExt cx="3257181" cy="1832287"/>
          </a:xfrm>
        </p:grpSpPr>
        <p:sp>
          <p:nvSpPr>
            <p:cNvPr id="66" name="文本框 65"/>
            <p:cNvSpPr txBox="1"/>
            <p:nvPr/>
          </p:nvSpPr>
          <p:spPr>
            <a:xfrm>
              <a:off x="5408003" y="1978156"/>
              <a:ext cx="125666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2FA7"/>
                  </a:solidFill>
                  <a:latin typeface="Montserrat ExtraBold" panose="00000900000000000000" pitchFamily="50" charset="0"/>
                  <a:ea typeface="思源黑体 CN Heavy" panose="020B0A00000000000000" pitchFamily="34" charset="-122"/>
                </a:rPr>
                <a:t>Linknet </a:t>
              </a:r>
              <a:endParaRPr lang="zh-CN" altLang="en-US" sz="2000" dirty="0">
                <a:solidFill>
                  <a:srgbClr val="FF3F3F"/>
                </a:solidFill>
                <a:latin typeface="Montserrat ExtraBold" panose="00000900000000000000" pitchFamily="50" charset="0"/>
                <a:ea typeface="思源黑体 CN Heavy" panose="020B0A00000000000000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778680" y="1868823"/>
              <a:ext cx="571190" cy="571191"/>
              <a:chOff x="4778680" y="1868823"/>
              <a:chExt cx="571190" cy="571191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4778680" y="1868823"/>
                <a:ext cx="571190" cy="571191"/>
              </a:xfrm>
              <a:prstGeom prst="ellipse">
                <a:avLst/>
              </a:prstGeom>
              <a:solidFill>
                <a:srgbClr val="002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4986099" y="1931039"/>
                <a:ext cx="2144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spc="300" dirty="0">
                    <a:solidFill>
                      <a:schemeClr val="bg1"/>
                    </a:solidFill>
                    <a:latin typeface="Montserrat ExtraBold" panose="00000900000000000000" pitchFamily="50" charset="0"/>
                    <a:ea typeface="思源黑体 CN Heavy" panose="020B0A00000000000000" pitchFamily="34" charset="-122"/>
                  </a:rPr>
                  <a:t>4</a:t>
                </a:r>
                <a:endParaRPr lang="zh-CN" altLang="en-US" sz="2400" spc="300" dirty="0">
                  <a:solidFill>
                    <a:schemeClr val="bg1"/>
                  </a:solidFill>
                  <a:latin typeface="Montserrat ExtraBold" panose="00000900000000000000" pitchFamily="50" charset="0"/>
                  <a:ea typeface="思源黑体 CN Heavy" panose="020B0A00000000000000" pitchFamily="34" charset="-122"/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4778681" y="2502230"/>
              <a:ext cx="3257180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在</a:t>
              </a:r>
              <a:r>
                <a:rPr lang="en-US" altLang="zh-CN" sz="16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Unet</a:t>
              </a:r>
              <a:r>
                <a:rPr lang="zh-CN" altLang="en-US" sz="16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基础上抛弃传统</a:t>
              </a:r>
              <a:r>
                <a:rPr lang="en-US" altLang="zh-CN" sz="16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VGG</a:t>
              </a:r>
              <a:r>
                <a:rPr lang="zh-CN" altLang="en-US" sz="16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卷积块，引入残差结构搭建起的</a:t>
              </a:r>
              <a:r>
                <a:rPr lang="en-US" altLang="zh-CN" sz="16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Linknet_model </a:t>
              </a:r>
              <a:r>
                <a:rPr lang="zh-CN" altLang="en-US" sz="16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（训练最快）</a:t>
              </a:r>
              <a:endParaRPr lang="zh-CN" altLang="en-US" sz="16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7262687" y="679741"/>
            <a:ext cx="540424" cy="165528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9" name="L 形 48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0" name="L 形 49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1" name="L 形 50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47705" y="240216"/>
            <a:ext cx="6983095" cy="1200785"/>
            <a:chOff x="1077843" y="1814347"/>
            <a:chExt cx="6983095" cy="1200785"/>
          </a:xfrm>
        </p:grpSpPr>
        <p:sp>
          <p:nvSpPr>
            <p:cNvPr id="55" name="椭圆 54"/>
            <p:cNvSpPr/>
            <p:nvPr/>
          </p:nvSpPr>
          <p:spPr>
            <a:xfrm>
              <a:off x="1077843" y="1814347"/>
              <a:ext cx="980426" cy="980426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141606" y="1883345"/>
              <a:ext cx="29387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评价指标的选择</a:t>
              </a:r>
              <a:endParaRPr lang="zh-CN" altLang="en-US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159248" y="2405532"/>
              <a:ext cx="5901690" cy="609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8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IOU - </a:t>
              </a:r>
              <a:r>
                <a:rPr lang="zh-CN" altLang="en-US" sz="28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交并比</a:t>
              </a:r>
              <a:endParaRPr lang="zh-CN" altLang="en-US" sz="2800" dirty="0">
                <a:ln w="19050">
                  <a:solidFill>
                    <a:srgbClr val="002FA7"/>
                  </a:solidFill>
                </a:ln>
                <a:noFill/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92826" y="1921138"/>
              <a:ext cx="368156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spc="3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I</a:t>
              </a:r>
              <a:endParaRPr lang="en-US" altLang="zh-CN" sz="4800" spc="3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842171" y="6422049"/>
            <a:ext cx="1029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6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44920" y="1818005"/>
            <a:ext cx="5078730" cy="1453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对一张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image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而言：</a:t>
            </a:r>
            <a:endParaRPr lang="zh-CN" altLang="en-US" sz="2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我们依据预测值和标注值，对每一类物体（肾脏、肿瘤、背景）得到一个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IOU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交并比值，将三个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IOU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值取均值得到均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IOU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值，作为我们的评价指标。（若评估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n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张图片上的效果，则将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n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张图片的均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IOU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值再取平均值，得到最终的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IOU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值）</a:t>
            </a:r>
            <a:endParaRPr lang="zh-CN" altLang="en-US" sz="2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74345" y="1794510"/>
            <a:ext cx="5771515" cy="39712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439535" y="456120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IOU - 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更适合语义分割任务的评价指标</a:t>
            </a:r>
            <a:endParaRPr lang="zh-CN" altLang="en-US" sz="2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7262687" y="679741"/>
            <a:ext cx="540424" cy="165528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9" name="L 形 48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0" name="L 形 49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1" name="L 形 50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47705" y="240216"/>
            <a:ext cx="8804275" cy="1031875"/>
            <a:chOff x="1077843" y="1814347"/>
            <a:chExt cx="8804275" cy="1031875"/>
          </a:xfrm>
        </p:grpSpPr>
        <p:sp>
          <p:nvSpPr>
            <p:cNvPr id="55" name="椭圆 54"/>
            <p:cNvSpPr/>
            <p:nvPr/>
          </p:nvSpPr>
          <p:spPr>
            <a:xfrm>
              <a:off x="1077843" y="1814347"/>
              <a:ext cx="980426" cy="980426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141606" y="1883345"/>
              <a:ext cx="45135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数据集的划分及训练参数</a:t>
              </a:r>
              <a:endParaRPr lang="zh-CN" altLang="en-US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159248" y="2405532"/>
              <a:ext cx="7722870" cy="4406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sz="28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以</a:t>
              </a:r>
              <a:r>
                <a:rPr lang="en-US" altLang="zh-CN" sz="28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7:2:1</a:t>
              </a:r>
              <a:r>
                <a:rPr lang="zh-CN" altLang="en-US" sz="28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的比例划分训练集、测试集和评估集</a:t>
              </a:r>
              <a:endParaRPr lang="zh-CN" altLang="en-US" sz="2800" dirty="0">
                <a:ln w="19050">
                  <a:solidFill>
                    <a:srgbClr val="002FA7"/>
                  </a:solidFill>
                </a:ln>
                <a:noFill/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92826" y="1921138"/>
              <a:ext cx="368156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spc="3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I</a:t>
              </a:r>
              <a:endParaRPr lang="en-US" altLang="zh-CN" sz="4800" spc="3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842171" y="6422049"/>
            <a:ext cx="1029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6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15710" y="1818005"/>
            <a:ext cx="5078730" cy="1453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其它训练参数：</a:t>
            </a:r>
            <a:endParaRPr lang="zh-CN" altLang="en-US" sz="2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1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：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BATCH_SIZE = 8</a:t>
            </a:r>
            <a:endParaRPr lang="en-US" altLang="zh-CN" sz="2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2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：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BUFFER_SIZE = 200</a:t>
            </a:r>
            <a:endParaRPr lang="en-US" altLang="zh-CN" sz="2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3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：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learning_rate = 0.0001</a:t>
            </a:r>
            <a:endParaRPr lang="en-US" altLang="zh-CN" sz="2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8670" y="3597910"/>
            <a:ext cx="6060440" cy="14966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损失函数与优化器：</a:t>
            </a:r>
            <a:endParaRPr lang="zh-CN" altLang="en-US" sz="2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（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1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）损失函数：交叉混合熵SparseCategoricalCrossentropy</a:t>
            </a:r>
            <a:endParaRPr lang="zh-CN" altLang="en-US" sz="2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（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2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）优化器：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Adam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优化器</a:t>
            </a:r>
            <a:endParaRPr lang="zh-CN" altLang="en-US" sz="2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pic>
        <p:nvPicPr>
          <p:cNvPr id="3" name="图片 2" descr="spl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10" y="1948815"/>
            <a:ext cx="5404485" cy="30930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7262687" y="679741"/>
            <a:ext cx="540424" cy="165528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9" name="L 形 48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0" name="L 形 49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1" name="L 形 50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47705" y="240216"/>
            <a:ext cx="6339205" cy="1083310"/>
            <a:chOff x="1077843" y="1814347"/>
            <a:chExt cx="6339205" cy="1083310"/>
          </a:xfrm>
        </p:grpSpPr>
        <p:sp>
          <p:nvSpPr>
            <p:cNvPr id="55" name="椭圆 54"/>
            <p:cNvSpPr/>
            <p:nvPr/>
          </p:nvSpPr>
          <p:spPr>
            <a:xfrm>
              <a:off x="1077843" y="1814347"/>
              <a:ext cx="980426" cy="980426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141606" y="1883345"/>
              <a:ext cx="27736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FCN_</a:t>
              </a:r>
              <a:r>
                <a:rPr lang="en-US" altLang="zh-CN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model V1</a:t>
              </a:r>
              <a:endParaRPr lang="en-US" altLang="zh-CN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141468" y="2380767"/>
              <a:ext cx="5275580" cy="5168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基于</a:t>
              </a:r>
              <a:r>
                <a:rPr lang="en-US" altLang="zh-CN" sz="20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VGG16</a:t>
              </a:r>
              <a:r>
                <a:rPr lang="zh-CN" altLang="en-US" sz="20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预训练网络搭建的</a:t>
              </a:r>
              <a:r>
                <a:rPr lang="en-US" altLang="zh-CN" sz="20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FCN-8s</a:t>
              </a:r>
              <a:endParaRPr lang="en-US" altLang="zh-CN" sz="2000" dirty="0">
                <a:ln w="19050">
                  <a:solidFill>
                    <a:srgbClr val="002FA7"/>
                  </a:solidFill>
                </a:ln>
                <a:noFill/>
                <a:latin typeface="Montserrat ExtraBold" panose="00000900000000000000" pitchFamily="50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92826" y="1921138"/>
              <a:ext cx="368156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spc="3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F</a:t>
              </a:r>
              <a:endParaRPr lang="en-US" altLang="zh-CN" sz="4800" spc="3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81" name="标题 1"/>
          <p:cNvSpPr txBox="1"/>
          <p:nvPr/>
        </p:nvSpPr>
        <p:spPr>
          <a:xfrm>
            <a:off x="9956447" y="255941"/>
            <a:ext cx="2179194" cy="10105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COLOR</a:t>
            </a: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COLLISION</a:t>
            </a: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DESIGN</a:t>
            </a: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83" name="矩形 82"/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842171" y="6422049"/>
            <a:ext cx="1029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工作计划</a:t>
            </a:r>
            <a:endParaRPr lang="zh-CN" altLang="en-US" sz="16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FCN_model_v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585" y="1525905"/>
            <a:ext cx="8841105" cy="4733290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9161145" y="3648710"/>
          <a:ext cx="3048635" cy="1367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285"/>
                <a:gridCol w="933450"/>
                <a:gridCol w="977900"/>
              </a:tblGrid>
              <a:tr h="68961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可训练参数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IOU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15)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775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FCN V1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model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6198019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0.9157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连接符 52"/>
          <p:cNvCxnSpPr/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44325" y="889744"/>
            <a:ext cx="579700" cy="350837"/>
            <a:chOff x="344325" y="889744"/>
            <a:chExt cx="579700" cy="350837"/>
          </a:xfrm>
        </p:grpSpPr>
        <p:sp>
          <p:nvSpPr>
            <p:cNvPr id="44" name="椭圆 43"/>
            <p:cNvSpPr/>
            <p:nvPr/>
          </p:nvSpPr>
          <p:spPr>
            <a:xfrm>
              <a:off x="573188" y="889744"/>
              <a:ext cx="350837" cy="350837"/>
            </a:xfrm>
            <a:prstGeom prst="ellipse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圆: 空心 44"/>
            <p:cNvSpPr/>
            <p:nvPr/>
          </p:nvSpPr>
          <p:spPr>
            <a:xfrm>
              <a:off x="344325" y="889744"/>
              <a:ext cx="350837" cy="350837"/>
            </a:xfrm>
            <a:prstGeom prst="donut">
              <a:avLst>
                <a:gd name="adj" fmla="val 20747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1035003" y="951314"/>
            <a:ext cx="743393" cy="227696"/>
            <a:chOff x="11035003" y="951314"/>
            <a:chExt cx="743393" cy="227696"/>
          </a:xfrm>
        </p:grpSpPr>
        <p:sp>
          <p:nvSpPr>
            <p:cNvPr id="48" name="L 形 47"/>
            <p:cNvSpPr/>
            <p:nvPr/>
          </p:nvSpPr>
          <p:spPr>
            <a:xfrm rot="13500000">
              <a:off x="11550703" y="951314"/>
              <a:ext cx="227693" cy="227693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9" name="L 形 48"/>
            <p:cNvSpPr/>
            <p:nvPr/>
          </p:nvSpPr>
          <p:spPr>
            <a:xfrm rot="13500000">
              <a:off x="11292853" y="951315"/>
              <a:ext cx="227693" cy="227693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0" name="L 形 49"/>
            <p:cNvSpPr/>
            <p:nvPr/>
          </p:nvSpPr>
          <p:spPr>
            <a:xfrm rot="13500000">
              <a:off x="11035003" y="951317"/>
              <a:ext cx="227693" cy="227693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825252" y="1932733"/>
            <a:ext cx="6541497" cy="4568244"/>
            <a:chOff x="2855988" y="1932733"/>
            <a:chExt cx="6541497" cy="4568244"/>
          </a:xfrm>
        </p:grpSpPr>
        <p:sp>
          <p:nvSpPr>
            <p:cNvPr id="39" name="圆: 空心 38"/>
            <p:cNvSpPr/>
            <p:nvPr/>
          </p:nvSpPr>
          <p:spPr>
            <a:xfrm>
              <a:off x="2855988" y="2513415"/>
              <a:ext cx="2917583" cy="2917583"/>
            </a:xfrm>
            <a:prstGeom prst="donut">
              <a:avLst>
                <a:gd name="adj" fmla="val 34260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标题 1"/>
            <p:cNvSpPr txBox="1"/>
            <p:nvPr/>
          </p:nvSpPr>
          <p:spPr>
            <a:xfrm>
              <a:off x="4090480" y="2103723"/>
              <a:ext cx="3428116" cy="359924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ts val="14500"/>
                </a:lnSpc>
              </a:pPr>
              <a:r>
                <a:rPr lang="zh-CN" altLang="en-US" sz="11500" dirty="0">
                  <a:latin typeface="方正姚体" panose="02010601030101010101" charset="-122"/>
                  <a:ea typeface="方正姚体" panose="02010601030101010101" charset="-122"/>
                  <a:cs typeface="+mn-ea"/>
                  <a:sym typeface="+mn-lt"/>
                </a:rPr>
                <a:t>任务介绍</a:t>
              </a:r>
              <a:endParaRPr lang="zh-CN" altLang="en-US" sz="11500" dirty="0">
                <a:latin typeface="方正姚体" panose="02010601030101010101" charset="-122"/>
                <a:ea typeface="方正姚体" panose="02010601030101010101" charset="-122"/>
                <a:cs typeface="+mn-ea"/>
                <a:sym typeface="+mn-lt"/>
              </a:endParaRPr>
            </a:p>
          </p:txBody>
        </p:sp>
        <p:sp>
          <p:nvSpPr>
            <p:cNvPr id="42" name="标题 1"/>
            <p:cNvSpPr txBox="1"/>
            <p:nvPr/>
          </p:nvSpPr>
          <p:spPr>
            <a:xfrm>
              <a:off x="6479902" y="1932733"/>
              <a:ext cx="2917583" cy="456824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34400" spc="150" dirty="0">
                  <a:solidFill>
                    <a:srgbClr val="FF3F3F"/>
                  </a:solidFill>
                  <a:latin typeface="Montserrat ExtraBold" panose="00000900000000000000" pitchFamily="50" charset="0"/>
                  <a:ea typeface="+mn-ea"/>
                  <a:cs typeface="+mn-ea"/>
                  <a:sym typeface="+mn-lt"/>
                </a:rPr>
                <a:t>1</a:t>
              </a:r>
              <a:endParaRPr lang="en-US" altLang="zh-CN" sz="34400" spc="150" dirty="0">
                <a:solidFill>
                  <a:srgbClr val="FF3F3F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7262687" y="679741"/>
            <a:ext cx="540424" cy="165528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9" name="L 形 48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0" name="L 形 49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1" name="L 形 50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47705" y="240216"/>
            <a:ext cx="6882130" cy="1243330"/>
            <a:chOff x="1077843" y="1814347"/>
            <a:chExt cx="6882130" cy="1243330"/>
          </a:xfrm>
        </p:grpSpPr>
        <p:sp>
          <p:nvSpPr>
            <p:cNvPr id="55" name="椭圆 54"/>
            <p:cNvSpPr/>
            <p:nvPr/>
          </p:nvSpPr>
          <p:spPr>
            <a:xfrm>
              <a:off x="1077843" y="1814347"/>
              <a:ext cx="980426" cy="980426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141606" y="1883345"/>
              <a:ext cx="27736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FCN_</a:t>
              </a:r>
              <a:r>
                <a:rPr lang="en-US" altLang="zh-CN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model V2</a:t>
              </a:r>
              <a:endParaRPr lang="en-US" altLang="zh-CN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058283" y="2448077"/>
              <a:ext cx="5901690" cy="609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在</a:t>
              </a:r>
              <a:r>
                <a:rPr lang="en-US" altLang="zh-CN" sz="20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V2</a:t>
              </a:r>
              <a:r>
                <a:rPr lang="zh-CN" altLang="en-US" sz="20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基础上再每次反卷积后添加一个特征提取层</a:t>
              </a:r>
              <a:endParaRPr lang="zh-CN" altLang="en-US" sz="2000" dirty="0">
                <a:ln w="19050">
                  <a:solidFill>
                    <a:srgbClr val="002FA7"/>
                  </a:solidFill>
                </a:ln>
                <a:noFill/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92826" y="1921138"/>
              <a:ext cx="368156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spc="3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F</a:t>
              </a:r>
              <a:endParaRPr lang="en-US" altLang="zh-CN" sz="4800" spc="3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81" name="标题 1"/>
          <p:cNvSpPr txBox="1"/>
          <p:nvPr/>
        </p:nvSpPr>
        <p:spPr>
          <a:xfrm>
            <a:off x="9956447" y="255941"/>
            <a:ext cx="2179194" cy="10105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COLOR</a:t>
            </a: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COLLISION</a:t>
            </a: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DESIGN</a:t>
            </a: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83" name="矩形 82"/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842171" y="6422049"/>
            <a:ext cx="1029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工作计划</a:t>
            </a:r>
            <a:endParaRPr lang="zh-CN" altLang="en-US" sz="16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FCN_model_v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1567815"/>
            <a:ext cx="9650730" cy="4548505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8822690" y="4263390"/>
          <a:ext cx="3048635" cy="1367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285"/>
                <a:gridCol w="933450"/>
                <a:gridCol w="977900"/>
              </a:tblGrid>
              <a:tr h="68961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可训练参数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IOU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15)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775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FCN V2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model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11543715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0.9254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7262687" y="679741"/>
            <a:ext cx="540424" cy="165528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9" name="L 形 48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0" name="L 形 49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1" name="L 形 50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47705" y="240216"/>
            <a:ext cx="6882130" cy="1243330"/>
            <a:chOff x="1077843" y="1814347"/>
            <a:chExt cx="6882130" cy="1243330"/>
          </a:xfrm>
        </p:grpSpPr>
        <p:sp>
          <p:nvSpPr>
            <p:cNvPr id="55" name="椭圆 54"/>
            <p:cNvSpPr/>
            <p:nvPr/>
          </p:nvSpPr>
          <p:spPr>
            <a:xfrm>
              <a:off x="1077843" y="1814347"/>
              <a:ext cx="980426" cy="980426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141606" y="1883345"/>
              <a:ext cx="48183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FCN_model V2 </a:t>
              </a:r>
              <a:r>
                <a:rPr lang="zh-CN" altLang="en-US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与</a:t>
              </a:r>
              <a:r>
                <a:rPr lang="en-US" altLang="zh-CN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 V1</a:t>
              </a:r>
              <a:r>
                <a:rPr lang="zh-CN" altLang="en-US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对比</a:t>
              </a:r>
              <a:endParaRPr lang="zh-CN" altLang="en-US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058283" y="2448077"/>
              <a:ext cx="5901690" cy="609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FCN_8s_V1 </a:t>
              </a:r>
              <a:r>
                <a:rPr lang="zh-CN" altLang="en-US" sz="20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与</a:t>
              </a:r>
              <a:r>
                <a:rPr lang="en-US" altLang="zh-CN" sz="20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 FCN_8s_V2 </a:t>
              </a:r>
              <a:r>
                <a:rPr lang="zh-CN" altLang="en-US" sz="20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结果对比</a:t>
              </a:r>
              <a:endParaRPr lang="zh-CN" altLang="en-US" sz="2000" dirty="0">
                <a:ln w="19050">
                  <a:solidFill>
                    <a:srgbClr val="002FA7"/>
                  </a:solidFill>
                </a:ln>
                <a:noFill/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92826" y="1921138"/>
              <a:ext cx="368156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spc="3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F</a:t>
              </a:r>
              <a:endParaRPr lang="en-US" altLang="zh-CN" sz="4800" spc="3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81" name="标题 1"/>
          <p:cNvSpPr txBox="1"/>
          <p:nvPr/>
        </p:nvSpPr>
        <p:spPr>
          <a:xfrm>
            <a:off x="6917690" y="3923030"/>
            <a:ext cx="3073400" cy="14712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DC4A2E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“____</a:t>
            </a:r>
            <a:r>
              <a:rPr lang="en-US" altLang="zh-CN" sz="2000" spc="150" dirty="0">
                <a:solidFill>
                  <a:srgbClr val="DC4A2E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“: FCN_V2</a:t>
            </a:r>
            <a:endParaRPr lang="en-US" altLang="zh-CN" sz="2000" spc="150" dirty="0">
              <a:solidFill>
                <a:srgbClr val="DC4A2E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endParaRPr lang="en-US" altLang="zh-CN" sz="2000" spc="150" dirty="0">
              <a:solidFill>
                <a:srgbClr val="DC4A2E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000" spc="150" dirty="0">
                <a:gradFill>
                  <a:gsLst>
                    <a:gs pos="0">
                      <a:srgbClr val="99A3B0"/>
                    </a:gs>
                    <a:gs pos="100000">
                      <a:srgbClr val="505358"/>
                    </a:gs>
                  </a:gsLst>
                  <a:lin scaled="1"/>
                </a:gra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“____“: FCN_V1</a:t>
            </a:r>
            <a:endParaRPr lang="en-US" altLang="zh-CN" sz="2000" spc="150" dirty="0">
              <a:gradFill>
                <a:gsLst>
                  <a:gs pos="0">
                    <a:srgbClr val="99A3B0"/>
                  </a:gs>
                  <a:gs pos="100000">
                    <a:srgbClr val="505358"/>
                  </a:gs>
                </a:gsLst>
                <a:lin scaled="1"/>
              </a:gra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endParaRPr lang="en-US" altLang="zh-CN" sz="2000" spc="150" dirty="0">
              <a:gradFill>
                <a:gsLst>
                  <a:gs pos="0">
                    <a:srgbClr val="99A3B0"/>
                  </a:gs>
                  <a:gs pos="100000">
                    <a:srgbClr val="505358"/>
                  </a:gs>
                </a:gsLst>
                <a:lin scaled="1"/>
              </a:gra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83" name="矩形 82"/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842171" y="6422049"/>
            <a:ext cx="1029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工作计划</a:t>
            </a:r>
            <a:endParaRPr lang="zh-CN" altLang="en-US" sz="16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47650" y="1723390"/>
          <a:ext cx="5470525" cy="154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255"/>
                <a:gridCol w="1674495"/>
                <a:gridCol w="1755775"/>
              </a:tblGrid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可训练参数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IOU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15)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534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FCN V2 model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11543715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0.9254</a:t>
                      </a:r>
                      <a:endParaRPr lang="en-US" altLang="zh-CN"/>
                    </a:p>
                  </a:txBody>
                  <a:tcPr/>
                </a:tc>
              </a:tr>
              <a:tr h="4718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FCN V1 model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6198019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0.9157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" y="3463925"/>
            <a:ext cx="6401435" cy="26841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44920" y="1818005"/>
            <a:ext cx="5078730" cy="1453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由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tensorboard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抓取的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IOU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曲线可见：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V2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新增的四个特征提取层的确能够提高模型准确率，但同时代价是大大提高了可训练参数的数量，导致训练时长也变长了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50%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左右。</a:t>
            </a:r>
            <a:endParaRPr lang="zh-CN" altLang="en-US" sz="2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7284277" y="598461"/>
            <a:ext cx="540424" cy="165528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9" name="L 形 48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0" name="L 形 49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1" name="L 形 50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91190" y="26856"/>
            <a:ext cx="6395720" cy="1296670"/>
            <a:chOff x="1021328" y="1600987"/>
            <a:chExt cx="6395720" cy="1296670"/>
          </a:xfrm>
        </p:grpSpPr>
        <p:sp>
          <p:nvSpPr>
            <p:cNvPr id="55" name="椭圆 54"/>
            <p:cNvSpPr/>
            <p:nvPr/>
          </p:nvSpPr>
          <p:spPr>
            <a:xfrm>
              <a:off x="1021328" y="1600987"/>
              <a:ext cx="980426" cy="980426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141606" y="1830005"/>
              <a:ext cx="2341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Unet model</a:t>
              </a:r>
              <a:endParaRPr lang="en-US" altLang="zh-CN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141468" y="2380767"/>
              <a:ext cx="5275580" cy="5168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endParaRPr lang="en-US" altLang="zh-CN" sz="2000" dirty="0">
                <a:ln w="19050">
                  <a:solidFill>
                    <a:srgbClr val="002FA7"/>
                  </a:solidFill>
                </a:ln>
                <a:noFill/>
                <a:latin typeface="Montserrat ExtraBold" panose="00000900000000000000" pitchFamily="50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27421" y="1750323"/>
              <a:ext cx="368156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spc="3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U</a:t>
              </a:r>
              <a:endParaRPr lang="en-US" altLang="zh-CN" sz="4800" spc="3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81" name="标题 1"/>
          <p:cNvSpPr txBox="1"/>
          <p:nvPr/>
        </p:nvSpPr>
        <p:spPr>
          <a:xfrm>
            <a:off x="7760335" y="5342255"/>
            <a:ext cx="4315460" cy="13373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可以看到，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Unet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模型将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IOU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值从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0.92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提高到了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0.96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左右，但同时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Unet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的可训练参数是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FCN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的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3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倍左右，训练时长也显著提高。</a:t>
            </a:r>
            <a:endParaRPr lang="zh-CN" altLang="en-US" sz="2000" spc="150" dirty="0">
              <a:solidFill>
                <a:srgbClr val="002FA7"/>
              </a:solidFill>
              <a:latin typeface="Montserrat ExtraBold" panose="00000900000000000000" pitchFamily="50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3" name="矩形 82"/>
          <p:cNvSpPr/>
          <p:nvPr/>
        </p:nvSpPr>
        <p:spPr>
          <a:xfrm rot="5400000">
            <a:off x="6073141" y="-4930229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842171" y="6422049"/>
            <a:ext cx="1029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</a:t>
            </a:r>
            <a:endParaRPr lang="zh-CN" altLang="en-US" sz="16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9161145" y="3648710"/>
          <a:ext cx="3048635" cy="1367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785"/>
                <a:gridCol w="1123950"/>
                <a:gridCol w="977900"/>
              </a:tblGrid>
              <a:tr h="68961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可训练参数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IOU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15)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775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Unet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model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31031857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0.9598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 descr="Un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254760"/>
            <a:ext cx="9287510" cy="54254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7291897" y="376211"/>
            <a:ext cx="540424" cy="165528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9" name="L 形 48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0" name="L 形 49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1" name="L 形 50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84205" y="-31564"/>
            <a:ext cx="6395720" cy="1346835"/>
            <a:chOff x="1021328" y="1600987"/>
            <a:chExt cx="6395720" cy="1346835"/>
          </a:xfrm>
        </p:grpSpPr>
        <p:sp>
          <p:nvSpPr>
            <p:cNvPr id="55" name="椭圆 54"/>
            <p:cNvSpPr/>
            <p:nvPr/>
          </p:nvSpPr>
          <p:spPr>
            <a:xfrm>
              <a:off x="1021328" y="1600987"/>
              <a:ext cx="980426" cy="980426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222251" y="1830640"/>
              <a:ext cx="16941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Linknet</a:t>
              </a:r>
              <a:endParaRPr lang="en-US" altLang="zh-CN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141468" y="2430932"/>
              <a:ext cx="5275580" cy="5168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endParaRPr lang="en-US" altLang="zh-CN" sz="2000" dirty="0">
                <a:ln w="19050">
                  <a:solidFill>
                    <a:srgbClr val="002FA7"/>
                  </a:solidFill>
                </a:ln>
                <a:noFill/>
                <a:latin typeface="Montserrat ExtraBold" panose="00000900000000000000" pitchFamily="50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462653" y="1601622"/>
              <a:ext cx="245110" cy="7505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4800" spc="3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L</a:t>
              </a:r>
              <a:endParaRPr lang="en-US" altLang="zh-CN" sz="4800" spc="3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81" name="标题 1"/>
          <p:cNvSpPr txBox="1"/>
          <p:nvPr/>
        </p:nvSpPr>
        <p:spPr>
          <a:xfrm>
            <a:off x="6657975" y="1315085"/>
            <a:ext cx="5212715" cy="36442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可以看到，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Linknet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模型与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FCN_model V2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的结果相近，但其训练速度明显快于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FCN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，</a:t>
            </a:r>
            <a:endParaRPr lang="zh-CN" altLang="en-US" sz="2000" spc="150" dirty="0">
              <a:solidFill>
                <a:srgbClr val="002FA7"/>
              </a:solidFill>
              <a:latin typeface="Montserrat ExtraBold" panose="00000900000000000000" pitchFamily="50" charset="0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（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10min/epoch &lt; 17min/cpoch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）</a:t>
            </a:r>
            <a:endParaRPr lang="zh-CN" altLang="en-US" sz="2000" spc="150" dirty="0">
              <a:solidFill>
                <a:srgbClr val="002FA7"/>
              </a:solidFill>
              <a:latin typeface="Montserrat ExtraBold" panose="00000900000000000000" pitchFamily="50" charset="0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但两者的可训练参数相近，我们猜测速度差异可能来自于两点：</a:t>
            </a:r>
            <a:endParaRPr lang="zh-CN" altLang="en-US" sz="2000" spc="150" dirty="0">
              <a:solidFill>
                <a:srgbClr val="002FA7"/>
              </a:solidFill>
              <a:latin typeface="Montserrat ExtraBold" panose="00000900000000000000" pitchFamily="50" charset="0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1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：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FCN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模型中含大量不可训练参数，但数据经过这些预训练的卷积层、池化层本身需要消耗时间。</a:t>
            </a:r>
            <a:endParaRPr lang="zh-CN" altLang="en-US" sz="2000" spc="150" dirty="0">
              <a:solidFill>
                <a:srgbClr val="002FA7"/>
              </a:solidFill>
              <a:latin typeface="Montserrat ExtraBold" panose="00000900000000000000" pitchFamily="50" charset="0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2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：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Linknet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中引入的残差结构，对缩短训练时间起重要作用。</a:t>
            </a:r>
            <a:endParaRPr lang="zh-CN" altLang="en-US" sz="2000" spc="150" dirty="0">
              <a:solidFill>
                <a:srgbClr val="002FA7"/>
              </a:solidFill>
              <a:latin typeface="Montserrat ExtraBold" panose="00000900000000000000" pitchFamily="50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3" name="矩形 82"/>
          <p:cNvSpPr/>
          <p:nvPr/>
        </p:nvSpPr>
        <p:spPr>
          <a:xfrm rot="5400000">
            <a:off x="6073141" y="-5039449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842171" y="6422049"/>
            <a:ext cx="1029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</a:t>
            </a:r>
            <a:endParaRPr lang="zh-CN" altLang="en-US" sz="16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257415" y="5104130"/>
          <a:ext cx="3275965" cy="1317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15"/>
                <a:gridCol w="1123950"/>
                <a:gridCol w="97790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可训练参数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IOU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15)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775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Linknet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model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11543715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0.9274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 descr="Linkn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" y="1090295"/>
            <a:ext cx="593852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7321107" y="487971"/>
            <a:ext cx="540424" cy="165528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9" name="L 形 48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0" name="L 形 49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1" name="L 形 50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47705" y="240216"/>
            <a:ext cx="11513820" cy="1122680"/>
            <a:chOff x="1077843" y="1814347"/>
            <a:chExt cx="11513820" cy="1122680"/>
          </a:xfrm>
        </p:grpSpPr>
        <p:sp>
          <p:nvSpPr>
            <p:cNvPr id="55" name="椭圆 54"/>
            <p:cNvSpPr/>
            <p:nvPr/>
          </p:nvSpPr>
          <p:spPr>
            <a:xfrm>
              <a:off x="1077843" y="1814347"/>
              <a:ext cx="980426" cy="980426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141606" y="1883345"/>
              <a:ext cx="37769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调整</a:t>
              </a:r>
              <a:r>
                <a:rPr lang="en-US" altLang="zh-CN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learning_rate</a:t>
              </a:r>
              <a:endParaRPr lang="en-US" altLang="zh-CN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058283" y="2434742"/>
              <a:ext cx="10533380" cy="5022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dirty="0">
                  <a:ln w="19050">
                    <a:solidFill>
                      <a:srgbClr val="002FA7"/>
                    </a:solidFill>
                  </a:ln>
                  <a:noFill/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增大</a:t>
              </a:r>
              <a:r>
                <a:rPr lang="en-US" altLang="zh-CN" sz="2000" dirty="0">
                  <a:ln w="19050">
                    <a:solidFill>
                      <a:srgbClr val="002FA7"/>
                    </a:solidFill>
                  </a:ln>
                  <a:noFill/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 / </a:t>
              </a:r>
              <a:r>
                <a:rPr lang="zh-CN" altLang="en-US" sz="2000" dirty="0">
                  <a:ln w="19050">
                    <a:solidFill>
                      <a:srgbClr val="002FA7"/>
                    </a:solidFill>
                  </a:ln>
                  <a:noFill/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减小学习速率进行对比尝试</a:t>
              </a:r>
              <a:endParaRPr lang="zh-CN" altLang="en-US" sz="2000" dirty="0">
                <a:ln w="19050">
                  <a:solidFill>
                    <a:srgbClr val="002FA7"/>
                  </a:solidFill>
                </a:ln>
                <a:noFill/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92826" y="1921138"/>
              <a:ext cx="368156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spc="3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A</a:t>
              </a:r>
              <a:endParaRPr lang="en-US" altLang="zh-CN" sz="4800" spc="3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842171" y="6422049"/>
            <a:ext cx="1029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工作计划</a:t>
            </a:r>
            <a:endParaRPr lang="zh-CN" altLang="en-US" sz="16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819390" y="2404745"/>
            <a:ext cx="4037965" cy="27324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原先的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learning_rate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为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0.0001</a:t>
            </a:r>
            <a:endParaRPr lang="en-US" altLang="zh-CN" sz="2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尝试增大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(0.001)</a:t>
            </a:r>
            <a:endParaRPr lang="en-US" altLang="zh-CN" sz="2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或者减小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(0.00001)</a:t>
            </a:r>
            <a:endParaRPr lang="en-US" altLang="zh-CN" sz="2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或者组合</a:t>
            </a:r>
            <a:endParaRPr lang="zh-CN" altLang="en-US" sz="2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(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前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6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个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epoch0.001,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后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9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个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epoch0.0001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）</a:t>
            </a:r>
            <a:endParaRPr lang="zh-CN" altLang="en-US" sz="2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都没有收获更好的评估结果。</a:t>
            </a:r>
            <a:endParaRPr lang="zh-CN" altLang="en-US" sz="2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pic>
        <p:nvPicPr>
          <p:cNvPr id="4" name="图片 3" descr="IMG_0778(20221224-12470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9870" y="2140585"/>
            <a:ext cx="7611745" cy="4010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04938" y="1651604"/>
            <a:ext cx="2341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Unet_model</a:t>
            </a:r>
            <a:endParaRPr lang="en-US" sz="2800" spc="300" dirty="0">
              <a:solidFill>
                <a:srgbClr val="002FA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7321107" y="487971"/>
            <a:ext cx="540424" cy="165528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9" name="L 形 48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0" name="L 形 49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1" name="L 形 50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47705" y="240216"/>
            <a:ext cx="11513820" cy="1122680"/>
            <a:chOff x="1077843" y="1814347"/>
            <a:chExt cx="11513820" cy="1122680"/>
          </a:xfrm>
        </p:grpSpPr>
        <p:sp>
          <p:nvSpPr>
            <p:cNvPr id="55" name="椭圆 54"/>
            <p:cNvSpPr/>
            <p:nvPr/>
          </p:nvSpPr>
          <p:spPr>
            <a:xfrm>
              <a:off x="1077843" y="1814347"/>
              <a:ext cx="980426" cy="980426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141606" y="1883345"/>
              <a:ext cx="37769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调整</a:t>
              </a:r>
              <a:r>
                <a:rPr lang="en-US" altLang="zh-CN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learning_rate</a:t>
              </a:r>
              <a:endParaRPr lang="en-US" altLang="zh-CN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058283" y="2434742"/>
              <a:ext cx="10533380" cy="5022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dirty="0">
                  <a:ln w="19050">
                    <a:solidFill>
                      <a:srgbClr val="002FA7"/>
                    </a:solidFill>
                  </a:ln>
                  <a:noFill/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在其他两个模型上调整学习速率尝试，也没有得到更好的结果。</a:t>
              </a:r>
              <a:endParaRPr lang="zh-CN" altLang="en-US" sz="2000" dirty="0">
                <a:ln w="19050">
                  <a:solidFill>
                    <a:srgbClr val="002FA7"/>
                  </a:solidFill>
                </a:ln>
                <a:noFill/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92826" y="1921138"/>
              <a:ext cx="368156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spc="3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A</a:t>
              </a:r>
              <a:endParaRPr lang="en-US" altLang="zh-CN" sz="4800" spc="3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842171" y="6422049"/>
            <a:ext cx="1029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工作计划</a:t>
            </a:r>
            <a:endParaRPr lang="zh-CN" altLang="en-US" sz="16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922338" y="1767809"/>
            <a:ext cx="2125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FCN_model</a:t>
            </a:r>
            <a:endParaRPr lang="en-US" sz="2800" spc="300" dirty="0">
              <a:solidFill>
                <a:srgbClr val="002FA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8" name="图片 8" descr="IMG_0742(20221220-15514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130" y="2295525"/>
            <a:ext cx="5843905" cy="39636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45973" y="1767809"/>
            <a:ext cx="16941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Linknet</a:t>
            </a:r>
            <a:endParaRPr lang="en-US" sz="2800" spc="300" dirty="0">
              <a:solidFill>
                <a:srgbClr val="002FA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3" name="图片 4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030" y="2620010"/>
            <a:ext cx="5711190" cy="3213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7321107" y="487971"/>
            <a:ext cx="540424" cy="165528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9" name="L 形 48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0" name="L 形 49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1" name="L 形 50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47705" y="240216"/>
            <a:ext cx="11513820" cy="1122680"/>
            <a:chOff x="1077843" y="1814347"/>
            <a:chExt cx="11513820" cy="1122680"/>
          </a:xfrm>
        </p:grpSpPr>
        <p:sp>
          <p:nvSpPr>
            <p:cNvPr id="55" name="椭圆 54"/>
            <p:cNvSpPr/>
            <p:nvPr/>
          </p:nvSpPr>
          <p:spPr>
            <a:xfrm>
              <a:off x="1077843" y="1814347"/>
              <a:ext cx="980426" cy="980426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141606" y="1883345"/>
              <a:ext cx="3637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D</a:t>
              </a:r>
              <a:r>
                <a:rPr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ata </a:t>
              </a:r>
              <a:r>
                <a:rPr lang="en-US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E</a:t>
              </a:r>
              <a:r>
                <a:rPr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nhancement</a:t>
              </a:r>
              <a:endParaRPr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058283" y="2434742"/>
              <a:ext cx="10533380" cy="5022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dirty="0">
                  <a:ln w="19050">
                    <a:solidFill>
                      <a:srgbClr val="002FA7"/>
                    </a:solidFill>
                  </a:ln>
                  <a:noFill/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随机上下翻转</a:t>
              </a:r>
              <a:r>
                <a:rPr lang="en-US" altLang="zh-CN" sz="2000" dirty="0">
                  <a:ln w="19050">
                    <a:solidFill>
                      <a:srgbClr val="002FA7"/>
                    </a:solidFill>
                  </a:ln>
                  <a:noFill/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+</a:t>
              </a:r>
              <a:r>
                <a:rPr lang="zh-CN" altLang="en-US" sz="2000" dirty="0">
                  <a:ln w="19050">
                    <a:solidFill>
                      <a:srgbClr val="002FA7"/>
                    </a:solidFill>
                  </a:ln>
                  <a:noFill/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随机左右翻转</a:t>
              </a:r>
              <a:r>
                <a:rPr lang="en-US" altLang="zh-CN" sz="2000" dirty="0">
                  <a:ln w="19050">
                    <a:solidFill>
                      <a:srgbClr val="002FA7"/>
                    </a:solidFill>
                  </a:ln>
                  <a:noFill/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 </a:t>
              </a:r>
              <a:r>
                <a:rPr lang="zh-CN" altLang="en-US" sz="2000" dirty="0">
                  <a:ln w="19050">
                    <a:solidFill>
                      <a:srgbClr val="002FA7"/>
                    </a:solidFill>
                  </a:ln>
                  <a:noFill/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（</a:t>
              </a:r>
              <a:r>
                <a:rPr lang="en-US" altLang="zh-CN" sz="2000" dirty="0">
                  <a:ln w="19050">
                    <a:solidFill>
                      <a:srgbClr val="002FA7"/>
                    </a:solidFill>
                  </a:ln>
                  <a:noFill/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tf.image.flip_up_down ; tf.image.flip_left_right</a:t>
              </a:r>
              <a:r>
                <a:rPr lang="zh-CN" altLang="en-US" sz="2000" dirty="0">
                  <a:ln w="19050">
                    <a:solidFill>
                      <a:srgbClr val="002FA7"/>
                    </a:solidFill>
                  </a:ln>
                  <a:noFill/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）</a:t>
              </a:r>
              <a:endParaRPr lang="zh-CN" altLang="en-US" sz="2000" dirty="0">
                <a:ln w="19050">
                  <a:solidFill>
                    <a:srgbClr val="002FA7"/>
                  </a:solidFill>
                </a:ln>
                <a:noFill/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92826" y="1921138"/>
              <a:ext cx="368156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spc="3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E</a:t>
              </a:r>
              <a:endParaRPr lang="en-US" altLang="zh-CN" sz="4800" spc="3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81" name="标题 1"/>
          <p:cNvSpPr txBox="1"/>
          <p:nvPr/>
        </p:nvSpPr>
        <p:spPr>
          <a:xfrm>
            <a:off x="6403340" y="4011295"/>
            <a:ext cx="3534410" cy="14058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C00000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“____“: </a:t>
            </a:r>
            <a:r>
              <a:rPr lang="zh-CN" altLang="en-US" sz="2000" spc="150" dirty="0">
                <a:solidFill>
                  <a:srgbClr val="C00000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数据增强之后</a:t>
            </a:r>
            <a:endParaRPr lang="en-US" altLang="zh-CN" sz="2000" spc="150" dirty="0">
              <a:solidFill>
                <a:srgbClr val="C00000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endParaRPr lang="en-US" altLang="zh-CN" sz="2000" spc="150" dirty="0">
              <a:solidFill>
                <a:srgbClr val="DC4A2E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D375D2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“____“: </a:t>
            </a:r>
            <a:r>
              <a:rPr lang="zh-CN" altLang="en-US" sz="2000" spc="150" dirty="0">
                <a:solidFill>
                  <a:srgbClr val="D375D2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未进行数据增强</a:t>
            </a:r>
            <a:endParaRPr lang="en-US" altLang="zh-CN" sz="2000" spc="150" dirty="0">
              <a:solidFill>
                <a:srgbClr val="D375D2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endParaRPr lang="en-US" altLang="zh-CN" sz="2000" spc="150" dirty="0">
              <a:solidFill>
                <a:srgbClr val="D375D2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83" name="矩形 82"/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842171" y="6422049"/>
            <a:ext cx="1029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工作计划</a:t>
            </a:r>
            <a:endParaRPr lang="zh-CN" altLang="en-US" sz="16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47650" y="1723390"/>
          <a:ext cx="5470525" cy="154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255"/>
                <a:gridCol w="1674495"/>
                <a:gridCol w="1755775"/>
              </a:tblGrid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可训练参数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IOU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15+10)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5346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进行数据增强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11543715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0.9731</a:t>
                      </a:r>
                      <a:endParaRPr lang="en-US" altLang="zh-CN"/>
                    </a:p>
                  </a:txBody>
                  <a:tcPr/>
                </a:tc>
              </a:tr>
              <a:tr h="4718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ea typeface="宋体" panose="02010600030101010101" pitchFamily="2" charset="-122"/>
                        </a:rPr>
                        <a:t>不进行数据增强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6198019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0.9623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344920" y="1818005"/>
            <a:ext cx="5078730" cy="1801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在用原始数据使用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Unet_model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训练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15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个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epoch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得到的模型基础上，加入数据增强后继续训练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10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个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epoch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，对照组不进行数据增强继续训练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10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个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epoch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，从在评估集的表现来看，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IOU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值提高了</a:t>
            </a:r>
            <a:r>
              <a:rPr lang="en-US" altLang="zh-CN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1</a:t>
            </a:r>
            <a:r>
              <a:rPr lang="zh-CN" altLang="en-US" sz="2000" dirty="0"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rPr>
              <a:t>个点左右。</a:t>
            </a:r>
            <a:endParaRPr lang="zh-CN" altLang="en-US" sz="2000" dirty="0">
              <a:latin typeface="Montserrat Light" panose="00000400000000000000" pitchFamily="50" charset="0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" y="3655695"/>
            <a:ext cx="5564505" cy="23006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0827657" y="6422049"/>
            <a:ext cx="104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解决方案</a:t>
            </a:r>
            <a:endParaRPr lang="zh-CN" altLang="en-US" sz="16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25252" y="1932733"/>
            <a:ext cx="6541497" cy="4568244"/>
            <a:chOff x="2855988" y="1932733"/>
            <a:chExt cx="6541497" cy="4568244"/>
          </a:xfrm>
        </p:grpSpPr>
        <p:sp>
          <p:nvSpPr>
            <p:cNvPr id="39" name="圆: 空心 38"/>
            <p:cNvSpPr/>
            <p:nvPr/>
          </p:nvSpPr>
          <p:spPr>
            <a:xfrm>
              <a:off x="2855988" y="2513415"/>
              <a:ext cx="2917583" cy="2917583"/>
            </a:xfrm>
            <a:prstGeom prst="donut">
              <a:avLst>
                <a:gd name="adj" fmla="val 34260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090480" y="2103723"/>
              <a:ext cx="3428116" cy="3599240"/>
              <a:chOff x="1306647" y="1902466"/>
              <a:chExt cx="3428116" cy="3599240"/>
            </a:xfrm>
          </p:grpSpPr>
          <p:sp>
            <p:nvSpPr>
              <p:cNvPr id="5" name="标题 1"/>
              <p:cNvSpPr txBox="1"/>
              <p:nvPr/>
            </p:nvSpPr>
            <p:spPr>
              <a:xfrm>
                <a:off x="1306647" y="1902466"/>
                <a:ext cx="3428116" cy="359924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ts val="14500"/>
                  </a:lnSpc>
                </a:pPr>
                <a:r>
                  <a:rPr lang="zh-CN" altLang="en-US" sz="11500" dirty="0">
                    <a:latin typeface="思源黑体 CN Heavy" panose="020B0A00000000000000" pitchFamily="34" charset="-122"/>
                    <a:ea typeface="思源黑体 CN Heavy" panose="020B0A00000000000000" pitchFamily="34" charset="-122"/>
                    <a:cs typeface="+mn-ea"/>
                    <a:sym typeface="+mn-lt"/>
                  </a:rPr>
                  <a:t>结果展示</a:t>
                </a:r>
                <a:endParaRPr lang="zh-CN" altLang="en-US" sz="11500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871191" y="3532809"/>
                <a:ext cx="22990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FF3F3F"/>
                    </a:solidFill>
                    <a:latin typeface="Montserrat ExtraBold" panose="00000900000000000000" pitchFamily="50" charset="0"/>
                  </a:rPr>
                  <a:t>PROBLEM SOLVING </a:t>
                </a:r>
                <a:endParaRPr lang="en-US" altLang="zh-CN" sz="1600" dirty="0">
                  <a:solidFill>
                    <a:srgbClr val="FF3F3F"/>
                  </a:solidFill>
                  <a:latin typeface="Montserrat ExtraBold" panose="00000900000000000000" pitchFamily="50" charset="0"/>
                </a:endParaRPr>
              </a:p>
            </p:txBody>
          </p:sp>
        </p:grpSp>
        <p:sp>
          <p:nvSpPr>
            <p:cNvPr id="42" name="标题 1"/>
            <p:cNvSpPr txBox="1"/>
            <p:nvPr/>
          </p:nvSpPr>
          <p:spPr>
            <a:xfrm>
              <a:off x="6479902" y="1932733"/>
              <a:ext cx="2917583" cy="456824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34400" spc="150" dirty="0">
                  <a:solidFill>
                    <a:srgbClr val="FF3F3F"/>
                  </a:solidFill>
                  <a:latin typeface="Montserrat ExtraBold" panose="00000900000000000000" pitchFamily="50" charset="0"/>
                  <a:ea typeface="+mn-ea"/>
                  <a:cs typeface="+mn-ea"/>
                  <a:sym typeface="+mn-lt"/>
                </a:rPr>
                <a:t>4</a:t>
              </a:r>
              <a:endParaRPr lang="en-US" altLang="zh-CN" sz="34400" spc="150" dirty="0">
                <a:solidFill>
                  <a:srgbClr val="FF3F3F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"/>
          <p:cNvSpPr txBox="1"/>
          <p:nvPr/>
        </p:nvSpPr>
        <p:spPr>
          <a:xfrm>
            <a:off x="255996" y="6485590"/>
            <a:ext cx="4501421" cy="2114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1400" dirty="0">
              <a:latin typeface="Montserrat SemiBold" panose="000007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255996" y="142194"/>
            <a:ext cx="2402144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MINIMALISM</a:t>
            </a: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STYLE.</a:t>
            </a: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44325" y="889744"/>
            <a:ext cx="579700" cy="350837"/>
            <a:chOff x="344325" y="889744"/>
            <a:chExt cx="579700" cy="350837"/>
          </a:xfrm>
        </p:grpSpPr>
        <p:sp>
          <p:nvSpPr>
            <p:cNvPr id="45" name="椭圆 44"/>
            <p:cNvSpPr/>
            <p:nvPr/>
          </p:nvSpPr>
          <p:spPr>
            <a:xfrm>
              <a:off x="573188" y="889744"/>
              <a:ext cx="350837" cy="350837"/>
            </a:xfrm>
            <a:prstGeom prst="ellipse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圆: 空心 45"/>
            <p:cNvSpPr/>
            <p:nvPr/>
          </p:nvSpPr>
          <p:spPr>
            <a:xfrm>
              <a:off x="344325" y="889744"/>
              <a:ext cx="350837" cy="350837"/>
            </a:xfrm>
            <a:prstGeom prst="donut">
              <a:avLst>
                <a:gd name="adj" fmla="val 20747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标题 1"/>
          <p:cNvSpPr txBox="1"/>
          <p:nvPr/>
        </p:nvSpPr>
        <p:spPr>
          <a:xfrm>
            <a:off x="10159904" y="142194"/>
            <a:ext cx="1799467" cy="7006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MID-YEAR REPORT.</a:t>
            </a: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1035003" y="951314"/>
            <a:ext cx="743393" cy="227696"/>
            <a:chOff x="11035003" y="951314"/>
            <a:chExt cx="743393" cy="227696"/>
          </a:xfrm>
        </p:grpSpPr>
        <p:sp>
          <p:nvSpPr>
            <p:cNvPr id="49" name="L 形 48"/>
            <p:cNvSpPr/>
            <p:nvPr/>
          </p:nvSpPr>
          <p:spPr>
            <a:xfrm rot="13500000">
              <a:off x="11550703" y="951314"/>
              <a:ext cx="227693" cy="227693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0" name="L 形 49"/>
            <p:cNvSpPr/>
            <p:nvPr/>
          </p:nvSpPr>
          <p:spPr>
            <a:xfrm rot="13500000">
              <a:off x="11292853" y="951315"/>
              <a:ext cx="227693" cy="227693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1" name="L 形 50"/>
            <p:cNvSpPr/>
            <p:nvPr/>
          </p:nvSpPr>
          <p:spPr>
            <a:xfrm rot="13500000">
              <a:off x="11035003" y="951317"/>
              <a:ext cx="227693" cy="227693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2" name="标题 1"/>
          <p:cNvSpPr txBox="1"/>
          <p:nvPr/>
        </p:nvSpPr>
        <p:spPr>
          <a:xfrm>
            <a:off x="5196267" y="144138"/>
            <a:ext cx="2001975" cy="10105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COLOR</a:t>
            </a: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COLLISION</a:t>
            </a: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DESIGN</a:t>
            </a: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7291897" y="376211"/>
            <a:ext cx="540424" cy="165528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9" name="L 形 48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0" name="L 形 49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1" name="L 形 50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45800" y="-31564"/>
            <a:ext cx="6334125" cy="1346835"/>
            <a:chOff x="1082923" y="1600987"/>
            <a:chExt cx="6334125" cy="1346835"/>
          </a:xfrm>
        </p:grpSpPr>
        <p:sp>
          <p:nvSpPr>
            <p:cNvPr id="55" name="椭圆 54"/>
            <p:cNvSpPr/>
            <p:nvPr/>
          </p:nvSpPr>
          <p:spPr>
            <a:xfrm>
              <a:off x="1082923" y="1600987"/>
              <a:ext cx="980426" cy="980426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222251" y="1830640"/>
              <a:ext cx="16941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Predict</a:t>
              </a:r>
              <a:endParaRPr lang="en-US" altLang="zh-CN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141468" y="2430932"/>
              <a:ext cx="5275580" cy="5168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endParaRPr lang="en-US" altLang="zh-CN" sz="2000" dirty="0">
                <a:ln w="19050">
                  <a:solidFill>
                    <a:srgbClr val="002FA7"/>
                  </a:solidFill>
                </a:ln>
                <a:noFill/>
                <a:latin typeface="Montserrat ExtraBold" panose="00000900000000000000" pitchFamily="50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450588" y="1680362"/>
              <a:ext cx="245110" cy="7505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4800" spc="3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P</a:t>
              </a:r>
              <a:endParaRPr lang="en-US" altLang="zh-CN" sz="4800" spc="3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81" name="标题 1"/>
          <p:cNvSpPr txBox="1"/>
          <p:nvPr/>
        </p:nvSpPr>
        <p:spPr>
          <a:xfrm>
            <a:off x="6657975" y="1315085"/>
            <a:ext cx="5212715" cy="36442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000" spc="150" dirty="0">
              <a:solidFill>
                <a:srgbClr val="002FA7"/>
              </a:solidFill>
              <a:latin typeface="Montserrat ExtraBold" panose="00000900000000000000" pitchFamily="50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3" name="矩形 82"/>
          <p:cNvSpPr/>
          <p:nvPr/>
        </p:nvSpPr>
        <p:spPr>
          <a:xfrm rot="5400000">
            <a:off x="6073141" y="-5039449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842171" y="6422049"/>
            <a:ext cx="1029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</a:t>
            </a:r>
            <a:endParaRPr lang="zh-CN" altLang="en-US" sz="16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686560"/>
            <a:ext cx="10984865" cy="2521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5888" y="1164559"/>
            <a:ext cx="12623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image</a:t>
            </a:r>
            <a:endParaRPr lang="en-US" altLang="zh-CN" sz="2800" spc="300" dirty="0">
              <a:solidFill>
                <a:srgbClr val="002FA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5738" y="1164559"/>
            <a:ext cx="12623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label</a:t>
            </a:r>
            <a:endParaRPr lang="en-US" altLang="zh-CN" sz="2800" spc="300" dirty="0">
              <a:solidFill>
                <a:srgbClr val="002FA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17423" y="1164559"/>
            <a:ext cx="3014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Unet</a:t>
            </a:r>
            <a:r>
              <a:rPr lang="zh-CN" altLang="en-US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的预测结果</a:t>
            </a:r>
            <a:endParaRPr lang="zh-CN" altLang="en-US" sz="2800" spc="300" dirty="0">
              <a:solidFill>
                <a:srgbClr val="002FA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787400" y="4405630"/>
            <a:ext cx="9890125" cy="23526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>
              <a:lnSpc>
                <a:spcPct val="100000"/>
              </a:lnSpc>
            </a:pP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从数据上来看，经过数据增强训练后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Unet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的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IOU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效果达到了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0.97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，但我们分析后发现这个数值是有水分的，因为对一个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nii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而言，其切片中的将近半数图片是观测不到肾脏与肿瘤的角度，因此这部分数据的标签只有背景一种像素，对这部分图像进行预测很容易得到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100%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的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IOU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，而我们最终的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IOU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值又是测试集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/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评估集上所有图像上预测结果的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IOU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值得平均，因此当只考虑能观测到肾脏和肿瘤的切片时，其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IOU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值可能并不及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0.97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。</a:t>
            </a:r>
            <a:endParaRPr lang="zh-CN" altLang="en-US" sz="2000" spc="150" dirty="0">
              <a:solidFill>
                <a:srgbClr val="002FA7"/>
              </a:solidFill>
              <a:latin typeface="Montserrat ExtraBold" panose="00000900000000000000" pitchFamily="50" charset="0"/>
              <a:ea typeface="宋体" panose="02010600030101010101" pitchFamily="2" charset="-122"/>
              <a:cs typeface="+mn-ea"/>
              <a:sym typeface="+mn-lt"/>
            </a:endParaRPr>
          </a:p>
          <a:p>
            <a:pPr indent="457200">
              <a:lnSpc>
                <a:spcPct val="100000"/>
              </a:lnSpc>
            </a:pP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但如上图，从肉眼角度来看，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Unet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的预测结果还是较令人满意的。</a:t>
            </a:r>
            <a:endParaRPr lang="zh-CN" altLang="en-US" sz="2000" spc="150" dirty="0">
              <a:solidFill>
                <a:srgbClr val="002FA7"/>
              </a:solidFill>
              <a:latin typeface="Montserrat ExtraBold" panose="00000900000000000000" pitchFamily="50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7291897" y="376211"/>
            <a:ext cx="540424" cy="165528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9" name="L 形 48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0" name="L 形 49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1" name="L 形 50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45800" y="-31564"/>
            <a:ext cx="6334125" cy="1346835"/>
            <a:chOff x="1082923" y="1600987"/>
            <a:chExt cx="6334125" cy="1346835"/>
          </a:xfrm>
        </p:grpSpPr>
        <p:sp>
          <p:nvSpPr>
            <p:cNvPr id="55" name="椭圆 54"/>
            <p:cNvSpPr/>
            <p:nvPr/>
          </p:nvSpPr>
          <p:spPr>
            <a:xfrm>
              <a:off x="1082923" y="1600987"/>
              <a:ext cx="980426" cy="980426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222251" y="1830640"/>
              <a:ext cx="29387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更多的预测结果</a:t>
              </a:r>
              <a:endParaRPr lang="zh-CN" altLang="en-US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141468" y="2430932"/>
              <a:ext cx="5275580" cy="5168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endParaRPr lang="en-US" altLang="zh-CN" sz="2000" dirty="0">
                <a:ln w="19050">
                  <a:solidFill>
                    <a:srgbClr val="002FA7"/>
                  </a:solidFill>
                </a:ln>
                <a:noFill/>
                <a:latin typeface="Montserrat ExtraBold" panose="00000900000000000000" pitchFamily="50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450588" y="1680362"/>
              <a:ext cx="245110" cy="7505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4800" spc="3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P</a:t>
              </a:r>
              <a:endParaRPr lang="en-US" altLang="zh-CN" sz="4800" spc="3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81" name="标题 1"/>
          <p:cNvSpPr txBox="1"/>
          <p:nvPr/>
        </p:nvSpPr>
        <p:spPr>
          <a:xfrm>
            <a:off x="6657975" y="1315085"/>
            <a:ext cx="5212715" cy="36442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000" spc="150" dirty="0">
              <a:solidFill>
                <a:srgbClr val="002FA7"/>
              </a:solidFill>
              <a:latin typeface="Montserrat ExtraBold" panose="00000900000000000000" pitchFamily="50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3" name="矩形 82"/>
          <p:cNvSpPr/>
          <p:nvPr/>
        </p:nvSpPr>
        <p:spPr>
          <a:xfrm rot="5400000">
            <a:off x="6073141" y="-5039449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842171" y="6422049"/>
            <a:ext cx="1029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</a:t>
            </a:r>
            <a:endParaRPr lang="zh-CN" altLang="en-US" sz="16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520" y="1215390"/>
            <a:ext cx="5912485" cy="54146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/>
          <p:cNvGrpSpPr/>
          <p:nvPr/>
        </p:nvGrpSpPr>
        <p:grpSpPr>
          <a:xfrm>
            <a:off x="-1773533" y="-869375"/>
            <a:ext cx="13197981" cy="9076703"/>
            <a:chOff x="11293371" y="917468"/>
            <a:chExt cx="497829" cy="342374"/>
          </a:xfrm>
          <a:solidFill>
            <a:srgbClr val="002FA7"/>
          </a:solidFill>
        </p:grpSpPr>
        <p:sp>
          <p:nvSpPr>
            <p:cNvPr id="102" name="L 形 101"/>
            <p:cNvSpPr/>
            <p:nvPr/>
          </p:nvSpPr>
          <p:spPr>
            <a:xfrm rot="13500000">
              <a:off x="11520413" y="917468"/>
              <a:ext cx="270787" cy="270787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103" name="L 形 102"/>
            <p:cNvSpPr/>
            <p:nvPr/>
          </p:nvSpPr>
          <p:spPr>
            <a:xfrm rot="13500000">
              <a:off x="11293371" y="1126046"/>
              <a:ext cx="133796" cy="13379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内容占位符 2"/>
          <p:cNvSpPr txBox="1"/>
          <p:nvPr/>
        </p:nvSpPr>
        <p:spPr>
          <a:xfrm>
            <a:off x="709295" y="1003300"/>
            <a:ext cx="10864215" cy="5165725"/>
          </a:xfrm>
          <a:prstGeom prst="rect">
            <a:avLst/>
          </a:prstGeom>
          <a:solidFill>
            <a:schemeClr val="bg1"/>
          </a:solidFill>
          <a:ln w="63500">
            <a:solidFill>
              <a:srgbClr val="002FA7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zh-CN" altLang="en-US" sz="5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646403" y="1169117"/>
            <a:ext cx="540424" cy="165528"/>
            <a:chOff x="11304447" y="1075053"/>
            <a:chExt cx="540424" cy="165528"/>
          </a:xfrm>
        </p:grpSpPr>
        <p:sp>
          <p:nvSpPr>
            <p:cNvPr id="34" name="L 形 33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35" name="L 形 34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36" name="L 形 35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63676" y="951634"/>
            <a:ext cx="9326880" cy="890066"/>
            <a:chOff x="5258159" y="1713870"/>
            <a:chExt cx="9326880" cy="890066"/>
          </a:xfrm>
        </p:grpSpPr>
        <p:sp>
          <p:nvSpPr>
            <p:cNvPr id="41" name="文本框 40"/>
            <p:cNvSpPr txBox="1"/>
            <p:nvPr/>
          </p:nvSpPr>
          <p:spPr>
            <a:xfrm>
              <a:off x="5372080" y="1713870"/>
              <a:ext cx="309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258159" y="1897181"/>
              <a:ext cx="9326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4000" dirty="0">
                  <a:solidFill>
                    <a:srgbClr val="FF3F3F"/>
                  </a:solidFill>
                  <a:latin typeface="方正姚体" panose="02010601030101010101" charset="-122"/>
                  <a:ea typeface="方正姚体" panose="02010601030101010101" charset="-122"/>
                  <a:cs typeface="方正姚体" panose="02010601030101010101" charset="-122"/>
                </a:rPr>
                <a:t>肾脏肿瘤分割</a:t>
              </a:r>
              <a:r>
                <a:rPr lang="en-US" altLang="zh-CN" sz="4000" dirty="0">
                  <a:solidFill>
                    <a:srgbClr val="FF3F3F"/>
                  </a:solidFill>
                  <a:latin typeface="方正姚体" panose="02010601030101010101" charset="-122"/>
                  <a:ea typeface="方正姚体" panose="02010601030101010101" charset="-122"/>
                  <a:cs typeface="方正姚体" panose="02010601030101010101" charset="-122"/>
                </a:rPr>
                <a:t> --&gt; </a:t>
              </a:r>
              <a:r>
                <a:rPr lang="zh-CN" altLang="en-US" sz="4000" dirty="0">
                  <a:solidFill>
                    <a:srgbClr val="00B050"/>
                  </a:solidFill>
                  <a:latin typeface="方正姚体" panose="02010601030101010101" charset="-122"/>
                  <a:ea typeface="方正姚体" panose="02010601030101010101" charset="-122"/>
                  <a:cs typeface="方正姚体" panose="02010601030101010101" charset="-122"/>
                </a:rPr>
                <a:t>三分类的语义分割任务</a:t>
              </a:r>
              <a:endParaRPr lang="zh-CN" altLang="en-US" sz="4000" dirty="0">
                <a:solidFill>
                  <a:srgbClr val="00B050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172987" y="206269"/>
            <a:ext cx="890864" cy="890864"/>
          </a:xfrm>
          <a:prstGeom prst="ellipse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2508250" y="2192020"/>
            <a:ext cx="2218055" cy="3695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2800" spc="150" dirty="0">
                <a:solidFill>
                  <a:schemeClr val="tx1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image.nii</a:t>
            </a:r>
            <a:endParaRPr lang="en-US" altLang="zh-CN" sz="2800" spc="150" dirty="0">
              <a:solidFill>
                <a:schemeClr val="tx1"/>
              </a:solidFill>
              <a:latin typeface="Montserrat ExtraBold" panose="00000900000000000000" pitchFamily="50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96" name="直接连接符 95"/>
          <p:cNvCxnSpPr/>
          <p:nvPr/>
        </p:nvCxnSpPr>
        <p:spPr>
          <a:xfrm flipH="1">
            <a:off x="1094598" y="2040773"/>
            <a:ext cx="4020455" cy="0"/>
          </a:xfrm>
          <a:prstGeom prst="line">
            <a:avLst/>
          </a:prstGeom>
          <a:ln w="1905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H="1">
            <a:off x="7031874" y="5916755"/>
            <a:ext cx="4057978" cy="0"/>
          </a:xfrm>
          <a:prstGeom prst="line">
            <a:avLst/>
          </a:prstGeom>
          <a:ln w="1905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2340" y="2712720"/>
            <a:ext cx="5013960" cy="2998470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7932420" y="2159000"/>
            <a:ext cx="1778635" cy="3613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2800" spc="150" dirty="0">
                <a:solidFill>
                  <a:schemeClr val="tx1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label.nii</a:t>
            </a:r>
            <a:endParaRPr lang="en-US" altLang="zh-CN" sz="2800" spc="150" dirty="0">
              <a:solidFill>
                <a:schemeClr val="tx1"/>
              </a:solidFill>
              <a:latin typeface="Montserrat ExtraBold" panose="00000900000000000000" pitchFamily="50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805" y="2714625"/>
            <a:ext cx="5032375" cy="30079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7376352" y="533691"/>
            <a:ext cx="540424" cy="165528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9" name="L 形 48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0" name="L 形 49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1" name="L 形 50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53090" y="47176"/>
            <a:ext cx="6334125" cy="1346835"/>
            <a:chOff x="1082923" y="1600987"/>
            <a:chExt cx="6334125" cy="1346835"/>
          </a:xfrm>
        </p:grpSpPr>
        <p:sp>
          <p:nvSpPr>
            <p:cNvPr id="55" name="椭圆 54"/>
            <p:cNvSpPr/>
            <p:nvPr/>
          </p:nvSpPr>
          <p:spPr>
            <a:xfrm>
              <a:off x="1082923" y="1600987"/>
              <a:ext cx="980426" cy="980426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7341" y="1908745"/>
              <a:ext cx="21513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谢谢大家！</a:t>
              </a:r>
              <a:endParaRPr lang="zh-CN" altLang="en-US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141468" y="2430932"/>
              <a:ext cx="5275580" cy="5168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endParaRPr lang="en-US" altLang="zh-CN" sz="2000" dirty="0">
                <a:ln w="19050">
                  <a:solidFill>
                    <a:srgbClr val="002FA7"/>
                  </a:solidFill>
                </a:ln>
                <a:noFill/>
                <a:latin typeface="Montserrat ExtraBold" panose="00000900000000000000" pitchFamily="50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450588" y="1680362"/>
              <a:ext cx="245110" cy="7505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4800" spc="3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B</a:t>
              </a:r>
              <a:endParaRPr lang="en-US" altLang="zh-CN" sz="4800" spc="3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81" name="标题 1"/>
          <p:cNvSpPr txBox="1"/>
          <p:nvPr/>
        </p:nvSpPr>
        <p:spPr>
          <a:xfrm>
            <a:off x="6657975" y="1315085"/>
            <a:ext cx="5212715" cy="36442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000" spc="150" dirty="0">
              <a:solidFill>
                <a:srgbClr val="002FA7"/>
              </a:solidFill>
              <a:latin typeface="Montserrat ExtraBold" panose="00000900000000000000" pitchFamily="50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3" name="矩形 82"/>
          <p:cNvSpPr/>
          <p:nvPr/>
        </p:nvSpPr>
        <p:spPr>
          <a:xfrm rot="5400000">
            <a:off x="6073141" y="-5039449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842171" y="6422049"/>
            <a:ext cx="1029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</a:t>
            </a:r>
            <a:endParaRPr lang="zh-CN" altLang="en-US" sz="16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8380" y="2316480"/>
            <a:ext cx="9989820" cy="21062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代码、</a:t>
            </a:r>
            <a:r>
              <a:rPr lang="en-US" altLang="zh-CN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notebook</a:t>
            </a:r>
            <a:r>
              <a:rPr lang="zh-CN" altLang="en-US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、</a:t>
            </a:r>
            <a:r>
              <a:rPr lang="en-US" altLang="zh-CN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log</a:t>
            </a:r>
            <a:r>
              <a:rPr lang="zh-CN" altLang="en-US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文件等可见</a:t>
            </a:r>
            <a:endParaRPr lang="zh-CN" altLang="en-US" sz="2800" spc="300" dirty="0">
              <a:solidFill>
                <a:srgbClr val="002FA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pPr algn="l"/>
            <a:r>
              <a:rPr lang="en-US" altLang="zh-CN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gitee</a:t>
            </a:r>
            <a:r>
              <a:rPr lang="zh-CN" altLang="en-US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仓库：</a:t>
            </a:r>
            <a:endParaRPr lang="zh-CN" altLang="en-US" sz="2800" spc="300" dirty="0">
              <a:solidFill>
                <a:srgbClr val="002FA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pPr algn="l"/>
            <a:endParaRPr lang="zh-CN" altLang="en-US" sz="2800" spc="300" dirty="0">
              <a:solidFill>
                <a:srgbClr val="002FA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pPr algn="l"/>
            <a:r>
              <a:rPr lang="zh-CN" altLang="en-US" sz="2400" spc="3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https://gitee.com/mingzwhy/UCAS_lumor_segementation</a:t>
            </a:r>
            <a:endParaRPr lang="zh-CN" altLang="en-US" sz="2400" spc="300" dirty="0">
              <a:solidFill>
                <a:schemeClr val="tx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/>
          <p:cNvGrpSpPr/>
          <p:nvPr/>
        </p:nvGrpSpPr>
        <p:grpSpPr>
          <a:xfrm>
            <a:off x="-1773533" y="-869375"/>
            <a:ext cx="13197981" cy="9076703"/>
            <a:chOff x="11293371" y="917468"/>
            <a:chExt cx="497829" cy="342374"/>
          </a:xfrm>
          <a:solidFill>
            <a:srgbClr val="002FA7"/>
          </a:solidFill>
        </p:grpSpPr>
        <p:sp>
          <p:nvSpPr>
            <p:cNvPr id="102" name="L 形 101"/>
            <p:cNvSpPr/>
            <p:nvPr/>
          </p:nvSpPr>
          <p:spPr>
            <a:xfrm rot="13500000">
              <a:off x="11520413" y="917468"/>
              <a:ext cx="270787" cy="270787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103" name="L 形 102"/>
            <p:cNvSpPr/>
            <p:nvPr/>
          </p:nvSpPr>
          <p:spPr>
            <a:xfrm rot="13500000">
              <a:off x="11293371" y="1126046"/>
              <a:ext cx="133796" cy="13379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内容占位符 2"/>
          <p:cNvSpPr txBox="1"/>
          <p:nvPr/>
        </p:nvSpPr>
        <p:spPr>
          <a:xfrm>
            <a:off x="709295" y="1003300"/>
            <a:ext cx="10864215" cy="5165725"/>
          </a:xfrm>
          <a:prstGeom prst="rect">
            <a:avLst/>
          </a:prstGeom>
          <a:solidFill>
            <a:schemeClr val="bg1"/>
          </a:solidFill>
          <a:ln w="63500">
            <a:solidFill>
              <a:srgbClr val="002FA7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zh-CN" altLang="en-US" sz="5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646403" y="1169117"/>
            <a:ext cx="540424" cy="165528"/>
            <a:chOff x="11304447" y="1075053"/>
            <a:chExt cx="540424" cy="165528"/>
          </a:xfrm>
        </p:grpSpPr>
        <p:sp>
          <p:nvSpPr>
            <p:cNvPr id="34" name="L 形 33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35" name="L 形 34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36" name="L 形 35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63676" y="951634"/>
            <a:ext cx="9326880" cy="890066"/>
            <a:chOff x="5258159" y="1713870"/>
            <a:chExt cx="9326880" cy="890066"/>
          </a:xfrm>
        </p:grpSpPr>
        <p:sp>
          <p:nvSpPr>
            <p:cNvPr id="41" name="文本框 40"/>
            <p:cNvSpPr txBox="1"/>
            <p:nvPr/>
          </p:nvSpPr>
          <p:spPr>
            <a:xfrm>
              <a:off x="5372080" y="1713870"/>
              <a:ext cx="309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258159" y="1897181"/>
              <a:ext cx="9326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4000" dirty="0">
                  <a:solidFill>
                    <a:srgbClr val="FF3F3F"/>
                  </a:solidFill>
                  <a:latin typeface="方正姚体" panose="02010601030101010101" charset="-122"/>
                  <a:ea typeface="方正姚体" panose="02010601030101010101" charset="-122"/>
                  <a:cs typeface="方正姚体" panose="02010601030101010101" charset="-122"/>
                </a:rPr>
                <a:t>肾脏肿瘤分割</a:t>
              </a:r>
              <a:r>
                <a:rPr lang="en-US" altLang="zh-CN" sz="4000" dirty="0">
                  <a:solidFill>
                    <a:srgbClr val="FF3F3F"/>
                  </a:solidFill>
                  <a:latin typeface="方正姚体" panose="02010601030101010101" charset="-122"/>
                  <a:ea typeface="方正姚体" panose="02010601030101010101" charset="-122"/>
                  <a:cs typeface="方正姚体" panose="02010601030101010101" charset="-122"/>
                </a:rPr>
                <a:t> --&gt; </a:t>
              </a:r>
              <a:r>
                <a:rPr lang="zh-CN" altLang="en-US" sz="4000" dirty="0">
                  <a:solidFill>
                    <a:srgbClr val="00B050"/>
                  </a:solidFill>
                  <a:latin typeface="方正姚体" panose="02010601030101010101" charset="-122"/>
                  <a:ea typeface="方正姚体" panose="02010601030101010101" charset="-122"/>
                  <a:cs typeface="方正姚体" panose="02010601030101010101" charset="-122"/>
                </a:rPr>
                <a:t>三分类的语义分割任务</a:t>
              </a:r>
              <a:endParaRPr lang="zh-CN" altLang="en-US" sz="4000" dirty="0">
                <a:solidFill>
                  <a:srgbClr val="00B050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172987" y="206269"/>
            <a:ext cx="890864" cy="890864"/>
          </a:xfrm>
          <a:prstGeom prst="ellipse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2508250" y="2192020"/>
            <a:ext cx="2218055" cy="3695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altLang="zh-CN" sz="2800" spc="150" dirty="0">
              <a:solidFill>
                <a:schemeClr val="tx1"/>
              </a:solidFill>
              <a:latin typeface="Montserrat ExtraBold" panose="00000900000000000000" pitchFamily="50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96" name="直接连接符 95"/>
          <p:cNvCxnSpPr/>
          <p:nvPr/>
        </p:nvCxnSpPr>
        <p:spPr>
          <a:xfrm flipH="1">
            <a:off x="1094598" y="2040773"/>
            <a:ext cx="4020455" cy="0"/>
          </a:xfrm>
          <a:prstGeom prst="line">
            <a:avLst/>
          </a:prstGeom>
          <a:ln w="1905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H="1">
            <a:off x="7031874" y="5916755"/>
            <a:ext cx="4057978" cy="0"/>
          </a:xfrm>
          <a:prstGeom prst="line">
            <a:avLst/>
          </a:prstGeom>
          <a:ln w="1905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 txBox="1"/>
          <p:nvPr/>
        </p:nvSpPr>
        <p:spPr>
          <a:xfrm>
            <a:off x="7932420" y="2159000"/>
            <a:ext cx="1778635" cy="3613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altLang="zh-CN" sz="2800" spc="150" dirty="0">
              <a:solidFill>
                <a:schemeClr val="tx1"/>
              </a:solidFill>
              <a:latin typeface="Montserrat ExtraBold" panose="00000900000000000000" pitchFamily="50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8" name="图片 7" descr="kind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0" y="2212340"/>
            <a:ext cx="5248275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: 空心 69"/>
          <p:cNvSpPr/>
          <p:nvPr/>
        </p:nvSpPr>
        <p:spPr>
          <a:xfrm>
            <a:off x="-1302128" y="4672569"/>
            <a:ext cx="4176070" cy="4176068"/>
          </a:xfrm>
          <a:prstGeom prst="donut">
            <a:avLst>
              <a:gd name="adj" fmla="val 34260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圆: 空心 49"/>
          <p:cNvSpPr/>
          <p:nvPr/>
        </p:nvSpPr>
        <p:spPr>
          <a:xfrm>
            <a:off x="5818547" y="-4340149"/>
            <a:ext cx="10019403" cy="10019403"/>
          </a:xfrm>
          <a:prstGeom prst="donut">
            <a:avLst>
              <a:gd name="adj" fmla="val 34260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04056" y="474562"/>
            <a:ext cx="11383888" cy="5913204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5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 rot="0">
            <a:off x="6811645" y="1910080"/>
            <a:ext cx="1102995" cy="337820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5" name="L 形 44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6" name="L 形 45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7" name="L 形 46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0" flipH="1">
            <a:off x="4638675" y="1311910"/>
            <a:ext cx="1102995" cy="337820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32" name="L 形 31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0" name="L 形 39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3" name="L 形 42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 rot="0" flipH="1">
            <a:off x="4568825" y="2766060"/>
            <a:ext cx="1102995" cy="337820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55" name="L 形 54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6" name="L 形 55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8" name="L 形 57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 rot="0">
            <a:off x="6670675" y="4672330"/>
            <a:ext cx="1102995" cy="337820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9" name="L 形 48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1" name="L 形 50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2" name="L 形 51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00179" y="1139346"/>
            <a:ext cx="1591642" cy="4648904"/>
            <a:chOff x="5323474" y="2427083"/>
            <a:chExt cx="1591642" cy="3595681"/>
          </a:xfrm>
        </p:grpSpPr>
        <p:sp>
          <p:nvSpPr>
            <p:cNvPr id="22" name="文本框 21"/>
            <p:cNvSpPr txBox="1"/>
            <p:nvPr/>
          </p:nvSpPr>
          <p:spPr>
            <a:xfrm rot="5400000">
              <a:off x="5746018" y="4799837"/>
              <a:ext cx="1568754" cy="76944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US" altLang="zh-CN" sz="4400" dirty="0">
                  <a:latin typeface="Montserrat ExtraBold" panose="00000900000000000000" pitchFamily="50" charset="0"/>
                  <a:ea typeface="思源黑体 CN Heavy" panose="020B0A00000000000000" pitchFamily="34" charset="-122"/>
                </a:rPr>
                <a:t>TO BE</a:t>
              </a:r>
              <a:endParaRPr lang="en-US" altLang="zh-CN" sz="4400" dirty="0">
                <a:latin typeface="Montserrat ExtraBold" panose="00000900000000000000" pitchFamily="50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178516" y="2491473"/>
              <a:ext cx="736600" cy="20023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just"/>
              <a:r>
                <a:rPr lang="zh-CN" altLang="en-US" sz="3600" dirty="0">
                  <a:solidFill>
                    <a:srgbClr val="FF3F3F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问题与</a:t>
              </a:r>
              <a:r>
                <a:rPr lang="zh-CN" altLang="en-US" sz="3600" dirty="0">
                  <a:solidFill>
                    <a:srgbClr val="FF3F3F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挑战</a:t>
              </a:r>
              <a:endParaRPr lang="zh-CN" altLang="en-US" sz="3600" dirty="0">
                <a:solidFill>
                  <a:srgbClr val="FF3F3F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 rot="5400000">
              <a:off x="4033465" y="3717092"/>
              <a:ext cx="3595681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US" altLang="zh-CN" sz="6000" dirty="0">
                  <a:latin typeface="Montserrat ExtraBold" panose="00000900000000000000" pitchFamily="50" charset="0"/>
                  <a:ea typeface="思源黑体 CN Heavy" panose="020B0A00000000000000" pitchFamily="34" charset="-122"/>
                </a:rPr>
                <a:t>RESOLVED</a:t>
              </a:r>
              <a:endParaRPr lang="en-US" altLang="zh-CN" sz="6000" dirty="0">
                <a:latin typeface="Montserrat ExtraBold" panose="00000900000000000000" pitchFamily="50" charset="0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97840" y="1242060"/>
            <a:ext cx="4447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方正姚体" panose="02010601030101010101" charset="-122"/>
                <a:ea typeface="方正姚体" panose="02010601030101010101" charset="-122"/>
              </a:rPr>
              <a:t>多样化的医学图像模态</a:t>
            </a:r>
            <a:endParaRPr lang="zh-CN" altLang="en-US" sz="3200"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0260" y="264287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方正姚体" panose="02010601030101010101" charset="-122"/>
                <a:ea typeface="方正姚体" panose="02010601030101010101" charset="-122"/>
              </a:rPr>
              <a:t>小规模样本数</a:t>
            </a:r>
            <a:endParaRPr lang="zh-CN" altLang="en-US" sz="3200"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0410" y="3964305"/>
            <a:ext cx="4064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方正姚体" panose="02010601030101010101" charset="-122"/>
                <a:ea typeface="方正姚体" panose="02010601030101010101" charset="-122"/>
              </a:rPr>
              <a:t>医学图像样本中</a:t>
            </a:r>
            <a:r>
              <a:rPr lang="zh-CN" altLang="en-US" sz="3200">
                <a:latin typeface="方正姚体" panose="02010601030101010101" charset="-122"/>
                <a:ea typeface="方正姚体" panose="02010601030101010101" charset="-122"/>
              </a:rPr>
              <a:t>的</a:t>
            </a:r>
            <a:endParaRPr lang="zh-CN" altLang="en-US" sz="3200">
              <a:latin typeface="方正姚体" panose="02010601030101010101" charset="-122"/>
              <a:ea typeface="方正姚体" panose="02010601030101010101" charset="-122"/>
            </a:endParaRPr>
          </a:p>
          <a:p>
            <a:r>
              <a:rPr lang="zh-CN" altLang="en-US" sz="3200">
                <a:latin typeface="方正姚体" panose="02010601030101010101" charset="-122"/>
                <a:ea typeface="方正姚体" panose="02010601030101010101" charset="-122"/>
              </a:rPr>
              <a:t>异质性和模糊性</a:t>
            </a:r>
            <a:endParaRPr lang="zh-CN" altLang="en-US" sz="3200"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00365" y="178752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Nii</a:t>
            </a:r>
            <a:r>
              <a:rPr lang="zh-CN" altLang="en-US" sz="3200"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格式</a:t>
            </a:r>
            <a:r>
              <a:rPr lang="en-US" altLang="zh-CN" sz="3200"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-&gt;Array</a:t>
            </a:r>
            <a:r>
              <a:rPr lang="zh-CN" altLang="en-US" sz="3200"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格式</a:t>
            </a:r>
            <a:endParaRPr lang="zh-CN" altLang="en-US" sz="3200"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65440" y="320421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数据增强</a:t>
            </a:r>
            <a:endParaRPr lang="en-US" altLang="zh-CN" sz="3200"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14640" y="4559935"/>
            <a:ext cx="42322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方正姚体" panose="02010601030101010101" charset="-122"/>
                <a:ea typeface="方正姚体" panose="02010601030101010101" charset="-122"/>
              </a:rPr>
              <a:t>更适合医学图像语义分割的模型、集成</a:t>
            </a:r>
            <a:endParaRPr lang="zh-CN" altLang="en-US" sz="3200">
              <a:latin typeface="方正姚体" panose="02010601030101010101" charset="-122"/>
              <a:ea typeface="方正姚体" panose="0201060103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rot="0" flipH="1">
            <a:off x="4521200" y="4150360"/>
            <a:ext cx="1102995" cy="337820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3" name="L 形 2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7" name="L 形 6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0">
            <a:off x="6741795" y="3326130"/>
            <a:ext cx="1102995" cy="337820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15" name="L 形 14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16" name="L 形 15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17" name="L 形 16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 形 7"/>
          <p:cNvSpPr/>
          <p:nvPr/>
        </p:nvSpPr>
        <p:spPr>
          <a:xfrm rot="8100000" flipH="1">
            <a:off x="7024038" y="4401261"/>
            <a:ext cx="2588692" cy="2588692"/>
          </a:xfrm>
          <a:prstGeom prst="corner">
            <a:avLst>
              <a:gd name="adj1" fmla="val 43500"/>
              <a:gd name="adj2" fmla="val 44135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6095963" y="3238141"/>
            <a:ext cx="5319703" cy="38971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ts val="10000"/>
              </a:lnSpc>
            </a:pPr>
            <a:r>
              <a:rPr lang="en-US" altLang="zh-CN" sz="8000" dirty="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lt"/>
              </a:rPr>
              <a:t>NLL</a:t>
            </a:r>
            <a:endParaRPr lang="en-US" altLang="zh-CN" sz="8000" dirty="0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  <a:sym typeface="+mn-lt"/>
            </a:endParaRPr>
          </a:p>
          <a:p>
            <a:pPr algn="r">
              <a:lnSpc>
                <a:spcPts val="1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lt"/>
              </a:rPr>
              <a:t>格式</a:t>
            </a:r>
            <a:endParaRPr lang="zh-CN" altLang="en-US" sz="8000" dirty="0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4663" y="558093"/>
            <a:ext cx="56413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zh-CN" altLang="en-US" sz="4400" spc="300" dirty="0">
                <a:solidFill>
                  <a:srgbClr val="FF3F3F"/>
                </a:solidFill>
                <a:latin typeface="方正姚体" panose="02010601030101010101" charset="-122"/>
                <a:ea typeface="方正姚体" panose="02010601030101010101" charset="-122"/>
                <a:cs typeface="+mn-ea"/>
                <a:sym typeface="+mn-lt"/>
              </a:rPr>
              <a:t>医学图像预处理</a:t>
            </a:r>
            <a:endParaRPr lang="zh-CN" altLang="en-US" sz="4400" spc="300" dirty="0">
              <a:solidFill>
                <a:srgbClr val="FF3F3F"/>
              </a:solidFill>
              <a:latin typeface="方正姚体" panose="02010601030101010101" charset="-122"/>
              <a:ea typeface="方正姚体" panose="02010601030101010101" charset="-122"/>
              <a:cs typeface="+mn-ea"/>
              <a:sym typeface="+mn-lt"/>
            </a:endParaRPr>
          </a:p>
        </p:txBody>
      </p:sp>
      <p:sp>
        <p:nvSpPr>
          <p:cNvPr id="18" name="L 形 17"/>
          <p:cNvSpPr/>
          <p:nvPr/>
        </p:nvSpPr>
        <p:spPr>
          <a:xfrm rot="13500000">
            <a:off x="1022350" y="2713990"/>
            <a:ext cx="198755" cy="198755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 flipV="1">
            <a:off x="3460750" y="1505984"/>
            <a:ext cx="8033186" cy="64163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302282" y="1075053"/>
            <a:ext cx="540424" cy="165528"/>
            <a:chOff x="11304447" y="1075053"/>
            <a:chExt cx="540424" cy="165528"/>
          </a:xfrm>
        </p:grpSpPr>
        <p:sp>
          <p:nvSpPr>
            <p:cNvPr id="45" name="L 形 44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6" name="L 形 45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47" name="L 形 46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L 形 29"/>
          <p:cNvSpPr/>
          <p:nvPr/>
        </p:nvSpPr>
        <p:spPr>
          <a:xfrm rot="13500000">
            <a:off x="1022350" y="3983355"/>
            <a:ext cx="198755" cy="198755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5" name="L 形 34"/>
          <p:cNvSpPr/>
          <p:nvPr/>
        </p:nvSpPr>
        <p:spPr>
          <a:xfrm rot="13500000">
            <a:off x="1022350" y="5251450"/>
            <a:ext cx="198755" cy="198755"/>
          </a:xfrm>
          <a:prstGeom prst="corner">
            <a:avLst>
              <a:gd name="adj1" fmla="val 37732"/>
              <a:gd name="adj2" fmla="val 38805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 flipV="1">
            <a:off x="695325" y="6320710"/>
            <a:ext cx="5400675" cy="64163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48790" y="2366010"/>
            <a:ext cx="53828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更多的信息：除存储图像信息的矩阵外，还包含着和物理坐标相关的仿射矩阵以及Header头文件信息</a:t>
            </a:r>
            <a:endParaRPr lang="zh-CN" altLang="en-US" sz="2400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58315" y="3865245"/>
            <a:ext cx="5382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更好的医学记录：图像格式特点能够更好记录3D和4D医学图像特征</a:t>
            </a:r>
            <a:endParaRPr lang="zh-CN" altLang="en-US" sz="2400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05940" y="4995545"/>
            <a:ext cx="5382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需要预处理：不易查看和直接参与深度学习训练</a:t>
            </a:r>
            <a:endParaRPr lang="zh-CN" altLang="en-US" sz="2400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 形 21"/>
          <p:cNvSpPr/>
          <p:nvPr/>
        </p:nvSpPr>
        <p:spPr>
          <a:xfrm rot="13500000">
            <a:off x="-1643785" y="4272440"/>
            <a:ext cx="4426297" cy="4426297"/>
          </a:xfrm>
          <a:prstGeom prst="corner">
            <a:avLst>
              <a:gd name="adj1" fmla="val 43500"/>
              <a:gd name="adj2" fmla="val 44135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23" name="L 形 22"/>
          <p:cNvSpPr/>
          <p:nvPr/>
        </p:nvSpPr>
        <p:spPr>
          <a:xfrm rot="13500000">
            <a:off x="3518739" y="-1572520"/>
            <a:ext cx="7759982" cy="7759982"/>
          </a:xfrm>
          <a:prstGeom prst="corner">
            <a:avLst>
              <a:gd name="adj1" fmla="val 43500"/>
              <a:gd name="adj2" fmla="val 44135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339985" y="668549"/>
            <a:ext cx="540424" cy="165528"/>
            <a:chOff x="11304447" y="1075053"/>
            <a:chExt cx="540424" cy="165528"/>
          </a:xfrm>
        </p:grpSpPr>
        <p:sp>
          <p:nvSpPr>
            <p:cNvPr id="34" name="L 形 33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35" name="L 形 34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36" name="L 形 35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635000" y="200660"/>
            <a:ext cx="6245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医学图像预处理</a:t>
            </a:r>
            <a:r>
              <a:rPr lang="en-US" altLang="zh-CN" sz="3600" dirty="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--</a:t>
            </a:r>
            <a:r>
              <a:rPr lang="zh-CN" altLang="en-US" sz="3600" dirty="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预处理方式</a:t>
            </a:r>
            <a:r>
              <a:rPr lang="en-US" altLang="zh-CN" sz="3600" dirty="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 </a:t>
            </a:r>
            <a:endParaRPr lang="en-US" altLang="zh-CN" sz="3600" dirty="0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  <p:sp>
        <p:nvSpPr>
          <p:cNvPr id="44" name="内容占位符 2"/>
          <p:cNvSpPr txBox="1"/>
          <p:nvPr/>
        </p:nvSpPr>
        <p:spPr>
          <a:xfrm>
            <a:off x="734427" y="2601104"/>
            <a:ext cx="10721925" cy="403792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5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045" y="1067435"/>
            <a:ext cx="109143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格式：调用了python的Nibabel进行预处理，在保留图像重要信息的基础上将其转化为了更易于处理的array数组形式。</a:t>
            </a:r>
            <a:endParaRPr lang="zh-CN" altLang="en-US" sz="2400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精度：综合考虑官方文档说明、内存显存条件和实验的精度需求，图像数据以float32进行保存，标签值以uint8进行保存。</a:t>
            </a:r>
            <a:endParaRPr lang="zh-CN" altLang="en-US" sz="2400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" y="3049270"/>
            <a:ext cx="4666615" cy="31413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55" y="3277235"/>
            <a:ext cx="4207510" cy="2681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765" y="3169285"/>
            <a:ext cx="2962275" cy="28968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7982142" y="678471"/>
            <a:ext cx="540424" cy="165528"/>
            <a:chOff x="11304447" y="1075053"/>
            <a:chExt cx="540424" cy="165528"/>
          </a:xfrm>
          <a:solidFill>
            <a:srgbClr val="002FA7"/>
          </a:solidFill>
        </p:grpSpPr>
        <p:sp>
          <p:nvSpPr>
            <p:cNvPr id="49" name="L 形 48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0" name="L 形 49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51" name="L 形 50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47705" y="115121"/>
            <a:ext cx="7214870" cy="1108710"/>
            <a:chOff x="1077843" y="1814347"/>
            <a:chExt cx="7214870" cy="1108710"/>
          </a:xfrm>
        </p:grpSpPr>
        <p:sp>
          <p:nvSpPr>
            <p:cNvPr id="55" name="椭圆 54"/>
            <p:cNvSpPr/>
            <p:nvPr/>
          </p:nvSpPr>
          <p:spPr>
            <a:xfrm>
              <a:off x="1077843" y="1814347"/>
              <a:ext cx="980426" cy="980426"/>
            </a:xfrm>
            <a:prstGeom prst="ellipse">
              <a:avLst/>
            </a:prstGeom>
            <a:solidFill>
              <a:srgbClr val="002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141606" y="1883345"/>
              <a:ext cx="4272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将</a:t>
              </a:r>
              <a:r>
                <a:rPr lang="en-US" altLang="zh-CN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nii</a:t>
              </a:r>
              <a:r>
                <a:rPr lang="zh-CN" altLang="en-US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图像转换为</a:t>
              </a:r>
              <a:r>
                <a:rPr lang="en-US" altLang="zh-CN" sz="2800" spc="300" dirty="0">
                  <a:solidFill>
                    <a:srgbClr val="002FA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array</a:t>
              </a:r>
              <a:endParaRPr lang="zh-CN" altLang="en-US" sz="2800" spc="300" dirty="0">
                <a:solidFill>
                  <a:srgbClr val="002FA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058283" y="2405532"/>
              <a:ext cx="6234430" cy="5175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sz="20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单个包含了丰富空间信息的</a:t>
              </a:r>
              <a:r>
                <a:rPr lang="en-US" altLang="zh-CN" sz="20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nii</a:t>
              </a:r>
              <a:r>
                <a:rPr lang="zh-CN" altLang="en-US" sz="2000" dirty="0">
                  <a:latin typeface="Montserrat Light" panose="00000400000000000000" pitchFamily="50" charset="0"/>
                  <a:ea typeface="思源黑体 CN Heavy" panose="020B0A00000000000000" pitchFamily="34" charset="-122"/>
                  <a:cs typeface="+mn-ea"/>
                  <a:sym typeface="+mn-lt"/>
                </a:rPr>
                <a:t>文件，可切片为多个平面图像作为我们的训练数据。</a:t>
              </a:r>
              <a:endParaRPr lang="zh-CN" altLang="en-US" sz="2000" dirty="0">
                <a:ln w="19050">
                  <a:solidFill>
                    <a:srgbClr val="002FA7"/>
                  </a:solidFill>
                </a:ln>
                <a:noFill/>
                <a:latin typeface="Montserrat Light" panose="00000400000000000000" pitchFamily="50" charset="0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92826" y="1921138"/>
              <a:ext cx="368156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spc="3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T</a:t>
              </a:r>
              <a:endParaRPr lang="en-US" altLang="zh-CN" sz="4800" spc="3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81" name="标题 1"/>
          <p:cNvSpPr txBox="1"/>
          <p:nvPr/>
        </p:nvSpPr>
        <p:spPr>
          <a:xfrm>
            <a:off x="9338310" y="255905"/>
            <a:ext cx="2797175" cy="8997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lumor</a:t>
            </a: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+mn-ea"/>
                <a:cs typeface="+mn-ea"/>
                <a:sym typeface="+mn-lt"/>
              </a:rPr>
              <a:t>segementation</a:t>
            </a:r>
            <a:endParaRPr lang="en-US" altLang="zh-CN" sz="2000" spc="150" dirty="0">
              <a:solidFill>
                <a:srgbClr val="002FA7"/>
              </a:solidFill>
              <a:latin typeface="Montserrat ExtraBold" panose="00000900000000000000" pitchFamily="50" charset="0"/>
              <a:ea typeface="+mn-ea"/>
              <a:cs typeface="+mn-ea"/>
              <a:sym typeface="+mn-lt"/>
            </a:endParaRPr>
          </a:p>
        </p:txBody>
      </p:sp>
      <p:sp>
        <p:nvSpPr>
          <p:cNvPr id="83" name="矩形 82"/>
          <p:cNvSpPr/>
          <p:nvPr/>
        </p:nvSpPr>
        <p:spPr>
          <a:xfrm rot="5400000">
            <a:off x="6073141" y="-4681944"/>
            <a:ext cx="45719" cy="12192002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FA7"/>
              </a:solidFill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842171" y="6422049"/>
            <a:ext cx="1029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工作计划</a:t>
            </a:r>
            <a:endParaRPr lang="zh-CN" altLang="en-US" sz="16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334963" y="6340415"/>
            <a:ext cx="11522075" cy="1"/>
          </a:xfrm>
          <a:prstGeom prst="line">
            <a:avLst/>
          </a:prstGeom>
          <a:ln w="38100">
            <a:solidFill>
              <a:srgbClr val="002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635" y="1941195"/>
            <a:ext cx="3181985" cy="1903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5" y="4348480"/>
            <a:ext cx="3182620" cy="1902460"/>
          </a:xfrm>
          <a:prstGeom prst="rect">
            <a:avLst/>
          </a:prstGeom>
        </p:spPr>
      </p:pic>
      <p:sp>
        <p:nvSpPr>
          <p:cNvPr id="78" name="标题 1"/>
          <p:cNvSpPr txBox="1"/>
          <p:nvPr/>
        </p:nvSpPr>
        <p:spPr>
          <a:xfrm>
            <a:off x="1117600" y="1504315"/>
            <a:ext cx="2218055" cy="3695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2800" spc="150" dirty="0">
                <a:solidFill>
                  <a:schemeClr val="tx1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image.nii</a:t>
            </a:r>
            <a:endParaRPr lang="en-US" altLang="zh-CN" sz="2800" spc="150" dirty="0">
              <a:solidFill>
                <a:schemeClr val="tx1"/>
              </a:solidFill>
              <a:latin typeface="Montserrat ExtraBold" panose="00000900000000000000" pitchFamily="50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1337945" y="3897630"/>
            <a:ext cx="1778635" cy="3613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2800" spc="150" dirty="0">
                <a:solidFill>
                  <a:schemeClr val="tx1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label.nii</a:t>
            </a:r>
            <a:endParaRPr lang="en-US" altLang="zh-CN" sz="2800" spc="150" dirty="0">
              <a:solidFill>
                <a:schemeClr val="tx1"/>
              </a:solidFill>
              <a:latin typeface="Montserrat ExtraBold" panose="00000900000000000000" pitchFamily="50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550410" y="4005580"/>
            <a:ext cx="2202815" cy="3429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4330065" y="3105785"/>
            <a:ext cx="2881630" cy="8997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利用</a:t>
            </a:r>
            <a:r>
              <a:rPr lang="en-US" altLang="zh-CN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nibabel</a:t>
            </a:r>
            <a:r>
              <a:rPr lang="zh-CN" altLang="en-US" sz="2000" spc="150" dirty="0">
                <a:solidFill>
                  <a:srgbClr val="002FA7"/>
                </a:solidFill>
                <a:latin typeface="Montserrat ExtraBold" panose="00000900000000000000" pitchFamily="50" charset="0"/>
                <a:ea typeface="宋体" panose="02010600030101010101" pitchFamily="2" charset="-122"/>
                <a:cs typeface="+mn-ea"/>
                <a:sym typeface="+mn-lt"/>
              </a:rPr>
              <a:t>库对其做预处理得到切片之一</a:t>
            </a:r>
            <a:endParaRPr lang="zh-CN" altLang="en-US" sz="2000" spc="150" dirty="0">
              <a:solidFill>
                <a:srgbClr val="002FA7"/>
              </a:solidFill>
              <a:latin typeface="Montserrat ExtraBold" panose="00000900000000000000" pitchFamily="50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rcRect t="-377" r="40926"/>
          <a:stretch>
            <a:fillRect/>
          </a:stretch>
        </p:blipFill>
        <p:spPr>
          <a:xfrm>
            <a:off x="7160895" y="2061845"/>
            <a:ext cx="4502150" cy="4032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>
          <a:xfrm>
            <a:off x="581392" y="2021349"/>
            <a:ext cx="10721925" cy="403792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5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744639" y="619125"/>
            <a:ext cx="5717043" cy="980426"/>
            <a:chOff x="1077843" y="619125"/>
            <a:chExt cx="5717043" cy="980426"/>
          </a:xfrm>
        </p:grpSpPr>
        <p:sp>
          <p:nvSpPr>
            <p:cNvPr id="4" name="椭圆 3"/>
            <p:cNvSpPr/>
            <p:nvPr/>
          </p:nvSpPr>
          <p:spPr>
            <a:xfrm>
              <a:off x="1077843" y="619125"/>
              <a:ext cx="980426" cy="980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600">
                  <a:gradFill>
                    <a:gsLst>
                      <a:gs pos="0">
                        <a:srgbClr val="14CD68"/>
                      </a:gs>
                      <a:gs pos="100000">
                        <a:srgbClr val="0B6E38"/>
                      </a:gs>
                    </a:gsLst>
                    <a:lin scaled="0"/>
                  </a:gradFill>
                </a:rPr>
                <a:t>S</a:t>
              </a:r>
              <a:endParaRPr lang="en-US" altLang="zh-CN" sz="36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167006" y="817028"/>
              <a:ext cx="4627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3200" spc="300" dirty="0">
                  <a:solidFill>
                    <a:srgbClr val="FF3F3F"/>
                  </a:solidFill>
                  <a:latin typeface="方正姚体" panose="02010601030101010101" charset="-122"/>
                  <a:ea typeface="方正姚体" panose="02010601030101010101" charset="-122"/>
                </a:rPr>
                <a:t>传统学习模型的局限性</a:t>
              </a:r>
              <a:endParaRPr sz="3200" spc="300" dirty="0">
                <a:solidFill>
                  <a:srgbClr val="FF3F3F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302282" y="1075053"/>
            <a:ext cx="540424" cy="165528"/>
            <a:chOff x="11304447" y="1075053"/>
            <a:chExt cx="540424" cy="165528"/>
          </a:xfrm>
        </p:grpSpPr>
        <p:sp>
          <p:nvSpPr>
            <p:cNvPr id="25" name="L 形 24"/>
            <p:cNvSpPr/>
            <p:nvPr/>
          </p:nvSpPr>
          <p:spPr>
            <a:xfrm rot="13500000">
              <a:off x="11679345" y="1075053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26" name="L 形 25"/>
            <p:cNvSpPr/>
            <p:nvPr/>
          </p:nvSpPr>
          <p:spPr>
            <a:xfrm rot="13500000">
              <a:off x="11491896" y="1075054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  <p:sp>
          <p:nvSpPr>
            <p:cNvPr id="27" name="L 形 26"/>
            <p:cNvSpPr/>
            <p:nvPr/>
          </p:nvSpPr>
          <p:spPr>
            <a:xfrm rot="13500000">
              <a:off x="11304447" y="1075055"/>
              <a:ext cx="165526" cy="165526"/>
            </a:xfrm>
            <a:prstGeom prst="corner">
              <a:avLst>
                <a:gd name="adj1" fmla="val 37732"/>
                <a:gd name="adj2" fmla="val 38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002F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66470" y="2383790"/>
            <a:ext cx="990663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图像级别分类：为图像级别分类设计，在卷积之后接上的若干全连接层，把特征图映射为特征向量，表示分类概率。</a:t>
            </a:r>
            <a:endParaRPr lang="zh-CN" altLang="en-US" sz="2800"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endParaRPr lang="zh-CN" altLang="en-US" sz="2800"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r>
              <a:rPr lang="zh-CN" altLang="en-US" sz="2800"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空间信息丢失：全连接层导致了输入空间信息缺失，在像素级别语义分割表现欠佳</a:t>
            </a:r>
            <a:endParaRPr lang="zh-CN" altLang="en-US" sz="2800"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endParaRPr lang="zh-CN" altLang="en-US" sz="2800"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r>
              <a:rPr lang="zh-CN" altLang="en-US" sz="2800"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更适合语义分割的模型：FCN、U-Net、LinkNet等</a:t>
            </a:r>
            <a:endParaRPr lang="zh-CN" altLang="en-US" sz="2800"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5300,&quot;width&quot;:25600}"/>
</p:tagLst>
</file>

<file path=ppt/tags/tag10.xml><?xml version="1.0" encoding="utf-8"?>
<p:tagLst xmlns:p="http://schemas.openxmlformats.org/presentationml/2006/main">
  <p:tag name="KSO_WPP_MARK_KEY" val="9bbe307f-c728-4f7b-a0d8-fb0909904baf"/>
  <p:tag name="COMMONDATA" val="eyJoZGlkIjoiMWZlZjkwNTJlMWI2NzMyODI1OTA0YWZmYzEyZjZkZWUifQ=="/>
</p:tagLst>
</file>

<file path=ppt/tags/tag2.xml><?xml version="1.0" encoding="utf-8"?>
<p:tagLst xmlns:p="http://schemas.openxmlformats.org/presentationml/2006/main">
  <p:tag name="KSO_WM_UNIT_PLACING_PICTURE_USER_VIEWPORT" val="{&quot;height&quot;:15300,&quot;width&quot;:25600}"/>
</p:tagLst>
</file>

<file path=ppt/tags/tag3.xml><?xml version="1.0" encoding="utf-8"?>
<p:tagLst xmlns:p="http://schemas.openxmlformats.org/presentationml/2006/main">
  <p:tag name="KSO_WM_UNIT_PLACING_PICTURE_USER_VIEWPORT" val="{&quot;height&quot;:5115,&quot;width&quot;:5415}"/>
</p:tagLst>
</file>

<file path=ppt/tags/tag4.xml><?xml version="1.0" encoding="utf-8"?>
<p:tagLst xmlns:p="http://schemas.openxmlformats.org/presentationml/2006/main">
  <p:tag name="KSO_WM_UNIT_TABLE_BEAUTIFY" val="smartTable{242d4d08-d66c-47cc-a688-a52d32f728a8}"/>
  <p:tag name="TABLE_ENDDRAG_ORIGIN_RECT" val="187*107"/>
  <p:tag name="TABLE_ENDDRAG_RECT" val="747*287*187*107"/>
</p:tagLst>
</file>

<file path=ppt/tags/tag5.xml><?xml version="1.0" encoding="utf-8"?>
<p:tagLst xmlns:p="http://schemas.openxmlformats.org/presentationml/2006/main">
  <p:tag name="KSO_WM_UNIT_TABLE_BEAUTIFY" val="smartTable{242d4d08-d66c-47cc-a688-a52d32f728a8}"/>
  <p:tag name="TABLE_ENDDRAG_ORIGIN_RECT" val="187*107"/>
  <p:tag name="TABLE_ENDDRAG_RECT" val="747*287*187*107"/>
</p:tagLst>
</file>

<file path=ppt/tags/tag6.xml><?xml version="1.0" encoding="utf-8"?>
<p:tagLst xmlns:p="http://schemas.openxmlformats.org/presentationml/2006/main">
  <p:tag name="KSO_WM_UNIT_TABLE_BEAUTIFY" val="smartTable{242d4d08-d66c-47cc-a688-a52d32f728a8}"/>
  <p:tag name="TABLE_ENDDRAG_ORIGIN_RECT" val="430*126"/>
  <p:tag name="TABLE_ENDDRAG_RECT" val="19*129*430*126"/>
</p:tagLst>
</file>

<file path=ppt/tags/tag7.xml><?xml version="1.0" encoding="utf-8"?>
<p:tagLst xmlns:p="http://schemas.openxmlformats.org/presentationml/2006/main">
  <p:tag name="KSO_WM_UNIT_TABLE_BEAUTIFY" val="smartTable{242d4d08-d66c-47cc-a688-a52d32f728a8}"/>
  <p:tag name="TABLE_ENDDRAG_ORIGIN_RECT" val="187*107"/>
  <p:tag name="TABLE_ENDDRAG_RECT" val="747*287*187*107"/>
</p:tagLst>
</file>

<file path=ppt/tags/tag8.xml><?xml version="1.0" encoding="utf-8"?>
<p:tagLst xmlns:p="http://schemas.openxmlformats.org/presentationml/2006/main">
  <p:tag name="KSO_WM_UNIT_TABLE_BEAUTIFY" val="smartTable{242d4d08-d66c-47cc-a688-a52d32f728a8}"/>
  <p:tag name="TABLE_ENDDRAG_ORIGIN_RECT" val="187*107"/>
  <p:tag name="TABLE_ENDDRAG_RECT" val="747*287*187*107"/>
</p:tagLst>
</file>

<file path=ppt/tags/tag9.xml><?xml version="1.0" encoding="utf-8"?>
<p:tagLst xmlns:p="http://schemas.openxmlformats.org/presentationml/2006/main">
  <p:tag name="KSO_WM_UNIT_TABLE_BEAUTIFY" val="smartTable{242d4d08-d66c-47cc-a688-a52d32f728a8}"/>
  <p:tag name="TABLE_ENDDRAG_ORIGIN_RECT" val="430*126"/>
  <p:tag name="TABLE_ENDDRAG_RECT" val="19*129*430*12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2bb01tx">
      <a:majorFont>
        <a:latin typeface="Source Han Sans Heavy"/>
        <a:ea typeface="Source Han Sans Heavy"/>
        <a:cs typeface=""/>
      </a:majorFont>
      <a:minorFont>
        <a:latin typeface="Source Han Sans Heavy"/>
        <a:ea typeface="Source Han Sans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2FA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3898</Words>
  <Application>WPS 演示</Application>
  <PresentationFormat>宽屏</PresentationFormat>
  <Paragraphs>447</Paragraphs>
  <Slides>30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</vt:lpstr>
      <vt:lpstr>宋体</vt:lpstr>
      <vt:lpstr>Wingdings</vt:lpstr>
      <vt:lpstr>方正姚体</vt:lpstr>
      <vt:lpstr>Montserrat ExtraBold</vt:lpstr>
      <vt:lpstr>Segoe Print</vt:lpstr>
      <vt:lpstr>思源黑体 CN Heavy</vt:lpstr>
      <vt:lpstr>黑体</vt:lpstr>
      <vt:lpstr>Montserrat Light</vt:lpstr>
      <vt:lpstr>Source Han Sans Heavy</vt:lpstr>
      <vt:lpstr>微软雅黑</vt:lpstr>
      <vt:lpstr>Arial Unicode MS</vt:lpstr>
      <vt:lpstr>Calibri</vt:lpstr>
      <vt:lpstr>Montserrat SemiBold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奇幻之旅音乐季Ⅱ</dc:title>
  <dc:creator>admin</dc:creator>
  <cp:lastModifiedBy>Ridicurer</cp:lastModifiedBy>
  <cp:revision>904</cp:revision>
  <dcterms:created xsi:type="dcterms:W3CDTF">2017-04-05T05:12:00Z</dcterms:created>
  <dcterms:modified xsi:type="dcterms:W3CDTF">2022-12-27T05:19:09Z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BBE76E96598E4157A1B420F83F04880A</vt:lpwstr>
  </property>
  <property fmtid="{D5CDD505-2E9C-101B-9397-08002B2CF9AE}" pid="3" name="KSOProductBuildVer">
    <vt:lpwstr>2052-11.1.0.13012</vt:lpwstr>
  </property>
</Properties>
</file>