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489" r:id="rId3"/>
    <p:sldId id="490" r:id="rId4"/>
    <p:sldId id="491" r:id="rId5"/>
    <p:sldId id="492" r:id="rId6"/>
    <p:sldId id="528" r:id="rId7"/>
    <p:sldId id="498" r:id="rId8"/>
    <p:sldId id="499" r:id="rId9"/>
    <p:sldId id="536" r:id="rId10"/>
    <p:sldId id="533" r:id="rId11"/>
    <p:sldId id="546" r:id="rId12"/>
    <p:sldId id="545" r:id="rId13"/>
    <p:sldId id="549" r:id="rId14"/>
    <p:sldId id="556" r:id="rId15"/>
    <p:sldId id="557" r:id="rId16"/>
    <p:sldId id="550" r:id="rId17"/>
    <p:sldId id="558" r:id="rId18"/>
    <p:sldId id="559" r:id="rId19"/>
    <p:sldId id="551" r:id="rId20"/>
    <p:sldId id="560" r:id="rId21"/>
    <p:sldId id="562" r:id="rId22"/>
    <p:sldId id="561" r:id="rId23"/>
    <p:sldId id="527" r:id="rId24"/>
    <p:sldId id="552" r:id="rId25"/>
    <p:sldId id="564" r:id="rId26"/>
    <p:sldId id="565" r:id="rId27"/>
    <p:sldId id="566" r:id="rId28"/>
    <p:sldId id="568" r:id="rId29"/>
    <p:sldId id="567" r:id="rId30"/>
    <p:sldId id="563" r:id="rId31"/>
    <p:sldId id="534" r:id="rId32"/>
    <p:sldId id="543" r:id="rId33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64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34">
          <p15:clr>
            <a:srgbClr val="A4A3A4"/>
          </p15:clr>
        </p15:guide>
        <p15:guide id="6" pos="2880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F"/>
    <a:srgbClr val="FFFFFF"/>
    <a:srgbClr val="0070C0"/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7" autoAdjust="0"/>
    <p:restoredTop sz="95494" autoAdjust="0"/>
  </p:normalViewPr>
  <p:slideViewPr>
    <p:cSldViewPr snapToGrid="0" snapToObjects="1">
      <p:cViewPr varScale="1">
        <p:scale>
          <a:sx n="108" d="100"/>
          <a:sy n="108" d="100"/>
        </p:scale>
        <p:origin x="542" y="72"/>
      </p:cViewPr>
      <p:guideLst>
        <p:guide orient="horz" pos="2160"/>
        <p:guide pos="3840"/>
        <p:guide orient="horz" pos="1664"/>
        <p:guide orient="horz" pos="680"/>
        <p:guide orient="horz" pos="2934"/>
        <p:guide pos="2880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E6D6ACD6-F780-4A47-B5D9-D292A4BD6F81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6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4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FAA-76B4-4889-B410-8B08CDF6E4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C7E5-915D-404B-A13F-1AED2D3F37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4DC68FAA-76B4-4889-B410-8B08CDF6E4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0DBCC7E5-915D-404B-A13F-1AED2D3F37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anqihoubao.com/aq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90512" y="1243366"/>
            <a:ext cx="7362975" cy="160813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5000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题目四：面向大数据的</a:t>
            </a:r>
            <a:endParaRPr lang="en-US" altLang="zh-CN" sz="5000" b="1" dirty="0">
              <a:solidFill>
                <a:srgbClr val="0078BF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5000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空气质量网络数据爬虫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0078B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639"/>
          <a:stretch>
            <a:fillRect/>
          </a:stretch>
        </p:blipFill>
        <p:spPr>
          <a:xfrm>
            <a:off x="474589" y="271968"/>
            <a:ext cx="2309495" cy="72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96784" y="177250"/>
            <a:ext cx="443422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get_html_soup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99ABFB-FF25-4BF5-AB58-7FAF41DFD757}"/>
              </a:ext>
            </a:extLst>
          </p:cNvPr>
          <p:cNvSpPr txBox="1"/>
          <p:nvPr/>
        </p:nvSpPr>
        <p:spPr>
          <a:xfrm>
            <a:off x="839641" y="1202788"/>
            <a:ext cx="7244861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latin typeface="+mn-ea"/>
              </a:rPr>
              <a:t>爬虫最基本的操作是爬取网站页面，因此将获取</a:t>
            </a:r>
            <a:r>
              <a:rPr lang="en-US" altLang="zh-CN" sz="1800" dirty="0">
                <a:latin typeface="+mn-ea"/>
              </a:rPr>
              <a:t>HTML</a:t>
            </a:r>
            <a:r>
              <a:rPr lang="zh-CN" altLang="zh-CN" sz="1800" dirty="0">
                <a:latin typeface="+mn-ea"/>
              </a:rPr>
              <a:t>页面，并将其处理为</a:t>
            </a:r>
            <a:r>
              <a:rPr lang="en-US" altLang="zh-CN" sz="1800" dirty="0" err="1">
                <a:latin typeface="+mn-ea"/>
              </a:rPr>
              <a:t>BeautifulSoup</a:t>
            </a:r>
            <a:r>
              <a:rPr lang="zh-CN" altLang="zh-CN" sz="1800" dirty="0">
                <a:latin typeface="+mn-ea"/>
              </a:rPr>
              <a:t>对象封装成为一个函数，同时打印请求状态码和请求网址，便于程序出现异常时，对程序进行修复。同时获取的链接可能存在</a:t>
            </a:r>
            <a:r>
              <a:rPr lang="en-US" altLang="zh-CN" sz="1800" dirty="0">
                <a:latin typeface="+mn-ea"/>
              </a:rPr>
              <a:t>’\r’</a:t>
            </a:r>
            <a:r>
              <a:rPr lang="zh-CN" altLang="zh-CN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’\n’</a:t>
            </a:r>
            <a:r>
              <a:rPr lang="zh-CN" altLang="zh-CN" sz="1800" dirty="0">
                <a:latin typeface="+mn-ea"/>
              </a:rPr>
              <a:t>等转义字符，会影响</a:t>
            </a:r>
            <a:r>
              <a:rPr lang="en-US" altLang="zh-CN" sz="1800" dirty="0">
                <a:latin typeface="+mn-ea"/>
              </a:rPr>
              <a:t>Request</a:t>
            </a:r>
            <a:r>
              <a:rPr lang="zh-CN" altLang="zh-CN" sz="1800" dirty="0">
                <a:latin typeface="+mn-ea"/>
              </a:rPr>
              <a:t>方法的正常运行，故需要进行字符预处理，使用</a:t>
            </a:r>
            <a:r>
              <a:rPr lang="en-US" altLang="zh-CN" sz="1800" dirty="0">
                <a:latin typeface="+mn-ea"/>
              </a:rPr>
              <a:t>replace</a:t>
            </a:r>
            <a:r>
              <a:rPr lang="zh-CN" altLang="zh-CN" sz="1800" dirty="0">
                <a:latin typeface="+mn-ea"/>
              </a:rPr>
              <a:t>函数，将</a:t>
            </a:r>
            <a:r>
              <a:rPr lang="en-US" altLang="zh-CN" sz="1800" dirty="0">
                <a:latin typeface="+mn-ea"/>
              </a:rPr>
              <a:t>’\r’</a:t>
            </a:r>
            <a:r>
              <a:rPr lang="zh-CN" altLang="zh-CN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’\n’</a:t>
            </a:r>
            <a:r>
              <a:rPr lang="zh-CN" altLang="zh-CN" sz="1800" dirty="0">
                <a:latin typeface="+mn-ea"/>
              </a:rPr>
              <a:t>替换为空字符，同时设置编码方式防止出现乱码，最后处理成为</a:t>
            </a:r>
            <a:r>
              <a:rPr lang="en-US" altLang="zh-CN" sz="1800" dirty="0" err="1">
                <a:latin typeface="+mn-ea"/>
              </a:rPr>
              <a:t>BeautifulSoup</a:t>
            </a:r>
            <a:r>
              <a:rPr lang="zh-CN" altLang="zh-CN" sz="1800" dirty="0">
                <a:latin typeface="+mn-ea"/>
              </a:rPr>
              <a:t>对象返回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27977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96784" y="177250"/>
            <a:ext cx="443422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get_html_soup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CB46D8-7AFF-4DF5-A4F6-1CB61771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" y="1064044"/>
            <a:ext cx="8174372" cy="31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2688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148680" y="177250"/>
            <a:ext cx="55768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get_city_link_list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9B48963A-8444-4123-A347-3F91C57C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1" y="813655"/>
            <a:ext cx="6484864" cy="395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44117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148680" y="177250"/>
            <a:ext cx="55768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get_city_link_list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2D797BEB-828F-402E-8454-9A5127E1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9" y="783932"/>
            <a:ext cx="6858684" cy="410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99552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148680" y="177250"/>
            <a:ext cx="55768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get_city_link_list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D32142-95D5-462D-9582-7B78AF910C06}"/>
              </a:ext>
            </a:extLst>
          </p:cNvPr>
          <p:cNvSpPr/>
          <p:nvPr/>
        </p:nvSpPr>
        <p:spPr>
          <a:xfrm>
            <a:off x="148680" y="707804"/>
            <a:ext cx="7756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hangingPunct="0">
              <a:spcAft>
                <a:spcPts val="0"/>
              </a:spcAft>
              <a:tabLst>
                <a:tab pos="226695" algn="l"/>
              </a:tabLst>
            </a:pPr>
            <a:r>
              <a:rPr lang="zh-CN" altLang="zh-CN" sz="1800" kern="100" dirty="0">
                <a:latin typeface="+mn-ea"/>
              </a:rPr>
              <a:t>通过对页面</a:t>
            </a:r>
            <a:r>
              <a:rPr lang="en-US" altLang="zh-CN" sz="1800" u="sng" kern="100" dirty="0">
                <a:solidFill>
                  <a:srgbClr val="0000FF"/>
                </a:solidFill>
                <a:latin typeface="+mn-ea"/>
                <a:hlinkClick r:id="rId3"/>
              </a:rPr>
              <a:t>http://tianqihoubao.com/aqi/</a:t>
            </a:r>
            <a:r>
              <a:rPr lang="zh-CN" altLang="zh-CN" sz="1800" kern="100" dirty="0">
                <a:latin typeface="+mn-ea"/>
              </a:rPr>
              <a:t>的查看与分析，可以通过爬取和解析该页面获取每个城市的数据详情页，同时针对广州、深圳、成都、杭州这些城市出现了重复的情况和“全国空气质量排名”不是要爬取的链接，需要进行特殊的处理，由此获取城市列表和对应的链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A9E30F-6665-42BF-AB45-6CBE4654D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1256"/>
            <a:ext cx="9144000" cy="23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2912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205492"/>
            <a:ext cx="62340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get_city_historical_link_list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43A02096-01DA-4F55-B283-3C6EBCC1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7" y="755145"/>
            <a:ext cx="6661208" cy="413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639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205492"/>
            <a:ext cx="62340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get_city_historical_link_list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478CE23-A03D-4464-A900-1C93919A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0"/>
          <a:stretch>
            <a:fillRect/>
          </a:stretch>
        </p:blipFill>
        <p:spPr bwMode="auto">
          <a:xfrm>
            <a:off x="730997" y="1224100"/>
            <a:ext cx="5775250" cy="359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397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205492"/>
            <a:ext cx="62340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get_city_historical_link_list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F3659C-2F7F-4552-AEE4-05E5C1BE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0" y="1886339"/>
            <a:ext cx="8125959" cy="28197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5A10D0-7F2E-4047-929D-1B891DDDA8EA}"/>
              </a:ext>
            </a:extLst>
          </p:cNvPr>
          <p:cNvSpPr/>
          <p:nvPr/>
        </p:nvSpPr>
        <p:spPr>
          <a:xfrm>
            <a:off x="422285" y="692255"/>
            <a:ext cx="7955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hangingPunct="0">
              <a:spcAft>
                <a:spcPts val="0"/>
              </a:spcAft>
              <a:tabLst>
                <a:tab pos="226695" algn="l"/>
              </a:tabLst>
            </a:pPr>
            <a:r>
              <a:rPr lang="zh-CN" altLang="zh-CN" sz="1800" kern="100" dirty="0">
                <a:latin typeface="+mn-ea"/>
              </a:rPr>
              <a:t>通过对城市详情页的分析，可以获取城市空气质量历史数据的详细链接，使用页面解析技术，提取这些链接，便可获得对应时期的数据详情页。使用获得的城市链接遍历和解析，即可获得所有城市的所有的历史气象数据详情页链接。</a:t>
            </a:r>
          </a:p>
        </p:txBody>
      </p:sp>
    </p:spTree>
    <p:extLst>
      <p:ext uri="{BB962C8B-B14F-4D97-AF65-F5344CB8AC3E}">
        <p14:creationId xmlns:p14="http://schemas.microsoft.com/office/powerpoint/2010/main" val="11156806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177250"/>
            <a:ext cx="456047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get_pages_data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7170" name="图片 1">
            <a:extLst>
              <a:ext uri="{FF2B5EF4-FFF2-40B4-BE49-F238E27FC236}">
                <a16:creationId xmlns:a16="http://schemas.microsoft.com/office/drawing/2014/main" id="{BBA91B3B-CBA8-4407-B766-EE5DA2A0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1" y="812242"/>
            <a:ext cx="5699686" cy="415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54969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177250"/>
            <a:ext cx="456047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get_pages_data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8194" name="图片 1">
            <a:extLst>
              <a:ext uri="{FF2B5EF4-FFF2-40B4-BE49-F238E27FC236}">
                <a16:creationId xmlns:a16="http://schemas.microsoft.com/office/drawing/2014/main" id="{8DF34CB9-6227-469F-AF6F-943F6339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6" y="698500"/>
            <a:ext cx="5312825" cy="41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8899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0078BF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微软雅黑" panose="020B0503020204020204" pitchFamily="34" charset="-122"/>
                </a:rPr>
                <a:t>CONTENTS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0078B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8" y="3682673"/>
            <a:ext cx="1017247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15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背景与开发环境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5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算法设计</a:t>
            </a: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开发环境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反思和总结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印品黑体" panose="00000500000000000000" pitchFamily="2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资源 1"/>
          <p:cNvPicPr>
            <a:picLocks noChangeAspect="1"/>
          </p:cNvPicPr>
          <p:nvPr/>
        </p:nvPicPr>
        <p:blipFill>
          <a:blip r:embed="rId5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4" grpId="0"/>
      <p:bldP spid="45" grpId="0"/>
      <p:bldP spid="46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177250"/>
            <a:ext cx="456047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get_pages_data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DFD61AC-E117-4114-A453-C6821D43DA05}"/>
              </a:ext>
            </a:extLst>
          </p:cNvPr>
          <p:cNvSpPr/>
          <p:nvPr/>
        </p:nvSpPr>
        <p:spPr>
          <a:xfrm>
            <a:off x="815926" y="1735184"/>
            <a:ext cx="6302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latin typeface="+mn-ea"/>
                <a:cs typeface="Times New Roman" panose="02020603050405020304" pitchFamily="18" charset="0"/>
              </a:rPr>
              <a:t>在数据详情页，便可以对网站页面进行解析，从而获取城市对应的月份的数据，将数据提取出来，封装成</a:t>
            </a:r>
            <a:r>
              <a:rPr lang="en-US" altLang="zh-CN" sz="1800" kern="100" dirty="0">
                <a:latin typeface="+mn-ea"/>
              </a:rPr>
              <a:t>pandas</a:t>
            </a:r>
            <a:r>
              <a:rPr lang="zh-CN" altLang="zh-CN" sz="1800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latin typeface="+mn-ea"/>
              </a:rPr>
              <a:t>DataFrame</a:t>
            </a:r>
            <a:r>
              <a:rPr lang="zh-CN" altLang="zh-CN" sz="1800" kern="100" dirty="0">
                <a:latin typeface="+mn-ea"/>
                <a:cs typeface="Times New Roman" panose="02020603050405020304" pitchFamily="18" charset="0"/>
              </a:rPr>
              <a:t>对象，继而转换处理成</a:t>
            </a:r>
            <a:r>
              <a:rPr lang="en-US" altLang="zh-CN" sz="1800" kern="100" dirty="0">
                <a:latin typeface="+mn-ea"/>
              </a:rPr>
              <a:t>CSV</a:t>
            </a:r>
            <a:r>
              <a:rPr lang="zh-CN" altLang="zh-CN" sz="1800" kern="100" dirty="0">
                <a:latin typeface="+mn-ea"/>
                <a:cs typeface="Times New Roman" panose="02020603050405020304" pitchFamily="18" charset="0"/>
              </a:rPr>
              <a:t>文件，由此完成数据详情页的数据爬取。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18005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01585" y="177250"/>
            <a:ext cx="456047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get_pages_data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62EE8D7-B406-45C9-B392-C0EC835B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4" y="758410"/>
            <a:ext cx="6400435" cy="3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3815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93730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Part</a:t>
            </a:r>
            <a:r>
              <a:rPr lang="en-US" altLang="zh-CN" sz="5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4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68650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效果展示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389255" y="2019300"/>
            <a:ext cx="2306955" cy="7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72633" y="224790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69B8BAB-026E-4ED7-A1F4-BD515A01E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>
            <a:fillRect/>
          </a:stretch>
        </p:blipFill>
        <p:spPr bwMode="auto">
          <a:xfrm>
            <a:off x="433827" y="686453"/>
            <a:ext cx="7641028" cy="4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9006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72633" y="224790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8AF908E-38EF-4161-AA00-88F0D470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/>
          <a:stretch>
            <a:fillRect/>
          </a:stretch>
        </p:blipFill>
        <p:spPr bwMode="auto">
          <a:xfrm>
            <a:off x="757383" y="890434"/>
            <a:ext cx="7211964" cy="396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6746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72633" y="224790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0C299D3-B1C5-475B-A8CE-80DBF1E14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" b="73276"/>
          <a:stretch/>
        </p:blipFill>
        <p:spPr bwMode="auto">
          <a:xfrm>
            <a:off x="572633" y="1747032"/>
            <a:ext cx="8099141" cy="11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5462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72633" y="224790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E98F6C20-9192-4B2C-93BE-325432F5E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" r="31833" b="78460"/>
          <a:stretch/>
        </p:blipFill>
        <p:spPr bwMode="auto">
          <a:xfrm>
            <a:off x="356456" y="1763224"/>
            <a:ext cx="8227457" cy="134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4169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72633" y="224790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1026" name="Picture 2" descr="2021-10-15 08-14-32 的屏幕截图">
            <a:extLst>
              <a:ext uri="{FF2B5EF4-FFF2-40B4-BE49-F238E27FC236}">
                <a16:creationId xmlns:a16="http://schemas.microsoft.com/office/drawing/2014/main" id="{EF9B95DA-D9BC-4955-8DE5-1B6F37AB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" r="18538" b="45813"/>
          <a:stretch>
            <a:fillRect/>
          </a:stretch>
        </p:blipFill>
        <p:spPr bwMode="auto">
          <a:xfrm>
            <a:off x="572633" y="1139226"/>
            <a:ext cx="7958464" cy="286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26019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572633" y="224790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B82F0DFC-0E0F-4C4C-AA08-8EDA7E06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"/>
          <a:stretch>
            <a:fillRect/>
          </a:stretch>
        </p:blipFill>
        <p:spPr bwMode="auto">
          <a:xfrm>
            <a:off x="764418" y="766471"/>
            <a:ext cx="7435405" cy="415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01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93730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Part</a:t>
            </a: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5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68650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反思与总结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389255" y="2019300"/>
            <a:ext cx="2306955" cy="7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7" y="-324971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Part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3370153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背景与开发环境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389255" y="2019300"/>
            <a:ext cx="2306955" cy="72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animBg="1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6"/>
          <p:cNvSpPr>
            <a:spLocks noChangeArrowheads="1"/>
          </p:cNvSpPr>
          <p:nvPr/>
        </p:nvSpPr>
        <p:spPr bwMode="auto">
          <a:xfrm>
            <a:off x="629760" y="219889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反思与总结</a:t>
            </a:r>
          </a:p>
        </p:txBody>
      </p:sp>
      <p:sp>
        <p:nvSpPr>
          <p:cNvPr id="3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D36B63-3D5E-4BE0-8372-099B000283C6}"/>
              </a:ext>
            </a:extLst>
          </p:cNvPr>
          <p:cNvSpPr/>
          <p:nvPr/>
        </p:nvSpPr>
        <p:spPr>
          <a:xfrm>
            <a:off x="939848" y="863590"/>
            <a:ext cx="700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320" algn="just" hangingPunct="0">
              <a:spcAft>
                <a:spcPts val="0"/>
              </a:spcAft>
              <a:tabLst>
                <a:tab pos="226695" algn="l"/>
              </a:tabLst>
            </a:pPr>
            <a:r>
              <a:rPr lang="zh-CN" altLang="zh-CN" sz="1800" kern="100" dirty="0">
                <a:latin typeface="+mn-ea"/>
              </a:rPr>
              <a:t>本课程设计自行设计并实现了面向大数据的空气质量数据爬虫，爬取了天气后报网站的空气质量历史数据，可为空气质量变化和空气质量预测提供数据分析的数据基础，在爬取的过程需要注意的是，</a:t>
            </a:r>
            <a:r>
              <a:rPr lang="zh-CN" altLang="zh-CN" sz="1800" b="1" kern="100" dirty="0">
                <a:latin typeface="+mn-ea"/>
              </a:rPr>
              <a:t>存在城市列表的重复情况，需要进行去重</a:t>
            </a:r>
            <a:r>
              <a:rPr lang="zh-CN" altLang="zh-CN" sz="1800" kern="100" dirty="0">
                <a:latin typeface="+mn-ea"/>
              </a:rPr>
              <a:t>，同时数据的展示也存在</a:t>
            </a:r>
            <a:r>
              <a:rPr lang="zh-CN" altLang="zh-CN" sz="1800" b="1" kern="100" dirty="0">
                <a:latin typeface="+mn-ea"/>
              </a:rPr>
              <a:t>混入空白和链接混入转义字符</a:t>
            </a:r>
            <a:r>
              <a:rPr lang="zh-CN" altLang="zh-CN" sz="1800" kern="100" dirty="0">
                <a:latin typeface="+mn-ea"/>
              </a:rPr>
              <a:t>的情况，这些情况对于用户的正常浏览是没有影响的，但是对于程序解析网页和爬取网页存在潜在的影响，因此</a:t>
            </a:r>
            <a:r>
              <a:rPr lang="zh-CN" altLang="zh-CN" sz="1800" b="1" kern="100" dirty="0">
                <a:latin typeface="+mn-ea"/>
              </a:rPr>
              <a:t>需要进行字符串预处理工作</a:t>
            </a:r>
            <a:r>
              <a:rPr lang="zh-CN" altLang="zh-CN" sz="1800" kern="100" dirty="0">
                <a:latin typeface="+mn-ea"/>
              </a:rPr>
              <a:t>。</a:t>
            </a:r>
          </a:p>
          <a:p>
            <a:pPr indent="274320" algn="just" hangingPunct="0">
              <a:spcAft>
                <a:spcPts val="0"/>
              </a:spcAft>
              <a:tabLst>
                <a:tab pos="226695" algn="l"/>
              </a:tabLst>
            </a:pPr>
            <a:r>
              <a:rPr lang="zh-CN" altLang="zh-CN" sz="1800" kern="100" dirty="0">
                <a:latin typeface="+mn-ea"/>
              </a:rPr>
              <a:t>同时也注意到，本课程设计的爬取单页页面的速度较快，但是对于构建数据集的大规模工作量来说，其速度略显过慢，</a:t>
            </a:r>
            <a:r>
              <a:rPr lang="zh-CN" altLang="zh-CN" sz="1800" b="1" kern="100" dirty="0">
                <a:latin typeface="+mn-ea"/>
              </a:rPr>
              <a:t>因此引进多线程技术，充分发挥计算机的性能，加快爬取速度是本课程设计后续可以考虑优化的地方。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458991" y="1941827"/>
            <a:ext cx="5839485" cy="160813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感谢观看！</a:t>
            </a:r>
            <a:endParaRPr kumimoji="0" lang="en-US" altLang="zh-CN" sz="5000" b="1" i="0" u="none" strike="noStrike" kern="1200" cap="none" spc="0" normalizeH="0" baseline="0" noProof="0" dirty="0">
              <a:ln>
                <a:noFill/>
              </a:ln>
              <a:solidFill>
                <a:srgbClr val="0078B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敬请批评指正！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639"/>
          <a:stretch>
            <a:fillRect/>
          </a:stretch>
        </p:blipFill>
        <p:spPr>
          <a:xfrm>
            <a:off x="2542540" y="838835"/>
            <a:ext cx="2309495" cy="72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81898" y="1756142"/>
            <a:ext cx="7998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zh-CN" altLang="zh-CN" sz="1800" dirty="0"/>
              <a:t>随着硬件的不断发展，计算机的算力得到不断地发展，以人工神经网络为代表的人工智能迅速发展，数据预测便是深度学习的领域之一。然而</a:t>
            </a:r>
            <a:r>
              <a:rPr lang="zh-CN" altLang="zh-CN" sz="1800" b="1" dirty="0"/>
              <a:t>神经网络模型的训练需要大规模的数据</a:t>
            </a:r>
            <a:r>
              <a:rPr lang="zh-CN" altLang="zh-CN" sz="1800" dirty="0"/>
              <a:t>，尤其是大规模结构化的数据。基于此，本课程设计将爬取中国各地的每年每月每日的空气质量数据，构造</a:t>
            </a:r>
            <a:r>
              <a:rPr lang="zh-CN" altLang="zh-CN" sz="1800" b="1" dirty="0"/>
              <a:t>面向深度学习数据预测的空气质量数据集</a:t>
            </a:r>
            <a:r>
              <a:rPr lang="zh-CN" altLang="en-US" sz="1800" dirty="0"/>
              <a:t>，体现爬虫的应用及其价值</a:t>
            </a:r>
            <a:endParaRPr lang="zh-CN" altLang="zh-CN" sz="1800" dirty="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Calibri" panose="020F0502020204030204" pitchFamily="34" charset="0"/>
              </a:rPr>
              <a:t>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开发环境</a:t>
            </a:r>
          </a:p>
        </p:txBody>
      </p:sp>
      <p:sp>
        <p:nvSpPr>
          <p:cNvPr id="3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71BA67-CF0F-4FF4-A531-474B922F3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21628"/>
              </p:ext>
            </p:extLst>
          </p:nvPr>
        </p:nvGraphicFramePr>
        <p:xfrm>
          <a:off x="787864" y="2422265"/>
          <a:ext cx="8047526" cy="1834600"/>
        </p:xfrm>
        <a:graphic>
          <a:graphicData uri="http://schemas.openxmlformats.org/drawingml/2006/table">
            <a:tbl>
              <a:tblPr firstRow="1" firstCol="1" bandRow="1"/>
              <a:tblGrid>
                <a:gridCol w="4023291">
                  <a:extLst>
                    <a:ext uri="{9D8B030D-6E8A-4147-A177-3AD203B41FA5}">
                      <a16:colId xmlns:a16="http://schemas.microsoft.com/office/drawing/2014/main" val="1160769973"/>
                    </a:ext>
                  </a:extLst>
                </a:gridCol>
                <a:gridCol w="4024235">
                  <a:extLst>
                    <a:ext uri="{9D8B030D-6E8A-4147-A177-3AD203B41FA5}">
                      <a16:colId xmlns:a16="http://schemas.microsoft.com/office/drawing/2014/main" val="1072960721"/>
                    </a:ext>
                  </a:extLst>
                </a:gridCol>
              </a:tblGrid>
              <a:tr h="458650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操作系统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Ubuntu 20.04.3 LTS (Focal Fossa)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665088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编程语言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Python(3.7)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387838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IDE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Visual Studio Code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5433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Packages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Requests,BeautifulSoup</a:t>
                      </a:r>
                      <a:r>
                        <a:rPr lang="en-US" altLang="zh-CN" sz="1800" kern="100" dirty="0" err="1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pandas</a:t>
                      </a:r>
                      <a:r>
                        <a:rPr lang="en-US" altLang="zh-CN" sz="1800" kern="100" dirty="0" err="1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848446"/>
                  </a:ext>
                </a:extLst>
              </a:tr>
            </a:tbl>
          </a:graphicData>
        </a:graphic>
      </p:graphicFrame>
      <p:pic>
        <p:nvPicPr>
          <p:cNvPr id="2050" name="Picture 2" descr="Ubuntu Focal Fossa 的图像结果">
            <a:extLst>
              <a:ext uri="{FF2B5EF4-FFF2-40B4-BE49-F238E27FC236}">
                <a16:creationId xmlns:a16="http://schemas.microsoft.com/office/drawing/2014/main" id="{CDC99DC7-C21E-4436-8358-7D15DA70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3" y="800967"/>
            <a:ext cx="2187526" cy="14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logo 的图像结果">
            <a:extLst>
              <a:ext uri="{FF2B5EF4-FFF2-40B4-BE49-F238E27FC236}">
                <a16:creationId xmlns:a16="http://schemas.microsoft.com/office/drawing/2014/main" id="{8EA16390-F303-4BF0-9138-DDE3E7AE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3" y="800967"/>
            <a:ext cx="1406771" cy="14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buntu logo 的图像结果">
            <a:extLst>
              <a:ext uri="{FF2B5EF4-FFF2-40B4-BE49-F238E27FC236}">
                <a16:creationId xmlns:a16="http://schemas.microsoft.com/office/drawing/2014/main" id="{39127DB6-CC3B-44ED-B932-E643C1CC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5" y="791691"/>
            <a:ext cx="1912328" cy="14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1424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7" y="-344596"/>
            <a:ext cx="1718803" cy="5399903"/>
          </a:xfrm>
          <a:prstGeom prst="trapezoid">
            <a:avLst>
              <a:gd name="adj" fmla="val 16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Part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算法设计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389255" y="2019300"/>
            <a:ext cx="2306955" cy="72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算法设计</a:t>
            </a: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1026" name="Picture 2" descr="未命名文件">
            <a:extLst>
              <a:ext uri="{FF2B5EF4-FFF2-40B4-BE49-F238E27FC236}">
                <a16:creationId xmlns:a16="http://schemas.microsoft.com/office/drawing/2014/main" id="{82A84CB3-6D71-4ACF-B174-6BF4C7FB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59" y="2060660"/>
            <a:ext cx="8306596" cy="10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93730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Part</a:t>
            </a:r>
            <a:r>
              <a:rPr lang="en-US" altLang="zh-CN" sz="5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04386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核心代码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389255" y="2019300"/>
            <a:ext cx="2306955" cy="72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46"/>
          <p:cNvSpPr>
            <a:spLocks noChangeArrowheads="1"/>
          </p:cNvSpPr>
          <p:nvPr/>
        </p:nvSpPr>
        <p:spPr bwMode="auto">
          <a:xfrm>
            <a:off x="745373" y="170979"/>
            <a:ext cx="344536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r>
              <a:rPr lang="en-US" altLang="zh-CN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-Headers</a:t>
            </a:r>
            <a:r>
              <a:rPr lang="zh-CN" altLang="en-US" sz="24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伪装</a:t>
            </a:r>
          </a:p>
        </p:txBody>
      </p:sp>
      <p:sp>
        <p:nvSpPr>
          <p:cNvPr id="41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2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4BE14D-8A15-416C-AA43-288967A0727B}"/>
              </a:ext>
            </a:extLst>
          </p:cNvPr>
          <p:cNvSpPr/>
          <p:nvPr/>
        </p:nvSpPr>
        <p:spPr>
          <a:xfrm>
            <a:off x="501585" y="882366"/>
            <a:ext cx="7674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latin typeface="+mn-ea"/>
                <a:cs typeface="Times New Roman" panose="02020603050405020304" pitchFamily="18" charset="0"/>
              </a:rPr>
              <a:t>直接对网站的数据进行爬取将触发网站的反爬机制，使得爬取数据失败，因此在爬取之前，需要将请求头</a:t>
            </a:r>
            <a:r>
              <a:rPr lang="en-US" altLang="zh-CN" sz="1800" kern="100" dirty="0">
                <a:latin typeface="+mn-ea"/>
              </a:rPr>
              <a:t>headers</a:t>
            </a:r>
            <a:r>
              <a:rPr lang="zh-CN" altLang="zh-CN" sz="1800" kern="100" dirty="0">
                <a:latin typeface="+mn-ea"/>
                <a:cs typeface="Times New Roman" panose="02020603050405020304" pitchFamily="18" charset="0"/>
              </a:rPr>
              <a:t>填充成浏览器的请求头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330AB-E2CB-4A9B-954F-2E5F1137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9144000" cy="8675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1E0923D-FE9D-460C-849E-4BFC72FD85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224"/>
</p:tagLst>
</file>

<file path=ppt/theme/theme1.xml><?xml version="1.0" encoding="utf-8"?>
<a:theme xmlns:a="http://schemas.openxmlformats.org/drawingml/2006/main" name="HOHA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HAI2">
  <a:themeElements>
    <a:clrScheme name="自定义 1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43</TotalTime>
  <Words>841</Words>
  <Application>Microsoft Office PowerPoint</Application>
  <PresentationFormat>全屏显示(16:9)</PresentationFormat>
  <Paragraphs>70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等线 Light</vt:lpstr>
      <vt:lpstr>微软雅黑</vt:lpstr>
      <vt:lpstr>印品黑体</vt:lpstr>
      <vt:lpstr>幼圆</vt:lpstr>
      <vt:lpstr>Arial</vt:lpstr>
      <vt:lpstr>Arial Black</vt:lpstr>
      <vt:lpstr>Calibri</vt:lpstr>
      <vt:lpstr>Wingdings 2</vt:lpstr>
      <vt:lpstr>HOHAI</vt:lpstr>
      <vt:lpstr>HOHAI2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小二PPT</dc:creator>
  <cp:keywords>www.51pptmoban.com</cp:keywords>
  <cp:lastModifiedBy>李 明波</cp:lastModifiedBy>
  <cp:revision>31</cp:revision>
  <dcterms:created xsi:type="dcterms:W3CDTF">2014-06-03T07:56:00Z</dcterms:created>
  <dcterms:modified xsi:type="dcterms:W3CDTF">2022-03-07T03:09:43Z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21607230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KSOProductBuildVer">
    <vt:lpwstr>2052-11.1.0.9145</vt:lpwstr>
  </property>
</Properties>
</file>