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avi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69" d="100"/>
          <a:sy n="69" d="100"/>
        </p:scale>
        <p:origin x="-18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C42E-DAD4-7A42-82EB-6D1F0D63C6FB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07E1-17E1-CC41-B1AB-B0750D262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1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C42E-DAD4-7A42-82EB-6D1F0D63C6FB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07E1-17E1-CC41-B1AB-B0750D262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74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C42E-DAD4-7A42-82EB-6D1F0D63C6FB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07E1-17E1-CC41-B1AB-B0750D262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3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C42E-DAD4-7A42-82EB-6D1F0D63C6FB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07E1-17E1-CC41-B1AB-B0750D262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15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C42E-DAD4-7A42-82EB-6D1F0D63C6FB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07E1-17E1-CC41-B1AB-B0750D262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39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C42E-DAD4-7A42-82EB-6D1F0D63C6FB}" type="datetimeFigureOut">
              <a:rPr lang="en-US" smtClean="0"/>
              <a:t>7/5/19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07E1-17E1-CC41-B1AB-B0750D262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80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C42E-DAD4-7A42-82EB-6D1F0D63C6FB}" type="datetimeFigureOut">
              <a:rPr lang="en-US" smtClean="0"/>
              <a:t>7/5/19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07E1-17E1-CC41-B1AB-B0750D262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3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C42E-DAD4-7A42-82EB-6D1F0D63C6FB}" type="datetimeFigureOut">
              <a:rPr lang="en-US" smtClean="0"/>
              <a:t>7/5/19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07E1-17E1-CC41-B1AB-B0750D262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13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C42E-DAD4-7A42-82EB-6D1F0D63C6FB}" type="datetimeFigureOut">
              <a:rPr lang="en-US" smtClean="0"/>
              <a:t>7/5/19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07E1-17E1-CC41-B1AB-B0750D262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33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C42E-DAD4-7A42-82EB-6D1F0D63C6FB}" type="datetimeFigureOut">
              <a:rPr lang="en-US" smtClean="0"/>
              <a:t>7/5/19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07E1-17E1-CC41-B1AB-B0750D262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29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C42E-DAD4-7A42-82EB-6D1F0D63C6FB}" type="datetimeFigureOut">
              <a:rPr lang="en-US" smtClean="0"/>
              <a:t>7/5/19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07E1-17E1-CC41-B1AB-B0750D262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30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AC42E-DAD4-7A42-82EB-6D1F0D63C6FB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307E1-17E1-CC41-B1AB-B0750D262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5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microsoft.com/office/2007/relationships/media" Target="../media/media1.avi"/><Relationship Id="rId2" Type="http://schemas.openxmlformats.org/officeDocument/2006/relationships/video" Target="../media/media1.avi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C4A9-89B4-4623-B8BC-3205ABAF3943}" type="slidenum">
              <a:rPr lang="en-US" smtClean="0">
                <a:solidFill>
                  <a:schemeClr val="tx1"/>
                </a:solidFill>
              </a:rPr>
              <a:t>1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15" t="-7024" r="254" b="7024"/>
          <a:stretch/>
        </p:blipFill>
        <p:spPr bwMode="auto">
          <a:xfrm>
            <a:off x="5220072" y="125412"/>
            <a:ext cx="3595222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220073" y="773484"/>
            <a:ext cx="3923928" cy="15097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8600" y="473430"/>
            <a:ext cx="5351512" cy="5105400"/>
            <a:chOff x="228600" y="838200"/>
            <a:chExt cx="5351512" cy="5105400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9004"/>
            <a:stretch/>
          </p:blipFill>
          <p:spPr bwMode="auto">
            <a:xfrm>
              <a:off x="228600" y="838200"/>
              <a:ext cx="5254812" cy="5105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5004048" y="1124744"/>
              <a:ext cx="57606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8600" y="5635978"/>
            <a:ext cx="8367900" cy="720372"/>
            <a:chOff x="228600" y="6012321"/>
            <a:chExt cx="8367900" cy="720372"/>
          </a:xfrm>
        </p:grpSpPr>
        <p:sp>
          <p:nvSpPr>
            <p:cNvPr id="5" name="Rectangle 4"/>
            <p:cNvSpPr/>
            <p:nvPr/>
          </p:nvSpPr>
          <p:spPr>
            <a:xfrm>
              <a:off x="228600" y="6013769"/>
              <a:ext cx="8367900" cy="16735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70024" y="6207359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Water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10511" y="6208483"/>
              <a:ext cx="902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Ethanol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8600" y="6012321"/>
              <a:ext cx="4183950" cy="16735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203352" y="6356350"/>
              <a:ext cx="418395" cy="502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99441" y="6363361"/>
              <a:ext cx="7821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 </a:t>
              </a:r>
              <a:r>
                <a:rPr lang="en-US" dirty="0" err="1" smtClean="0"/>
                <a:t>μm</a:t>
              </a:r>
              <a:endParaRPr lang="en-US" dirty="0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2253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Gentle Exchange in a Diffusion Zone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-67560" y="4630647"/>
            <a:ext cx="266105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high N.A. Objective lens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7984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fig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96" t="3463" r="38915" b="45386"/>
          <a:stretch/>
        </p:blipFill>
        <p:spPr>
          <a:xfrm>
            <a:off x="2580724" y="1255517"/>
            <a:ext cx="4485863" cy="51605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31470" y="1526627"/>
            <a:ext cx="2212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t </a:t>
            </a:r>
            <a:r>
              <a:rPr lang="en-US" dirty="0" smtClean="0"/>
              <a:t>= 0 when diffusion zone placed in the image’s center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6535"/>
            <a:ext cx="2580724" cy="1655432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1675443" y="3429000"/>
            <a:ext cx="0" cy="15131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6200000">
            <a:off x="1053907" y="3809220"/>
            <a:ext cx="59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580724" y="5160809"/>
            <a:ext cx="4485863" cy="13239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580724" y="3908171"/>
            <a:ext cx="4485863" cy="13239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80724" y="2659323"/>
            <a:ext cx="4485863" cy="13239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4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5436096" y="1575915"/>
            <a:ext cx="4140941" cy="2933205"/>
            <a:chOff x="3810000" y="609600"/>
            <a:chExt cx="3657017" cy="2590421"/>
          </a:xfrm>
        </p:grpSpPr>
        <p:pic>
          <p:nvPicPr>
            <p:cNvPr id="30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0" y="609600"/>
              <a:ext cx="3657017" cy="25904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1" name="Straight Arrow Connector 30"/>
            <p:cNvCxnSpPr/>
            <p:nvPr/>
          </p:nvCxnSpPr>
          <p:spPr>
            <a:xfrm flipH="1">
              <a:off x="4290384" y="1072403"/>
              <a:ext cx="762000" cy="71434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038600" y="1004149"/>
              <a:ext cx="6789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Flow</a:t>
              </a:r>
              <a:endParaRPr lang="en-US" sz="2000" dirty="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489956" y="6180137"/>
            <a:ext cx="2133600" cy="365125"/>
          </a:xfrm>
        </p:spPr>
        <p:txBody>
          <a:bodyPr/>
          <a:lstStyle/>
          <a:p>
            <a:fld id="{5303C4A9-89B4-4623-B8BC-3205ABAF3943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Nanobubble Nucleation in the Diffusion Zone</a:t>
            </a:r>
            <a:endParaRPr lang="en-US" dirty="0"/>
          </a:p>
        </p:txBody>
      </p:sp>
      <p:pic>
        <p:nvPicPr>
          <p:cNvPr id="4" name="Substack (1-1033-3)rotate-1.avi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16496" y="1503098"/>
            <a:ext cx="5083690" cy="289859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233091" y="2690785"/>
            <a:ext cx="1296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Ethanol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444816" y="2677380"/>
            <a:ext cx="1078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Water</a:t>
            </a:r>
            <a:endParaRPr lang="en-US" sz="28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2031" y="2209800"/>
            <a:ext cx="0" cy="1600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" y="4863590"/>
            <a:ext cx="82509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Bubbles nucleate along a sharp boundary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Bubble grow and coalesce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Translate to the water side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Eventually they detach and are transported with the main flow</a:t>
            </a:r>
          </a:p>
          <a:p>
            <a:pPr marL="285750" indent="-285750">
              <a:buFont typeface="Arial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309084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62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3" repeatCount="indefinite" fill="remove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8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Macintosh PowerPoint</Application>
  <PresentationFormat>On-screen Show (4:3)</PresentationFormat>
  <Paragraphs>17</Paragraphs>
  <Slides>3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Gentle Exchange in a Diffusion Zone</vt:lpstr>
      <vt:lpstr>PowerPoint Presentation</vt:lpstr>
      <vt:lpstr>Nanobubble Nucleation in the Diffusion Zone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Gentle Exchange in a Diffusion Zone</dc:title>
  <dc:creator>cdohl</dc:creator>
  <cp:lastModifiedBy>cdohl</cp:lastModifiedBy>
  <cp:revision>1</cp:revision>
  <dcterms:created xsi:type="dcterms:W3CDTF">2019-05-07T07:49:10Z</dcterms:created>
  <dcterms:modified xsi:type="dcterms:W3CDTF">2019-05-07T07:50:09Z</dcterms:modified>
</cp:coreProperties>
</file>