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-8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6EF45-8A30-774B-B10E-E230F506E8DA}" type="datetimeFigureOut">
              <a:rPr lang="en-US" smtClean="0"/>
              <a:t>3/4/18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6D758-ADB5-6D48-83E2-C002F554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5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B50D7B5-F8BC-44A6-9E38-CA3A8663361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Fabrication, properties, see report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F8958A7-7079-4A67-92AF-F35D926949C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CB22BC60-457F-4DDF-9229-3A351F1C54F3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1D1F291-DF73-4975-8062-BB9C859E95EB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A85F38C-8C4E-44F4-91A4-E5E17FE16BFD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DE00-C99E-2644-A5BD-222AE63E1E9C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E565-5DAD-9543-BC4A-381E846E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0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DE00-C99E-2644-A5BD-222AE63E1E9C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E565-5DAD-9543-BC4A-381E846E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0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DE00-C99E-2644-A5BD-222AE63E1E9C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E565-5DAD-9543-BC4A-381E846E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7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87518-04CA-4BCF-9852-719E74B4C649}" type="datetimeFigureOut">
              <a:rPr lang="en-US"/>
              <a:pPr>
                <a:defRPr/>
              </a:pPr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04EEA-FAD0-4BCA-BCB6-79683125A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2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79F99-0F87-450C-87F0-B0F0E91C5DBD}" type="datetimeFigureOut">
              <a:rPr lang="en-US"/>
              <a:pPr>
                <a:defRPr/>
              </a:pPr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4E903-C6B3-47AF-BB61-67B5C4C28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28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6F6E-55B4-4856-9C01-FE83C9DDD59C}" type="datetimeFigureOut">
              <a:rPr lang="en-US"/>
              <a:pPr>
                <a:defRPr/>
              </a:pPr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A00C6-DDD4-4DBF-A0CC-B6BCD489C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75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480A6-08A3-4BAD-A12A-3CFDEB78813F}" type="datetimeFigureOut">
              <a:rPr lang="en-US"/>
              <a:pPr>
                <a:defRPr/>
              </a:pPr>
              <a:t>3/4/18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6098F-6585-40E9-9863-C92D82817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5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6B2AB-F1A7-404A-8E86-14CBE279FC1C}" type="datetimeFigureOut">
              <a:rPr lang="en-US"/>
              <a:pPr>
                <a:defRPr/>
              </a:pPr>
              <a:t>3/4/18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F9AE3-8A82-4E4B-ABC0-3AD2E006D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3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A18D8-9B4A-46B0-96DC-F1A3729845EB}" type="datetimeFigureOut">
              <a:rPr lang="en-US"/>
              <a:pPr>
                <a:defRPr/>
              </a:pPr>
              <a:t>3/4/18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1D304-134F-4B80-8A42-13BFC87E36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43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AF92C-7DE6-4E71-95FF-B599C0C8F937}" type="datetimeFigureOut">
              <a:rPr lang="en-US"/>
              <a:pPr>
                <a:defRPr/>
              </a:pPr>
              <a:t>3/4/18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9FA64-835F-4CA0-827F-8E0280869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0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E09BB-7495-4055-A172-BA952B91A462}" type="datetimeFigureOut">
              <a:rPr lang="en-US"/>
              <a:pPr>
                <a:defRPr/>
              </a:pPr>
              <a:t>3/4/18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F1692-4395-470F-A286-6E7DD7AC4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7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DE00-C99E-2644-A5BD-222AE63E1E9C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E565-5DAD-9543-BC4A-381E846E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28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A1055-AD46-42B4-846F-F6E5CFA63D20}" type="datetimeFigureOut">
              <a:rPr lang="en-US"/>
              <a:pPr>
                <a:defRPr/>
              </a:pPr>
              <a:t>3/4/18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A29EC-3891-49D7-B2EB-BDAEB5E84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90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0D6F1-E139-43ED-BA06-50630BD616A0}" type="datetimeFigureOut">
              <a:rPr lang="en-US"/>
              <a:pPr>
                <a:defRPr/>
              </a:pPr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7F36E-6649-40A9-822A-989A003EFA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02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DA22C-4171-47CD-82AB-FF17A8668E28}" type="datetimeFigureOut">
              <a:rPr lang="en-US"/>
              <a:pPr>
                <a:defRPr/>
              </a:pPr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8B4D5-8BBC-4687-AE7B-199BA6078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783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105D7-8934-4382-AC6F-BAE0DFD6E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570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60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EB722E9-2319-4A9F-8741-3F2FC6E4E597}" type="datetime1">
              <a:rPr lang="en-US"/>
              <a:pPr>
                <a:defRPr/>
              </a:pPr>
              <a:t>3/4/18</a:t>
            </a:fld>
            <a:endParaRPr lang="en-US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 anchor="t"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9F1D961-403D-41B4-9EB2-A414A0812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99079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6A5E92D-524B-4C08-873A-D5C6DC567F3A}" type="datetime1">
              <a:rPr lang="en-US"/>
              <a:pPr>
                <a:defRPr/>
              </a:pPr>
              <a:t>3/4/18</a:t>
            </a:fld>
            <a:endParaRPr lang="en-US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 anchor="t"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59470C8-6B3C-4DA2-93E0-744C54383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50567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A3F03AB-6A3B-42FF-B891-6B2E4C8A35FF}" type="datetime1">
              <a:rPr lang="en-US"/>
              <a:pPr>
                <a:defRPr/>
              </a:pPr>
              <a:t>3/4/18</a:t>
            </a:fld>
            <a:endParaRPr lang="en-US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 anchor="t"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4E536B26-F8EA-4D05-B77E-B9DC754F3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2492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0D0437C-7C73-437E-869D-0FEF6A860817}" type="datetime1">
              <a:rPr lang="en-US"/>
              <a:pPr>
                <a:defRPr/>
              </a:pPr>
              <a:t>3/4/18</a:t>
            </a:fld>
            <a:endParaRPr lang="en-US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 anchor="t"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338B036-27D4-48F1-A103-54B21E352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69645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DE00-C99E-2644-A5BD-222AE63E1E9C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E565-5DAD-9543-BC4A-381E846E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8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DE00-C99E-2644-A5BD-222AE63E1E9C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E565-5DAD-9543-BC4A-381E846E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3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DE00-C99E-2644-A5BD-222AE63E1E9C}" type="datetimeFigureOut">
              <a:rPr lang="en-US" smtClean="0"/>
              <a:t>3/4/18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E565-5DAD-9543-BC4A-381E846E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8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DE00-C99E-2644-A5BD-222AE63E1E9C}" type="datetimeFigureOut">
              <a:rPr lang="en-US" smtClean="0"/>
              <a:t>3/4/18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E565-5DAD-9543-BC4A-381E846E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4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DE00-C99E-2644-A5BD-222AE63E1E9C}" type="datetimeFigureOut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E565-5DAD-9543-BC4A-381E846E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DE00-C99E-2644-A5BD-222AE63E1E9C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E565-5DAD-9543-BC4A-381E846E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1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DE00-C99E-2644-A5BD-222AE63E1E9C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E565-5DAD-9543-BC4A-381E846E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1DE00-C99E-2644-A5BD-222AE63E1E9C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4E565-5DAD-9543-BC4A-381E846E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6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6E7DCBA-6034-4680-AC4D-DB70104DB5A3}" type="datetimeFigureOut">
              <a:rPr lang="en-US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99017C3-6A8A-41D4-91F1-C9310C878F61}" type="slidenum">
              <a:rPr lang="en-US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2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Relationship Id="rId5" Type="http://schemas.openxmlformats.org/officeDocument/2006/relationships/image" Target="../media/image11.png"/><Relationship Id="rId1" Type="http://schemas.microsoft.com/office/2007/relationships/media" Target="file://localhost/Users/cdohl/Google%20Drive/presentations/optofluidics/presentation/themovie_vd_adjusted.avi" TargetMode="External"/><Relationship Id="rId2" Type="http://schemas.openxmlformats.org/officeDocument/2006/relationships/video" Target="file://localhost/Users/cdohl/Google%20Drive/presentations/optofluidics/presentation/themovie_vd_adjusted.av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image" Target="../media/image20.png"/><Relationship Id="rId1" Type="http://schemas.microsoft.com/office/2007/relationships/media" Target="file://localhost/Users/cdohl/Google%20Drive/presentations/optofluidics/presentation/fast_coalescence.avi" TargetMode="External"/><Relationship Id="rId2" Type="http://schemas.openxmlformats.org/officeDocument/2006/relationships/video" Target="file://localhost/Users/cdohl/Google%20Drive/presentations/optofluidics/presentation/fast_coalescence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Droplet Focusing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0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000" smtClean="0"/>
              <a:t>Microfluidic devices for beginners</a:t>
            </a:r>
          </a:p>
        </p:txBody>
      </p:sp>
      <p:pic>
        <p:nvPicPr>
          <p:cNvPr id="20483" name="Picture 3" descr="flowch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95400"/>
            <a:ext cx="4943475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24" name="Picture 4" descr="waf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1524000"/>
            <a:ext cx="34194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43200" y="4191000"/>
            <a:ext cx="3657600" cy="2419350"/>
            <a:chOff x="1728" y="2640"/>
            <a:chExt cx="2304" cy="1524"/>
          </a:xfrm>
        </p:grpSpPr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728" y="2640"/>
              <a:ext cx="2304" cy="15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flipV="1">
              <a:off x="3120" y="3648"/>
              <a:ext cx="768" cy="96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SG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3408" y="3840"/>
              <a:ext cx="388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9009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 the experts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19200"/>
            <a:ext cx="5562600" cy="5214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1885950" y="6491288"/>
            <a:ext cx="3740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from Steven Quake’s lab, Stanford.</a:t>
            </a:r>
          </a:p>
        </p:txBody>
      </p:sp>
    </p:spTree>
    <p:extLst>
      <p:ext uri="{BB962C8B-B14F-4D97-AF65-F5344CB8AC3E}">
        <p14:creationId xmlns:p14="http://schemas.microsoft.com/office/powerpoint/2010/main" val="14615167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Treatment</a:t>
            </a:r>
            <a:endParaRPr lang="en-SG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1000" y="1371600"/>
            <a:ext cx="4617000" cy="3082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442" y="2667000"/>
            <a:ext cx="7835958" cy="359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29200" y="6400800"/>
            <a:ext cx="403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Z. G. Li, A.Q. Liu, </a:t>
            </a:r>
            <a:r>
              <a:rPr lang="en-US" i="1" dirty="0" smtClean="0"/>
              <a:t>et al.</a:t>
            </a:r>
            <a:r>
              <a:rPr lang="en-US" dirty="0" smtClean="0"/>
              <a:t> in preparation.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841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smtClean="0"/>
              <a:t>Visualization of the flow field</a:t>
            </a:r>
            <a:br>
              <a:rPr lang="en-US" sz="3200" smtClean="0"/>
            </a:br>
            <a:r>
              <a:rPr lang="en-US" sz="3200" smtClean="0"/>
              <a:t>with particle image velocimetry</a:t>
            </a:r>
          </a:p>
        </p:txBody>
      </p:sp>
      <p:pic>
        <p:nvPicPr>
          <p:cNvPr id="38915" name="Picture 3" descr="bubble_close_to_boundary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216025"/>
            <a:ext cx="43434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3962400"/>
            <a:ext cx="4343400" cy="2895600"/>
            <a:chOff x="2880" y="2496"/>
            <a:chExt cx="2736" cy="1824"/>
          </a:xfrm>
        </p:grpSpPr>
        <p:pic>
          <p:nvPicPr>
            <p:cNvPr id="38920" name="Picture 5" descr="vort_av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80" y="2496"/>
              <a:ext cx="2736" cy="1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1" name="Text Box 6"/>
            <p:cNvSpPr txBox="1">
              <a:spLocks noChangeArrowheads="1"/>
            </p:cNvSpPr>
            <p:nvPr/>
          </p:nvSpPr>
          <p:spPr bwMode="auto">
            <a:xfrm>
              <a:off x="3014" y="4032"/>
              <a:ext cx="171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averaged flow field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57200" y="4038600"/>
            <a:ext cx="3581400" cy="2819400"/>
            <a:chOff x="288" y="2544"/>
            <a:chExt cx="2256" cy="1776"/>
          </a:xfrm>
        </p:grpSpPr>
        <p:pic>
          <p:nvPicPr>
            <p:cNvPr id="38918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8" y="2544"/>
              <a:ext cx="2256" cy="1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8919" name="Text Box 9"/>
            <p:cNvSpPr txBox="1">
              <a:spLocks noChangeArrowheads="1"/>
            </p:cNvSpPr>
            <p:nvPr/>
          </p:nvSpPr>
          <p:spPr bwMode="auto">
            <a:xfrm>
              <a:off x="1152" y="4087"/>
              <a:ext cx="54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Jetting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14334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Shimadzu_2006_08_01@18_32_14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3763" y="2057400"/>
            <a:ext cx="2687637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9939" name="Group 9"/>
          <p:cNvGrpSpPr>
            <a:grpSpLocks/>
          </p:cNvGrpSpPr>
          <p:nvPr/>
        </p:nvGrpSpPr>
        <p:grpSpPr bwMode="auto">
          <a:xfrm>
            <a:off x="1752600" y="5230813"/>
            <a:ext cx="1752600" cy="393700"/>
            <a:chOff x="1752600" y="5230813"/>
            <a:chExt cx="1752600" cy="393700"/>
          </a:xfrm>
        </p:grpSpPr>
        <p:sp>
          <p:nvSpPr>
            <p:cNvPr id="39944" name="Line 4"/>
            <p:cNvSpPr>
              <a:spLocks noChangeShapeType="1"/>
            </p:cNvSpPr>
            <p:nvPr/>
          </p:nvSpPr>
          <p:spPr bwMode="auto">
            <a:xfrm>
              <a:off x="1752600" y="5230813"/>
              <a:ext cx="1752600" cy="0"/>
            </a:xfrm>
            <a:prstGeom prst="line">
              <a:avLst/>
            </a:prstGeom>
            <a:noFill/>
            <a:ln w="1016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9945" name="Text Box 5"/>
            <p:cNvSpPr txBox="1">
              <a:spLocks noChangeArrowheads="1"/>
            </p:cNvSpPr>
            <p:nvPr/>
          </p:nvSpPr>
          <p:spPr bwMode="auto">
            <a:xfrm>
              <a:off x="2270125" y="5287963"/>
              <a:ext cx="8207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100</a:t>
              </a:r>
              <a:r>
                <a:rPr lang="en-US" sz="1600" b="1">
                  <a:latin typeface="Symbol" pitchFamily="18" charset="2"/>
                </a:rPr>
                <a:t>m</a:t>
              </a:r>
              <a:r>
                <a:rPr lang="en-US" sz="1600" b="1"/>
                <a:t>m</a:t>
              </a:r>
            </a:p>
          </p:txBody>
        </p:sp>
      </p:grpSp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762000" y="4697413"/>
            <a:ext cx="1962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million frames/s</a:t>
            </a:r>
          </a:p>
        </p:txBody>
      </p:sp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4441825" y="2562225"/>
            <a:ext cx="4057650" cy="1938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Jetting flow (towards walls)</a:t>
            </a:r>
          </a:p>
          <a:p>
            <a:pPr>
              <a:buFontTx/>
              <a:buChar char="•"/>
            </a:pPr>
            <a:r>
              <a:rPr lang="en-US" sz="2400"/>
              <a:t> Generation of vorticity </a:t>
            </a:r>
          </a:p>
          <a:p>
            <a:pPr>
              <a:buFontTx/>
              <a:buChar char="•"/>
            </a:pPr>
            <a:r>
              <a:rPr lang="en-US" sz="2400"/>
              <a:t> Flow dies out slowly!</a:t>
            </a:r>
          </a:p>
          <a:p>
            <a:endParaRPr lang="en-US" sz="2400"/>
          </a:p>
          <a:p>
            <a:r>
              <a:rPr lang="en-US" sz="2400"/>
              <a:t> </a:t>
            </a:r>
          </a:p>
        </p:txBody>
      </p:sp>
      <p:sp>
        <p:nvSpPr>
          <p:cNvPr id="3994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Implementation of the bubble pump</a:t>
            </a:r>
            <a:endParaRPr lang="en-US" sz="3600" b="1" smtClean="0"/>
          </a:p>
        </p:txBody>
      </p:sp>
      <p:sp>
        <p:nvSpPr>
          <p:cNvPr id="9" name="TextBox 8"/>
          <p:cNvSpPr txBox="1"/>
          <p:nvPr/>
        </p:nvSpPr>
        <p:spPr>
          <a:xfrm>
            <a:off x="914400" y="6273800"/>
            <a:ext cx="257492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>
                <a:latin typeface="+mn-lt"/>
                <a:cs typeface="+mn-cs"/>
              </a:rPr>
              <a:t>Dijkink</a:t>
            </a:r>
            <a:r>
              <a:rPr lang="en-US" sz="1600" dirty="0">
                <a:latin typeface="+mn-lt"/>
                <a:cs typeface="+mn-cs"/>
              </a:rPr>
              <a:t>, R., </a:t>
            </a:r>
            <a:r>
              <a:rPr lang="en-US" sz="1600" dirty="0" err="1">
                <a:latin typeface="+mn-lt"/>
                <a:cs typeface="+mn-cs"/>
              </a:rPr>
              <a:t>Ohl</a:t>
            </a:r>
            <a:r>
              <a:rPr lang="en-US" sz="1600" dirty="0">
                <a:latin typeface="+mn-lt"/>
                <a:cs typeface="+mn-cs"/>
              </a:rPr>
              <a:t>, C.D.</a:t>
            </a:r>
            <a:br>
              <a:rPr lang="en-US" sz="1600" dirty="0">
                <a:latin typeface="+mn-lt"/>
                <a:cs typeface="+mn-cs"/>
              </a:rPr>
            </a:br>
            <a:r>
              <a:rPr lang="en-US" sz="1600" dirty="0">
                <a:latin typeface="+mn-lt"/>
                <a:cs typeface="+mn-cs"/>
              </a:rPr>
              <a:t>Lab Chip 8 (2008) 1676-1681</a:t>
            </a:r>
          </a:p>
        </p:txBody>
      </p:sp>
    </p:spTree>
    <p:extLst>
      <p:ext uri="{BB962C8B-B14F-4D97-AF65-F5344CB8AC3E}">
        <p14:creationId xmlns:p14="http://schemas.microsoft.com/office/powerpoint/2010/main" val="17608744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Continuous operation</a:t>
            </a:r>
            <a:br>
              <a:rPr lang="en-US" sz="4000" smtClean="0"/>
            </a:br>
            <a:r>
              <a:rPr lang="en-US" sz="4000" smtClean="0"/>
              <a:t>of the bubble pump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743200" y="2425700"/>
            <a:ext cx="5089525" cy="292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laser energy: 50</a:t>
            </a:r>
            <a:r>
              <a:rPr lang="el-GR" sz="2400"/>
              <a:t>μ</a:t>
            </a:r>
            <a:r>
              <a:rPr lang="en-US" sz="2400"/>
              <a:t>J </a:t>
            </a:r>
          </a:p>
          <a:p>
            <a:pPr>
              <a:buFontTx/>
              <a:buChar char="•"/>
            </a:pPr>
            <a:r>
              <a:rPr lang="en-US" sz="2400"/>
              <a:t> repetition rate: 1Hz</a:t>
            </a:r>
          </a:p>
          <a:p>
            <a:pPr>
              <a:buFontTx/>
              <a:buChar char="•"/>
            </a:pPr>
            <a:r>
              <a:rPr lang="en-US" sz="2400"/>
              <a:t> approx. 5</a:t>
            </a:r>
            <a:r>
              <a:rPr lang="el-GR" sz="2400"/>
              <a:t>μ</a:t>
            </a:r>
            <a:r>
              <a:rPr lang="en-US" sz="2400"/>
              <a:t>m displacement stroke  </a:t>
            </a:r>
          </a:p>
          <a:p>
            <a:pPr>
              <a:buFontTx/>
              <a:buChar char="•"/>
            </a:pPr>
            <a:r>
              <a:rPr lang="en-US" sz="2400"/>
              <a:t> 20x20</a:t>
            </a:r>
            <a:r>
              <a:rPr lang="el-GR" sz="2400"/>
              <a:t>μ</a:t>
            </a:r>
            <a:r>
              <a:rPr lang="en-US" sz="2400"/>
              <a:t>m</a:t>
            </a:r>
            <a:r>
              <a:rPr lang="en-US" sz="2400" baseline="30000"/>
              <a:t>2</a:t>
            </a:r>
            <a:r>
              <a:rPr lang="en-US" sz="2400"/>
              <a:t> channel crossection</a:t>
            </a:r>
          </a:p>
          <a:p>
            <a:pPr>
              <a:buFontTx/>
              <a:buChar char="•"/>
            </a:pPr>
            <a:endParaRPr lang="en-US" sz="2400"/>
          </a:p>
          <a:p>
            <a:endParaRPr lang="en-US" sz="2400"/>
          </a:p>
          <a:p>
            <a:r>
              <a:rPr lang="en-US" sz="2000"/>
              <a:t>Consecutive pictures taken</a:t>
            </a:r>
          </a:p>
          <a:p>
            <a:r>
              <a:rPr lang="en-US" sz="2000"/>
              <a:t>at maximum bubble radius.</a:t>
            </a:r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2771775" y="6369050"/>
            <a:ext cx="809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200</a:t>
            </a:r>
            <a:r>
              <a:rPr lang="el-GR" sz="1600"/>
              <a:t>μ</a:t>
            </a:r>
            <a:r>
              <a:rPr lang="en-US" sz="1600"/>
              <a:t>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362200" y="6248400"/>
            <a:ext cx="1524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themovie_vd_adjusted.avi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914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86015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On Demand Droplet Fusion</a:t>
            </a:r>
            <a:endParaRPr lang="en-SG" dirty="0"/>
          </a:p>
        </p:txBody>
      </p:sp>
      <p:grpSp>
        <p:nvGrpSpPr>
          <p:cNvPr id="63" name="Group 62"/>
          <p:cNvGrpSpPr/>
          <p:nvPr/>
        </p:nvGrpSpPr>
        <p:grpSpPr>
          <a:xfrm>
            <a:off x="457200" y="1564878"/>
            <a:ext cx="3505200" cy="3728244"/>
            <a:chOff x="5638800" y="1881981"/>
            <a:chExt cx="3505200" cy="3728244"/>
          </a:xfrm>
        </p:grpSpPr>
        <p:sp>
          <p:nvSpPr>
            <p:cNvPr id="39" name="Text Box 148"/>
            <p:cNvSpPr txBox="1">
              <a:spLocks noChangeArrowheads="1"/>
            </p:cNvSpPr>
            <p:nvPr/>
          </p:nvSpPr>
          <p:spPr bwMode="auto">
            <a:xfrm>
              <a:off x="5775325" y="5029200"/>
              <a:ext cx="3368675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SimSun" pitchFamily="2" charset="-122"/>
                </a:rPr>
                <a:t>The formation process of a droplet in a microchannel with T-junction</a:t>
              </a:r>
              <a:endParaRPr lang="en-US"/>
            </a:p>
          </p:txBody>
        </p:sp>
        <p:grpSp>
          <p:nvGrpSpPr>
            <p:cNvPr id="40" name="Group 178"/>
            <p:cNvGrpSpPr>
              <a:grpSpLocks noChangeAspect="1"/>
            </p:cNvGrpSpPr>
            <p:nvPr/>
          </p:nvGrpSpPr>
          <p:grpSpPr bwMode="auto">
            <a:xfrm>
              <a:off x="5638800" y="1881981"/>
              <a:ext cx="3062288" cy="3094037"/>
              <a:chOff x="3245" y="983"/>
              <a:chExt cx="2404" cy="2429"/>
            </a:xfrm>
          </p:grpSpPr>
          <p:grpSp>
            <p:nvGrpSpPr>
              <p:cNvPr id="41" name="Group 140"/>
              <p:cNvGrpSpPr>
                <a:grpSpLocks noChangeAspect="1"/>
              </p:cNvGrpSpPr>
              <p:nvPr/>
            </p:nvGrpSpPr>
            <p:grpSpPr bwMode="auto">
              <a:xfrm>
                <a:off x="3247" y="983"/>
                <a:ext cx="757" cy="758"/>
                <a:chOff x="2491" y="1357"/>
                <a:chExt cx="757" cy="758"/>
              </a:xfrm>
            </p:grpSpPr>
            <p:pic>
              <p:nvPicPr>
                <p:cNvPr id="60" name="Picture 128" descr="droplets2000001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2493" y="1360"/>
                  <a:ext cx="755" cy="755"/>
                </a:xfrm>
                <a:prstGeom prst="rect">
                  <a:avLst/>
                </a:prstGeom>
                <a:noFill/>
              </p:spPr>
            </p:pic>
            <p:sp>
              <p:nvSpPr>
                <p:cNvPr id="61" name="Text Box 13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491" y="1357"/>
                  <a:ext cx="23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ea typeface="SimSun" pitchFamily="2" charset="-122"/>
                    </a:rPr>
                    <a:t>(a)</a:t>
                  </a:r>
                  <a:endParaRPr lang="en-US"/>
                </a:p>
              </p:txBody>
            </p:sp>
          </p:grpSp>
          <p:grpSp>
            <p:nvGrpSpPr>
              <p:cNvPr id="42" name="Group 141"/>
              <p:cNvGrpSpPr>
                <a:grpSpLocks noChangeAspect="1"/>
              </p:cNvGrpSpPr>
              <p:nvPr/>
            </p:nvGrpSpPr>
            <p:grpSpPr bwMode="auto">
              <a:xfrm>
                <a:off x="4057" y="983"/>
                <a:ext cx="758" cy="758"/>
                <a:chOff x="3625" y="1357"/>
                <a:chExt cx="758" cy="758"/>
              </a:xfrm>
            </p:grpSpPr>
            <p:pic>
              <p:nvPicPr>
                <p:cNvPr id="58" name="Picture 129" descr="droplets2000004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628" y="1360"/>
                  <a:ext cx="755" cy="755"/>
                </a:xfrm>
                <a:prstGeom prst="rect">
                  <a:avLst/>
                </a:prstGeom>
                <a:noFill/>
              </p:spPr>
            </p:pic>
            <p:sp>
              <p:nvSpPr>
                <p:cNvPr id="59" name="Text Box 13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625" y="1357"/>
                  <a:ext cx="23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ea typeface="SimSun" pitchFamily="2" charset="-122"/>
                    </a:rPr>
                    <a:t>(b)</a:t>
                  </a:r>
                  <a:endParaRPr lang="en-US"/>
                </a:p>
              </p:txBody>
            </p:sp>
          </p:grpSp>
          <p:grpSp>
            <p:nvGrpSpPr>
              <p:cNvPr id="43" name="Group 142"/>
              <p:cNvGrpSpPr>
                <a:grpSpLocks noChangeAspect="1"/>
              </p:cNvGrpSpPr>
              <p:nvPr/>
            </p:nvGrpSpPr>
            <p:grpSpPr bwMode="auto">
              <a:xfrm>
                <a:off x="4862" y="983"/>
                <a:ext cx="757" cy="758"/>
                <a:chOff x="4760" y="1357"/>
                <a:chExt cx="757" cy="758"/>
              </a:xfrm>
            </p:grpSpPr>
            <p:pic>
              <p:nvPicPr>
                <p:cNvPr id="56" name="Picture 130" descr="droplets2000007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762" y="1360"/>
                  <a:ext cx="755" cy="755"/>
                </a:xfrm>
                <a:prstGeom prst="rect">
                  <a:avLst/>
                </a:prstGeom>
                <a:noFill/>
              </p:spPr>
            </p:pic>
            <p:sp>
              <p:nvSpPr>
                <p:cNvPr id="57" name="Text Box 13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760" y="1357"/>
                  <a:ext cx="23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ea typeface="SimSun" pitchFamily="2" charset="-122"/>
                    </a:rPr>
                    <a:t>(c)</a:t>
                  </a:r>
                  <a:endParaRPr lang="en-US"/>
                </a:p>
              </p:txBody>
            </p:sp>
          </p:grpSp>
          <p:grpSp>
            <p:nvGrpSpPr>
              <p:cNvPr id="44" name="Group 145"/>
              <p:cNvGrpSpPr>
                <a:grpSpLocks noChangeAspect="1"/>
              </p:cNvGrpSpPr>
              <p:nvPr/>
            </p:nvGrpSpPr>
            <p:grpSpPr bwMode="auto">
              <a:xfrm>
                <a:off x="3247" y="1789"/>
                <a:ext cx="757" cy="758"/>
                <a:chOff x="2491" y="2463"/>
                <a:chExt cx="757" cy="758"/>
              </a:xfrm>
            </p:grpSpPr>
            <p:pic>
              <p:nvPicPr>
                <p:cNvPr id="54" name="Picture 131" descr="droplets2000011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493" y="2466"/>
                  <a:ext cx="755" cy="755"/>
                </a:xfrm>
                <a:prstGeom prst="rect">
                  <a:avLst/>
                </a:prstGeom>
                <a:noFill/>
              </p:spPr>
            </p:pic>
            <p:sp>
              <p:nvSpPr>
                <p:cNvPr id="55" name="Text Box 13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491" y="2463"/>
                  <a:ext cx="23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ea typeface="SimSun" pitchFamily="2" charset="-122"/>
                    </a:rPr>
                    <a:t>(d)</a:t>
                  </a:r>
                  <a:endParaRPr lang="en-US"/>
                </a:p>
              </p:txBody>
            </p:sp>
          </p:grpSp>
          <p:grpSp>
            <p:nvGrpSpPr>
              <p:cNvPr id="45" name="Group 144"/>
              <p:cNvGrpSpPr>
                <a:grpSpLocks noChangeAspect="1"/>
              </p:cNvGrpSpPr>
              <p:nvPr/>
            </p:nvGrpSpPr>
            <p:grpSpPr bwMode="auto">
              <a:xfrm>
                <a:off x="4057" y="1789"/>
                <a:ext cx="758" cy="758"/>
                <a:chOff x="3625" y="2463"/>
                <a:chExt cx="758" cy="758"/>
              </a:xfrm>
            </p:grpSpPr>
            <p:pic>
              <p:nvPicPr>
                <p:cNvPr id="52" name="Picture 132" descr="droplets2000014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3628" y="2466"/>
                  <a:ext cx="755" cy="755"/>
                </a:xfrm>
                <a:prstGeom prst="rect">
                  <a:avLst/>
                </a:prstGeom>
                <a:noFill/>
              </p:spPr>
            </p:pic>
            <p:sp>
              <p:nvSpPr>
                <p:cNvPr id="53" name="Text Box 13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625" y="2463"/>
                  <a:ext cx="23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ea typeface="SimSun" pitchFamily="2" charset="-122"/>
                    </a:rPr>
                    <a:t>(e)</a:t>
                  </a:r>
                  <a:endParaRPr lang="en-US"/>
                </a:p>
              </p:txBody>
            </p:sp>
          </p:grpSp>
          <p:grpSp>
            <p:nvGrpSpPr>
              <p:cNvPr id="46" name="Group 177"/>
              <p:cNvGrpSpPr>
                <a:grpSpLocks noChangeAspect="1"/>
              </p:cNvGrpSpPr>
              <p:nvPr/>
            </p:nvGrpSpPr>
            <p:grpSpPr bwMode="auto">
              <a:xfrm>
                <a:off x="4862" y="1789"/>
                <a:ext cx="757" cy="758"/>
                <a:chOff x="4862" y="1789"/>
                <a:chExt cx="757" cy="758"/>
              </a:xfrm>
            </p:grpSpPr>
            <p:pic>
              <p:nvPicPr>
                <p:cNvPr id="50" name="Picture 133" descr="droplets2000016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864" y="1792"/>
                  <a:ext cx="755" cy="755"/>
                </a:xfrm>
                <a:prstGeom prst="rect">
                  <a:avLst/>
                </a:prstGeom>
                <a:noFill/>
              </p:spPr>
            </p:pic>
            <p:sp>
              <p:nvSpPr>
                <p:cNvPr id="51" name="Text Box 13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862" y="1789"/>
                  <a:ext cx="23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dirty="0">
                      <a:ea typeface="SimSun" pitchFamily="2" charset="-122"/>
                    </a:rPr>
                    <a:t>(f)</a:t>
                  </a:r>
                  <a:endParaRPr lang="en-US" dirty="0"/>
                </a:p>
              </p:txBody>
            </p:sp>
          </p:grpSp>
          <p:grpSp>
            <p:nvGrpSpPr>
              <p:cNvPr id="47" name="Group 176"/>
              <p:cNvGrpSpPr>
                <a:grpSpLocks noChangeAspect="1"/>
              </p:cNvGrpSpPr>
              <p:nvPr/>
            </p:nvGrpSpPr>
            <p:grpSpPr bwMode="auto">
              <a:xfrm>
                <a:off x="3245" y="2596"/>
                <a:ext cx="2404" cy="816"/>
                <a:chOff x="3245" y="2596"/>
                <a:chExt cx="2404" cy="816"/>
              </a:xfrm>
            </p:grpSpPr>
            <p:pic>
              <p:nvPicPr>
                <p:cNvPr id="48" name="Picture 174" descr="Movie7000007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grayscl/>
                </a:blip>
                <a:srcRect l="2945" t="21336" r="27846" b="21742"/>
                <a:stretch>
                  <a:fillRect/>
                </a:stretch>
              </p:blipFill>
              <p:spPr bwMode="auto">
                <a:xfrm rot="10800000">
                  <a:off x="3245" y="2596"/>
                  <a:ext cx="2404" cy="816"/>
                </a:xfrm>
                <a:prstGeom prst="rect">
                  <a:avLst/>
                </a:prstGeom>
                <a:noFill/>
              </p:spPr>
            </p:pic>
            <p:sp>
              <p:nvSpPr>
                <p:cNvPr id="49" name="Text Box 17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247" y="2596"/>
                  <a:ext cx="23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ea typeface="SimSun" pitchFamily="2" charset="-122"/>
                    </a:rPr>
                    <a:t>(g)</a:t>
                  </a:r>
                  <a:endParaRPr lang="en-US"/>
                </a:p>
              </p:txBody>
            </p:sp>
          </p:grpSp>
        </p:grpSp>
      </p:grpSp>
      <p:grpSp>
        <p:nvGrpSpPr>
          <p:cNvPr id="64" name="Group 153"/>
          <p:cNvGrpSpPr>
            <a:grpSpLocks/>
          </p:cNvGrpSpPr>
          <p:nvPr/>
        </p:nvGrpSpPr>
        <p:grpSpPr bwMode="auto">
          <a:xfrm>
            <a:off x="4343400" y="1600200"/>
            <a:ext cx="4084637" cy="3063875"/>
            <a:chOff x="581" y="1196"/>
            <a:chExt cx="2573" cy="1930"/>
          </a:xfrm>
        </p:grpSpPr>
        <p:pic>
          <p:nvPicPr>
            <p:cNvPr id="65" name="Picture 95" descr="deoplets system_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81" y="1196"/>
              <a:ext cx="2573" cy="1930"/>
            </a:xfrm>
            <a:prstGeom prst="rect">
              <a:avLst/>
            </a:prstGeom>
            <a:noFill/>
          </p:spPr>
        </p:pic>
        <p:sp>
          <p:nvSpPr>
            <p:cNvPr id="66" name="Text Box 151"/>
            <p:cNvSpPr txBox="1">
              <a:spLocks noChangeArrowheads="1"/>
            </p:cNvSpPr>
            <p:nvPr/>
          </p:nvSpPr>
          <p:spPr bwMode="auto">
            <a:xfrm>
              <a:off x="838" y="1589"/>
              <a:ext cx="6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SimSun" pitchFamily="2" charset="-122"/>
                </a:rPr>
                <a:t>Oil inlet</a:t>
              </a:r>
              <a:endParaRPr lang="en-US"/>
            </a:p>
          </p:txBody>
        </p:sp>
        <p:sp>
          <p:nvSpPr>
            <p:cNvPr id="67" name="Text Box 152"/>
            <p:cNvSpPr txBox="1">
              <a:spLocks noChangeArrowheads="1"/>
            </p:cNvSpPr>
            <p:nvPr/>
          </p:nvSpPr>
          <p:spPr bwMode="auto">
            <a:xfrm>
              <a:off x="1809" y="1620"/>
              <a:ext cx="8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SimSun" pitchFamily="2" charset="-122"/>
                </a:rPr>
                <a:t>Water inlet</a:t>
              </a:r>
              <a:endParaRPr lang="en-US"/>
            </a:p>
          </p:txBody>
        </p:sp>
      </p:grpSp>
      <p:sp>
        <p:nvSpPr>
          <p:cNvPr id="68" name="Oval 67"/>
          <p:cNvSpPr/>
          <p:nvPr/>
        </p:nvSpPr>
        <p:spPr>
          <a:xfrm>
            <a:off x="6400800" y="3429000"/>
            <a:ext cx="5334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5715000" y="44958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Laser bubble</a:t>
            </a:r>
            <a:endParaRPr lang="en-SG" dirty="0"/>
          </a:p>
        </p:txBody>
      </p:sp>
      <p:cxnSp>
        <p:nvCxnSpPr>
          <p:cNvPr id="71" name="Straight Arrow Connector 70"/>
          <p:cNvCxnSpPr/>
          <p:nvPr/>
        </p:nvCxnSpPr>
        <p:spPr>
          <a:xfrm rot="5400000" flipH="1" flipV="1">
            <a:off x="5829300" y="38481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55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Droplet Coalescence</a:t>
            </a:r>
            <a:endParaRPr lang="en-SG" dirty="0"/>
          </a:p>
        </p:txBody>
      </p:sp>
      <p:pic>
        <p:nvPicPr>
          <p:cNvPr id="12" name="fast_coalescence.avi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50720" y="1790700"/>
            <a:ext cx="524256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170</Words>
  <Application>Microsoft Macintosh PowerPoint</Application>
  <PresentationFormat>On-screen Show (4:3)</PresentationFormat>
  <Paragraphs>48</Paragraphs>
  <Slides>10</Slides>
  <Notes>5</Notes>
  <HiddenSlides>0</HiddenSlides>
  <MMClips>2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1_Office Theme</vt:lpstr>
      <vt:lpstr>PowerPoint Presentation</vt:lpstr>
      <vt:lpstr>Microfluidic devices for beginners</vt:lpstr>
      <vt:lpstr>and the experts</vt:lpstr>
      <vt:lpstr>Cell Treatment</vt:lpstr>
      <vt:lpstr>Visualization of the flow field with particle image velocimetry</vt:lpstr>
      <vt:lpstr>Implementation of the bubble pump</vt:lpstr>
      <vt:lpstr>Continuous operation of the bubble pump</vt:lpstr>
      <vt:lpstr>On Demand Droplet Fusion</vt:lpstr>
      <vt:lpstr>Droplet Coalescence</vt:lpstr>
      <vt:lpstr>Droplet Focusing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cdohl</dc:creator>
  <cp:lastModifiedBy>cdohl</cp:lastModifiedBy>
  <cp:revision>1</cp:revision>
  <dcterms:created xsi:type="dcterms:W3CDTF">2018-04-02T22:57:26Z</dcterms:created>
  <dcterms:modified xsi:type="dcterms:W3CDTF">2018-04-02T23:04:24Z</dcterms:modified>
</cp:coreProperties>
</file>