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7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D1474-E815-4253-82D2-31230E0A599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77340-0091-471D-970E-6C2F33F0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3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54C8-6C5C-4A7A-9387-3BE3FF75406E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7C1A-4AF1-4788-B4FD-642C2DD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54C8-6C5C-4A7A-9387-3BE3FF75406E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7C1A-4AF1-4788-B4FD-642C2DD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54C8-6C5C-4A7A-9387-3BE3FF75406E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7C1A-4AF1-4788-B4FD-642C2DD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54C8-6C5C-4A7A-9387-3BE3FF75406E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7C1A-4AF1-4788-B4FD-642C2DD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54C8-6C5C-4A7A-9387-3BE3FF75406E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7C1A-4AF1-4788-B4FD-642C2DD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0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54C8-6C5C-4A7A-9387-3BE3FF75406E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7C1A-4AF1-4788-B4FD-642C2DD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0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54C8-6C5C-4A7A-9387-3BE3FF75406E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7C1A-4AF1-4788-B4FD-642C2DD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54C8-6C5C-4A7A-9387-3BE3FF75406E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7C1A-4AF1-4788-B4FD-642C2DD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4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54C8-6C5C-4A7A-9387-3BE3FF75406E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7C1A-4AF1-4788-B4FD-642C2DD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54C8-6C5C-4A7A-9387-3BE3FF75406E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7C1A-4AF1-4788-B4FD-642C2DD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54C8-6C5C-4A7A-9387-3BE3FF75406E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7C1A-4AF1-4788-B4FD-642C2DD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5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54C8-6C5C-4A7A-9387-3BE3FF75406E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07C1A-4AF1-4788-B4FD-642C2DD2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2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2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iberation Sans"/>
              </a:rPr>
              <a:t>Comparing alignments</a:t>
            </a:r>
            <a:endParaRPr lang="en-US" dirty="0">
              <a:latin typeface="Liberatio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iberation Sans"/>
              </a:rPr>
              <a:t>Control: align residues that are close together in the aligned structures.</a:t>
            </a:r>
          </a:p>
          <a:p>
            <a:r>
              <a:rPr lang="en-US" dirty="0" err="1" smtClean="0">
                <a:latin typeface="Liberation Sans"/>
              </a:rPr>
              <a:t>Gonnet</a:t>
            </a:r>
            <a:r>
              <a:rPr lang="en-US" dirty="0" smtClean="0">
                <a:latin typeface="Liberation Sans"/>
              </a:rPr>
              <a:t> series of matrices</a:t>
            </a:r>
          </a:p>
          <a:p>
            <a:pPr lvl="1"/>
            <a:r>
              <a:rPr lang="en-US" dirty="0" smtClean="0">
                <a:latin typeface="Liberation Sans"/>
              </a:rPr>
              <a:t>Derived from substitution rates in soluble proteins</a:t>
            </a:r>
          </a:p>
          <a:p>
            <a:r>
              <a:rPr lang="en-US" dirty="0" smtClean="0">
                <a:latin typeface="Liberation Sans"/>
              </a:rPr>
              <a:t>BBTMOUT matrix</a:t>
            </a:r>
          </a:p>
          <a:p>
            <a:pPr lvl="1"/>
            <a:r>
              <a:rPr lang="en-US" dirty="0" smtClean="0">
                <a:latin typeface="Liberation Sans"/>
              </a:rPr>
              <a:t>Derived from substitution rates in outer membrane proteins</a:t>
            </a:r>
          </a:p>
        </p:txBody>
      </p:sp>
    </p:spTree>
    <p:extLst>
      <p:ext uri="{BB962C8B-B14F-4D97-AF65-F5344CB8AC3E}">
        <p14:creationId xmlns:p14="http://schemas.microsoft.com/office/powerpoint/2010/main" val="23357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Predicted structure of maltoporin, with 1A0S as a template: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optimal alignment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Predicted structure of maltoporin, with 1A0S as a template: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Gonnet series alignment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Predicted structure of maltoporin, with 1A0S as a template: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BBMTOUT alignment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iberation Sans"/>
              </a:rPr>
              <a:t>Current work</a:t>
            </a:r>
            <a:endParaRPr lang="en-US" dirty="0">
              <a:latin typeface="Liberatio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iberation Sans"/>
              </a:rPr>
              <a:t>Learn enough about continuous Markov chains to understand the paper reporting BBTMOUT and derive a series</a:t>
            </a:r>
          </a:p>
        </p:txBody>
      </p:sp>
    </p:spTree>
    <p:extLst>
      <p:ext uri="{BB962C8B-B14F-4D97-AF65-F5344CB8AC3E}">
        <p14:creationId xmlns:p14="http://schemas.microsoft.com/office/powerpoint/2010/main" val="354963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buNone/>
            </a:pPr>
            <a:r>
              <a:rPr lang="en-US" smtClean="0">
                <a:latin typeface="Liberation Sans" pitchFamily="34"/>
              </a:rPr>
              <a:t>E</a:t>
            </a:r>
            <a:r>
              <a:rPr lang="en-US" baseline="-42000" smtClean="0">
                <a:latin typeface="Liberation Sans" pitchFamily="34"/>
              </a:rPr>
              <a:t>z</a:t>
            </a:r>
            <a:r>
              <a:rPr lang="en-US" smtClean="0">
                <a:latin typeface="Liberation Sans" pitchFamily="34"/>
              </a:rPr>
              <a:t>β</a:t>
            </a:r>
            <a:br>
              <a:rPr lang="en-US" smtClean="0">
                <a:latin typeface="Liberation Sans" pitchFamily="34"/>
              </a:rPr>
            </a:br>
            <a:r>
              <a:rPr lang="en-US" smtClean="0">
                <a:latin typeface="Liberation Sans" pitchFamily="34"/>
              </a:rPr>
              <a:t>Is an Insertion Potential</a:t>
            </a:r>
            <a:endParaRPr lang="en-US">
              <a:latin typeface="Liberation Sans" pitchFamily="34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smtClean="0"/>
              <a:t>What's that good for?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9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buNone/>
            </a:pPr>
            <a:r>
              <a:rPr lang="en-US" smtClean="0">
                <a:latin typeface="Liberation Sans" pitchFamily="34"/>
              </a:rPr>
              <a:t>E</a:t>
            </a:r>
            <a:r>
              <a:rPr lang="en-US" baseline="-42000" smtClean="0">
                <a:latin typeface="Liberation Sans" pitchFamily="34"/>
              </a:rPr>
              <a:t>z</a:t>
            </a:r>
            <a:r>
              <a:rPr lang="en-US" smtClean="0">
                <a:latin typeface="Liberation Sans" pitchFamily="34"/>
              </a:rPr>
              <a:t>β</a:t>
            </a:r>
            <a:br>
              <a:rPr lang="en-US" smtClean="0">
                <a:latin typeface="Liberation Sans" pitchFamily="34"/>
              </a:rPr>
            </a:br>
            <a:r>
              <a:rPr lang="en-US" smtClean="0">
                <a:latin typeface="Liberation Sans" pitchFamily="34"/>
              </a:rPr>
              <a:t>Is a Knowledge-Based Potential</a:t>
            </a:r>
            <a:endParaRPr lang="en-US">
              <a:latin typeface="Liberation Sans" pitchFamily="34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7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1" y="122745"/>
            <a:ext cx="8228763" cy="144655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Liberation Sans" pitchFamily="34"/>
              </a:rPr>
              <a:t>E</a:t>
            </a:r>
            <a:r>
              <a:rPr lang="en-US" baseline="-42000">
                <a:latin typeface="Liberation Sans" pitchFamily="34"/>
              </a:rPr>
              <a:t>z</a:t>
            </a:r>
            <a:r>
              <a:rPr lang="en-US">
                <a:latin typeface="Liberation Sans" pitchFamily="34"/>
              </a:rPr>
              <a:t>β</a:t>
            </a:r>
            <a:br>
              <a:rPr lang="en-US">
                <a:latin typeface="Liberation Sans" pitchFamily="34"/>
              </a:rPr>
            </a:br>
            <a:r>
              <a:rPr lang="en-US">
                <a:latin typeface="Liberation Sans" pitchFamily="34"/>
              </a:rPr>
              <a:t>Is a Knowledge-Based Potential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8093" y="3929150"/>
            <a:ext cx="9143107" cy="42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6" y="5391926"/>
            <a:ext cx="9143107" cy="42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-1866240" y="2281199"/>
            <a:ext cx="5529164" cy="4147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98996" y="2073818"/>
            <a:ext cx="5529164" cy="4147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317760" y="2281526"/>
            <a:ext cx="5529164" cy="41473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/>
          <p:cNvSpPr/>
          <p:nvPr/>
        </p:nvSpPr>
        <p:spPr>
          <a:xfrm>
            <a:off x="228600" y="4495800"/>
            <a:ext cx="7257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81639" tIns="40820" rIns="81639" bIns="40820" anchor="ctr" anchorCtr="1" compatLnSpc="0"/>
          <a:lstStyle/>
          <a:p>
            <a:pPr hangingPunct="0"/>
            <a:endParaRPr lang="en-US" sz="1600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28600" y="4876800"/>
            <a:ext cx="7257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81639" tIns="40820" rIns="81639" bIns="40820" anchor="ctr" anchorCtr="1" compatLnSpc="0"/>
          <a:lstStyle/>
          <a:p>
            <a:pPr hangingPunct="0"/>
            <a:endParaRPr lang="en-US" sz="1600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7600" y="4724400"/>
            <a:ext cx="1451520" cy="31839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>
            <a:spAutoFit/>
          </a:bodyPr>
          <a:lstStyle/>
          <a:p>
            <a:pPr hangingPunct="0"/>
            <a:r>
              <a:rPr lang="en-US" sz="1600" dirty="0" smtClean="0">
                <a:latin typeface="Liberation Sans" pitchFamily="18"/>
                <a:ea typeface="DejaVu Sans" pitchFamily="2"/>
                <a:cs typeface="DejaVu Sans" pitchFamily="2"/>
              </a:rPr>
              <a:t>~10% </a:t>
            </a:r>
            <a:r>
              <a:rPr lang="en-US" sz="1600" dirty="0">
                <a:latin typeface="Liberation Sans" pitchFamily="18"/>
                <a:ea typeface="DejaVu Sans" pitchFamily="2"/>
                <a:cs typeface="DejaVu Sans" pitchFamily="2"/>
              </a:rPr>
              <a:t>Alanine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67600" y="4343400"/>
            <a:ext cx="1451520" cy="31839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>
            <a:spAutoFit/>
          </a:bodyPr>
          <a:lstStyle/>
          <a:p>
            <a:pPr hangingPunct="0"/>
            <a:r>
              <a:rPr lang="en-US" sz="1600" dirty="0" smtClean="0">
                <a:latin typeface="Liberation Sans" pitchFamily="18"/>
                <a:ea typeface="DejaVu Sans" pitchFamily="2"/>
                <a:cs typeface="DejaVu Sans" pitchFamily="2"/>
              </a:rPr>
              <a:t>~6</a:t>
            </a:r>
            <a:r>
              <a:rPr lang="en-US" sz="1600" dirty="0">
                <a:latin typeface="Liberation Sans" pitchFamily="18"/>
                <a:ea typeface="DejaVu Sans" pitchFamily="2"/>
                <a:cs typeface="DejaVu Sans" pitchFamily="2"/>
              </a:rPr>
              <a:t>% Alanine</a:t>
            </a:r>
          </a:p>
        </p:txBody>
      </p:sp>
    </p:spTree>
    <p:extLst>
      <p:ext uri="{BB962C8B-B14F-4D97-AF65-F5344CB8AC3E}">
        <p14:creationId xmlns:p14="http://schemas.microsoft.com/office/powerpoint/2010/main" val="368787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smtClean="0"/>
              <a:t>The problem: not many structures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smtClean="0"/>
              <a:t>A solution: homology modeling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7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smtClean="0"/>
              <a:t>Substitution matrices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6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Testing alignments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118</Words>
  <Application>Microsoft Office PowerPoint</Application>
  <PresentationFormat>On-screen Show (4:3)</PresentationFormat>
  <Paragraphs>21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Ezβ Is an Insertion Potential</vt:lpstr>
      <vt:lpstr>What's that good for?</vt:lpstr>
      <vt:lpstr>Ezβ Is a Knowledge-Based Potential</vt:lpstr>
      <vt:lpstr>Ezβ Is a Knowledge-Based Potential</vt:lpstr>
      <vt:lpstr>The problem: not many structures</vt:lpstr>
      <vt:lpstr>A solution: homology modeling</vt:lpstr>
      <vt:lpstr>Substitution matrices</vt:lpstr>
      <vt:lpstr>Testing alignments</vt:lpstr>
      <vt:lpstr>Comparing alignments</vt:lpstr>
      <vt:lpstr>Predicted structure of maltoporin, with 1A0S as a template: optimal alignment</vt:lpstr>
      <vt:lpstr>Predicted structure of maltoporin, with 1A0S as a template: Gonnet series alignment</vt:lpstr>
      <vt:lpstr>Predicted structure of maltoporin, with 1A0S as a template: BBMTOUT alignment</vt:lpstr>
      <vt:lpstr>Current work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 Lab</dc:creator>
  <cp:lastModifiedBy>Nanda Lab</cp:lastModifiedBy>
  <cp:revision>7</cp:revision>
  <dcterms:created xsi:type="dcterms:W3CDTF">2012-07-25T15:37:17Z</dcterms:created>
  <dcterms:modified xsi:type="dcterms:W3CDTF">2012-07-25T15:53:34Z</dcterms:modified>
</cp:coreProperties>
</file>