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4"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5284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83566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41341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99547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0E58-566F-402D-A637-387411A7A200}" type="datetimeFigureOut">
              <a:rPr lang="en-US" smtClean="0"/>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218275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90E58-566F-402D-A637-387411A7A200}" type="datetimeFigureOut">
              <a:rPr lang="en-US" smtClean="0"/>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24856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90E58-566F-402D-A637-387411A7A200}" type="datetimeFigureOut">
              <a:rPr lang="en-US" smtClean="0"/>
              <a:t>10/18/2012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33810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90E58-566F-402D-A637-387411A7A200}" type="datetimeFigureOut">
              <a:rPr lang="en-US" smtClean="0"/>
              <a:t>10/18/2012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59082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90E58-566F-402D-A637-387411A7A200}" type="datetimeFigureOut">
              <a:rPr lang="en-US" smtClean="0"/>
              <a:t>10/18/2012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27818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0E58-566F-402D-A637-387411A7A200}" type="datetimeFigureOut">
              <a:rPr lang="en-US" smtClean="0"/>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61908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0E58-566F-402D-A637-387411A7A200}" type="datetimeFigureOut">
              <a:rPr lang="en-US" smtClean="0"/>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25894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90E58-566F-402D-A637-387411A7A200}" type="datetimeFigureOut">
              <a:rPr lang="en-US" smtClean="0"/>
              <a:t>10/18/2012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AE7E2-2CA5-4E4C-9C4B-EAA8ECEB7722}" type="slidenum">
              <a:rPr lang="en-US" smtClean="0"/>
              <a:t>‹#›</a:t>
            </a:fld>
            <a:endParaRPr lang="en-US"/>
          </a:p>
        </p:txBody>
      </p:sp>
    </p:spTree>
    <p:extLst>
      <p:ext uri="{BB962C8B-B14F-4D97-AF65-F5344CB8AC3E}">
        <p14:creationId xmlns:p14="http://schemas.microsoft.com/office/powerpoint/2010/main" val="92309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Estimating Structures For Use in the Derivation of E</a:t>
            </a:r>
            <a:r>
              <a:rPr lang="en-US" baseline="-25000" dirty="0" smtClean="0"/>
              <a:t>z</a:t>
            </a:r>
            <a:r>
              <a:rPr lang="el-GR" dirty="0" smtClean="0"/>
              <a:t>β</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428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scoring matrices</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04800" y="5791200"/>
            <a:ext cx="8610600" cy="923330"/>
          </a:xfrm>
          <a:prstGeom prst="rect">
            <a:avLst/>
          </a:prstGeom>
          <a:noFill/>
        </p:spPr>
        <p:txBody>
          <a:bodyPr wrap="square" rtlCol="0">
            <a:spAutoFit/>
          </a:bodyPr>
          <a:lstStyle/>
          <a:p>
            <a:r>
              <a:rPr lang="en-US" dirty="0" smtClean="0"/>
              <a:t>“</a:t>
            </a:r>
            <a:r>
              <a:rPr lang="en-US" dirty="0"/>
              <a:t>Pattern of Amino Acid Substitutions in Transmembrane Domains of </a:t>
            </a:r>
            <a:r>
              <a:rPr lang="el-GR" dirty="0"/>
              <a:t>β-</a:t>
            </a:r>
            <a:r>
              <a:rPr lang="en-US" dirty="0"/>
              <a:t>Barrel Membrane Proteins for Detecting Remote Homologs in Bacteria and </a:t>
            </a:r>
            <a:r>
              <a:rPr lang="en-US" dirty="0" smtClean="0"/>
              <a:t>Mitochondria”</a:t>
            </a:r>
          </a:p>
          <a:p>
            <a:r>
              <a:rPr lang="en-US" dirty="0" smtClean="0"/>
              <a:t>Jimenez-Morales, Liang; </a:t>
            </a:r>
            <a:r>
              <a:rPr lang="en-US" i="1" dirty="0" err="1" smtClean="0"/>
              <a:t>PLoS</a:t>
            </a:r>
            <a:r>
              <a:rPr lang="en-US" i="1" dirty="0" smtClean="0"/>
              <a:t> One</a:t>
            </a:r>
            <a:r>
              <a:rPr lang="en-US" dirty="0" smtClean="0"/>
              <a:t> 2011</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001000" cy="435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82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scoring matrices</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04800" y="5791200"/>
            <a:ext cx="8610600" cy="923330"/>
          </a:xfrm>
          <a:prstGeom prst="rect">
            <a:avLst/>
          </a:prstGeom>
          <a:noFill/>
        </p:spPr>
        <p:txBody>
          <a:bodyPr wrap="square" rtlCol="0">
            <a:spAutoFit/>
          </a:bodyPr>
          <a:lstStyle/>
          <a:p>
            <a:r>
              <a:rPr lang="en-US" dirty="0" smtClean="0"/>
              <a:t>“</a:t>
            </a:r>
            <a:r>
              <a:rPr lang="en-US" dirty="0"/>
              <a:t>Pattern of Amino Acid Substitutions in Transmembrane Domains of </a:t>
            </a:r>
            <a:r>
              <a:rPr lang="el-GR" dirty="0"/>
              <a:t>β-</a:t>
            </a:r>
            <a:r>
              <a:rPr lang="en-US" dirty="0"/>
              <a:t>Barrel Membrane Proteins for Detecting Remote Homologs in Bacteria and </a:t>
            </a:r>
            <a:r>
              <a:rPr lang="en-US" dirty="0" smtClean="0"/>
              <a:t>Mitochondria”</a:t>
            </a:r>
          </a:p>
          <a:p>
            <a:r>
              <a:rPr lang="en-US" dirty="0" smtClean="0"/>
              <a:t>Jimenez-Morales, Liang; </a:t>
            </a:r>
            <a:r>
              <a:rPr lang="en-US" i="1" dirty="0" err="1" smtClean="0"/>
              <a:t>PLoS</a:t>
            </a:r>
            <a:r>
              <a:rPr lang="en-US" i="1" dirty="0" smtClean="0"/>
              <a:t> One</a:t>
            </a:r>
            <a:r>
              <a:rPr lang="en-US" dirty="0" smtClean="0"/>
              <a:t> 2011</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448825"/>
            <a:ext cx="80010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366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Knowledge-based force fields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95400"/>
            <a:ext cx="6216557" cy="4525963"/>
          </a:xfrm>
        </p:spPr>
      </p:pic>
      <p:sp>
        <p:nvSpPr>
          <p:cNvPr id="5" name="TextBox 4"/>
          <p:cNvSpPr txBox="1"/>
          <p:nvPr/>
        </p:nvSpPr>
        <p:spPr>
          <a:xfrm>
            <a:off x="1219200" y="5943600"/>
            <a:ext cx="7134517" cy="646331"/>
          </a:xfrm>
          <a:prstGeom prst="rect">
            <a:avLst/>
          </a:prstGeom>
          <a:noFill/>
        </p:spPr>
        <p:txBody>
          <a:bodyPr wrap="none" rtlCol="0">
            <a:spAutoFit/>
          </a:bodyPr>
          <a:lstStyle/>
          <a:p>
            <a:r>
              <a:rPr lang="en-US" dirty="0" smtClean="0"/>
              <a:t>“Boltzmann’s principle, knowledge-based mean fields and protein folding”</a:t>
            </a:r>
          </a:p>
          <a:p>
            <a:r>
              <a:rPr lang="en-US" dirty="0" smtClean="0"/>
              <a:t>Manfred J. </a:t>
            </a:r>
            <a:r>
              <a:rPr lang="en-US" dirty="0" err="1" smtClean="0"/>
              <a:t>Sippl</a:t>
            </a:r>
            <a:r>
              <a:rPr lang="en-US" dirty="0" smtClean="0"/>
              <a:t>, </a:t>
            </a:r>
            <a:r>
              <a:rPr lang="en-US" i="1" dirty="0" smtClean="0"/>
              <a:t>Journal of Computer-Aided Molecular Design</a:t>
            </a:r>
            <a:r>
              <a:rPr lang="en-US" dirty="0" smtClean="0"/>
              <a:t>, 1993</a:t>
            </a:r>
            <a:endParaRPr lang="en-US" dirty="0"/>
          </a:p>
        </p:txBody>
      </p:sp>
    </p:spTree>
    <p:extLst>
      <p:ext uri="{BB962C8B-B14F-4D97-AF65-F5344CB8AC3E}">
        <p14:creationId xmlns:p14="http://schemas.microsoft.com/office/powerpoint/2010/main" val="3750360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trying to understand </a:t>
            </a:r>
            <a:r>
              <a:rPr lang="en-US" i="1" dirty="0" smtClean="0"/>
              <a:t>insertion</a:t>
            </a:r>
            <a:r>
              <a:rPr lang="en-US" dirty="0" smtClean="0"/>
              <a:t>, not </a:t>
            </a:r>
            <a:r>
              <a:rPr lang="en-US" i="1" dirty="0" smtClean="0"/>
              <a:t>folding</a:t>
            </a:r>
            <a:r>
              <a:rPr lang="en-US" dirty="0"/>
              <a:t> </a:t>
            </a:r>
            <a:r>
              <a:rPr lang="en-US" dirty="0" smtClean="0"/>
              <a:t>generally</a:t>
            </a:r>
            <a:endParaRPr lang="en-US" dirty="0"/>
          </a:p>
        </p:txBody>
      </p:sp>
      <p:sp>
        <p:nvSpPr>
          <p:cNvPr id="5" name="Content Placeholder 4"/>
          <p:cNvSpPr>
            <a:spLocks noGrp="1"/>
          </p:cNvSpPr>
          <p:nvPr>
            <p:ph idx="1"/>
          </p:nvPr>
        </p:nvSpPr>
        <p:spPr/>
        <p:txBody>
          <a:bodyPr/>
          <a:lstStyle/>
          <a:p>
            <a:endParaRPr lang="en-US" dirty="0"/>
          </a:p>
        </p:txBody>
      </p:sp>
      <p:pic>
        <p:nvPicPr>
          <p:cNvPr id="1026" name="Picture 2" descr="http://opm.phar.umich.edu/images/png/1qf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800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34000" y="5181600"/>
            <a:ext cx="3461845" cy="646331"/>
          </a:xfrm>
          <a:prstGeom prst="rect">
            <a:avLst/>
          </a:prstGeom>
          <a:noFill/>
        </p:spPr>
        <p:txBody>
          <a:bodyPr wrap="none" rtlCol="0">
            <a:spAutoFit/>
          </a:bodyPr>
          <a:lstStyle/>
          <a:p>
            <a:r>
              <a:rPr lang="en-US" dirty="0" err="1" smtClean="0"/>
              <a:t>FhuA</a:t>
            </a:r>
            <a:r>
              <a:rPr lang="en-US" dirty="0" smtClean="0"/>
              <a:t> from Orientations of Proteins</a:t>
            </a:r>
          </a:p>
          <a:p>
            <a:r>
              <a:rPr lang="en-US" dirty="0" smtClean="0"/>
              <a:t>in Membranes database</a:t>
            </a:r>
            <a:endParaRPr lang="en-US" dirty="0"/>
          </a:p>
        </p:txBody>
      </p:sp>
    </p:spTree>
    <p:extLst>
      <p:ext uri="{BB962C8B-B14F-4D97-AF65-F5344CB8AC3E}">
        <p14:creationId xmlns:p14="http://schemas.microsoft.com/office/powerpoint/2010/main" val="1266434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forces encountered in large molecular systems are very complicated. To take full account of their complexity the known macromolecular structures are taken as the only reliable source of information. The goal is to extract the forces and potentials stabilizing native folds in solution from the set of known structures.”</a:t>
            </a:r>
          </a:p>
          <a:p>
            <a:pPr marL="0" indent="0">
              <a:buNone/>
            </a:pPr>
            <a:r>
              <a:rPr lang="en-US" dirty="0" smtClean="0"/>
              <a:t>- Manfred </a:t>
            </a:r>
            <a:r>
              <a:rPr lang="en-US" dirty="0" err="1" smtClean="0"/>
              <a:t>Sippl</a:t>
            </a:r>
            <a:endParaRPr lang="en-US" dirty="0"/>
          </a:p>
        </p:txBody>
      </p:sp>
    </p:spTree>
    <p:extLst>
      <p:ext uri="{BB962C8B-B14F-4D97-AF65-F5344CB8AC3E}">
        <p14:creationId xmlns:p14="http://schemas.microsoft.com/office/powerpoint/2010/main" val="309486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Less than 1% of structures in the Protein Data Bank are of membrane proteins</a:t>
            </a:r>
          </a:p>
          <a:p>
            <a:r>
              <a:rPr lang="en-US" dirty="0" smtClean="0"/>
              <a:t>We work with about 30 structures</a:t>
            </a:r>
          </a:p>
          <a:p>
            <a:r>
              <a:rPr lang="en-US" dirty="0" smtClean="0"/>
              <a:t>Is that enough?</a:t>
            </a:r>
            <a:endParaRPr lang="en-US" dirty="0"/>
          </a:p>
        </p:txBody>
      </p:sp>
    </p:spTree>
    <p:extLst>
      <p:ext uri="{BB962C8B-B14F-4D97-AF65-F5344CB8AC3E}">
        <p14:creationId xmlns:p14="http://schemas.microsoft.com/office/powerpoint/2010/main" val="2423751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Structural Information from Sequence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opm.phar.umich.edu/images/png/1fe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4478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26332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2439"/>
          <a:stretch/>
        </p:blipFill>
        <p:spPr bwMode="auto">
          <a:xfrm>
            <a:off x="2819400" y="3429000"/>
            <a:ext cx="304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descr="http://opm.phar.umich.edu/images/png/1a0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 b="16923"/>
          <a:stretch/>
        </p:blipFill>
        <p:spPr bwMode="auto">
          <a:xfrm>
            <a:off x="3276600" y="1371600"/>
            <a:ext cx="2384778"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http://opm.phar.umich.edu/images/png/1qjp.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 b="17143"/>
          <a:stretch/>
        </p:blipFill>
        <p:spPr bwMode="auto">
          <a:xfrm>
            <a:off x="6400800" y="1524000"/>
            <a:ext cx="2057400" cy="170470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p:cNvPicPr>
            <a:picLocks noChangeAspect="1" noChangeArrowheads="1"/>
          </p:cNvPicPr>
          <p:nvPr/>
        </p:nvPicPr>
        <p:blipFill rotWithShape="1">
          <a:blip r:embed="rId7">
            <a:extLst>
              <a:ext uri="{28A0092B-C50C-407E-A947-70E740481C1C}">
                <a14:useLocalDpi xmlns:a14="http://schemas.microsoft.com/office/drawing/2010/main" val="0"/>
              </a:ext>
            </a:extLst>
          </a:blip>
          <a:srcRect l="-12618" r="12618"/>
          <a:stretch/>
        </p:blipFill>
        <p:spPr bwMode="auto">
          <a:xfrm>
            <a:off x="5669280" y="3429000"/>
            <a:ext cx="307018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79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PyMOL</a:t>
            </a:r>
            <a:r>
              <a:rPr lang="en-US" dirty="0" smtClean="0"/>
              <a:t> break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7402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scoring matrices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88" y="1600200"/>
            <a:ext cx="924877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5257800"/>
            <a:ext cx="8077200" cy="646331"/>
          </a:xfrm>
          <a:prstGeom prst="rect">
            <a:avLst/>
          </a:prstGeom>
          <a:noFill/>
        </p:spPr>
        <p:txBody>
          <a:bodyPr wrap="square" rtlCol="0">
            <a:spAutoFit/>
          </a:bodyPr>
          <a:lstStyle/>
          <a:p>
            <a:r>
              <a:rPr lang="en-US" dirty="0" smtClean="0"/>
              <a:t>“Exhaustive Matching of the Entire Protein Sequence Database”</a:t>
            </a:r>
          </a:p>
          <a:p>
            <a:r>
              <a:rPr lang="en-US" dirty="0" err="1" smtClean="0"/>
              <a:t>Gonnet</a:t>
            </a:r>
            <a:r>
              <a:rPr lang="en-US" dirty="0" smtClean="0"/>
              <a:t>, Cohen, Benner; </a:t>
            </a:r>
            <a:r>
              <a:rPr lang="en-US" i="1" dirty="0" smtClean="0"/>
              <a:t>Science</a:t>
            </a:r>
            <a:r>
              <a:rPr lang="en-US" dirty="0"/>
              <a:t> </a:t>
            </a:r>
            <a:r>
              <a:rPr lang="en-US" dirty="0" smtClean="0"/>
              <a:t>1992</a:t>
            </a:r>
          </a:p>
        </p:txBody>
      </p:sp>
    </p:spTree>
    <p:extLst>
      <p:ext uri="{BB962C8B-B14F-4D97-AF65-F5344CB8AC3E}">
        <p14:creationId xmlns:p14="http://schemas.microsoft.com/office/powerpoint/2010/main" val="1705603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scoring matrices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00200"/>
            <a:ext cx="9250067" cy="3505690"/>
          </a:xfrm>
        </p:spPr>
      </p:pic>
      <p:sp>
        <p:nvSpPr>
          <p:cNvPr id="4" name="TextBox 3"/>
          <p:cNvSpPr txBox="1"/>
          <p:nvPr/>
        </p:nvSpPr>
        <p:spPr>
          <a:xfrm>
            <a:off x="533400" y="5257800"/>
            <a:ext cx="8077200" cy="646331"/>
          </a:xfrm>
          <a:prstGeom prst="rect">
            <a:avLst/>
          </a:prstGeom>
          <a:noFill/>
        </p:spPr>
        <p:txBody>
          <a:bodyPr wrap="square" rtlCol="0">
            <a:spAutoFit/>
          </a:bodyPr>
          <a:lstStyle/>
          <a:p>
            <a:r>
              <a:rPr lang="en-US" dirty="0" smtClean="0"/>
              <a:t>“Exhaustive Matching of the Entire Protein Sequence Database”</a:t>
            </a:r>
          </a:p>
          <a:p>
            <a:r>
              <a:rPr lang="en-US" dirty="0" err="1" smtClean="0"/>
              <a:t>Gonnet</a:t>
            </a:r>
            <a:r>
              <a:rPr lang="en-US" dirty="0" smtClean="0"/>
              <a:t>, Cohen, Benner; </a:t>
            </a:r>
            <a:r>
              <a:rPr lang="en-US" i="1" dirty="0" smtClean="0"/>
              <a:t>Science</a:t>
            </a:r>
            <a:r>
              <a:rPr lang="en-US" dirty="0"/>
              <a:t> </a:t>
            </a:r>
            <a:r>
              <a:rPr lang="en-US" dirty="0" smtClean="0"/>
              <a:t>1992</a:t>
            </a:r>
          </a:p>
        </p:txBody>
      </p:sp>
    </p:spTree>
    <p:extLst>
      <p:ext uri="{BB962C8B-B14F-4D97-AF65-F5344CB8AC3E}">
        <p14:creationId xmlns:p14="http://schemas.microsoft.com/office/powerpoint/2010/main" val="100053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250</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Estimating Structures For Use in the Derivation of Ezβ</vt:lpstr>
      <vt:lpstr>Knowledge-based force fields</vt:lpstr>
      <vt:lpstr>We’re trying to understand insertion, not folding generally</vt:lpstr>
      <vt:lpstr>PowerPoint Presentation</vt:lpstr>
      <vt:lpstr>PowerPoint Presentation</vt:lpstr>
      <vt:lpstr>Estimating Structural Information from Sequence</vt:lpstr>
      <vt:lpstr>PyMOL break</vt:lpstr>
      <vt:lpstr>Mutation scoring matrices</vt:lpstr>
      <vt:lpstr>Mutation scoring matrices</vt:lpstr>
      <vt:lpstr>Mutation scoring matrices</vt:lpstr>
      <vt:lpstr>Mutation scoring matrices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 Lab</dc:creator>
  <cp:lastModifiedBy>Nanda Lab</cp:lastModifiedBy>
  <cp:revision>9</cp:revision>
  <dcterms:created xsi:type="dcterms:W3CDTF">2012-10-17T20:35:30Z</dcterms:created>
  <dcterms:modified xsi:type="dcterms:W3CDTF">2012-10-18T15:40:34Z</dcterms:modified>
</cp:coreProperties>
</file>