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20.jpg" ContentType="image/jpeg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58D94-C75B-4351-9195-68A28B06FFB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8DFD-7B8C-42BB-94E5-54A8FF8A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92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81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3747" y="2473556"/>
            <a:ext cx="5764505" cy="1017651"/>
          </a:xfrm>
        </p:spPr>
        <p:txBody>
          <a:bodyPr lIns="0" tIns="0" rIns="0" bIns="0"/>
          <a:lstStyle>
            <a:lvl1pPr>
              <a:defRPr sz="6613" b="0" i="0">
                <a:solidFill>
                  <a:srgbClr val="1FB9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0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3747" y="2473556"/>
            <a:ext cx="5764505" cy="1017651"/>
          </a:xfrm>
        </p:spPr>
        <p:txBody>
          <a:bodyPr lIns="0" tIns="0" rIns="0" bIns="0"/>
          <a:lstStyle>
            <a:lvl1pPr>
              <a:defRPr sz="6613" b="0" i="0">
                <a:solidFill>
                  <a:srgbClr val="1FB9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879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3747" y="2473556"/>
            <a:ext cx="5764505" cy="1017651"/>
          </a:xfrm>
        </p:spPr>
        <p:txBody>
          <a:bodyPr lIns="0" tIns="0" rIns="0" bIns="0"/>
          <a:lstStyle>
            <a:lvl1pPr>
              <a:defRPr sz="6613" b="0" i="0">
                <a:solidFill>
                  <a:srgbClr val="1FB9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02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5106" y="6346763"/>
            <a:ext cx="180309" cy="153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bk object 17"/>
          <p:cNvSpPr/>
          <p:nvPr/>
        </p:nvSpPr>
        <p:spPr>
          <a:xfrm>
            <a:off x="1437516" y="6346763"/>
            <a:ext cx="163060" cy="150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bk object 18"/>
          <p:cNvSpPr/>
          <p:nvPr/>
        </p:nvSpPr>
        <p:spPr>
          <a:xfrm>
            <a:off x="1774618" y="6346763"/>
            <a:ext cx="191278" cy="153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bk object 19"/>
          <p:cNvSpPr/>
          <p:nvPr/>
        </p:nvSpPr>
        <p:spPr>
          <a:xfrm>
            <a:off x="1088663" y="6346763"/>
            <a:ext cx="174824" cy="150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bk object 21"/>
          <p:cNvSpPr/>
          <p:nvPr/>
        </p:nvSpPr>
        <p:spPr>
          <a:xfrm>
            <a:off x="0" y="5982046"/>
            <a:ext cx="12192000" cy="876300"/>
          </a:xfrm>
          <a:custGeom>
            <a:avLst/>
            <a:gdLst/>
            <a:ahLst/>
            <a:cxnLst/>
            <a:rect l="l" t="t" r="r" b="b"/>
            <a:pathLst>
              <a:path w="15544800" h="1285240">
                <a:moveTo>
                  <a:pt x="0" y="1284732"/>
                </a:moveTo>
                <a:lnTo>
                  <a:pt x="15544800" y="1284732"/>
                </a:lnTo>
                <a:lnTo>
                  <a:pt x="15544800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bk object 22"/>
          <p:cNvSpPr/>
          <p:nvPr/>
        </p:nvSpPr>
        <p:spPr>
          <a:xfrm>
            <a:off x="735106" y="6346763"/>
            <a:ext cx="180309" cy="153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bk object 23"/>
          <p:cNvSpPr/>
          <p:nvPr/>
        </p:nvSpPr>
        <p:spPr>
          <a:xfrm>
            <a:off x="1437516" y="6346763"/>
            <a:ext cx="163060" cy="150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bk object 24"/>
          <p:cNvSpPr/>
          <p:nvPr/>
        </p:nvSpPr>
        <p:spPr>
          <a:xfrm>
            <a:off x="1774618" y="6346763"/>
            <a:ext cx="191278" cy="153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bk object 25"/>
          <p:cNvSpPr/>
          <p:nvPr/>
        </p:nvSpPr>
        <p:spPr>
          <a:xfrm>
            <a:off x="1088663" y="6346763"/>
            <a:ext cx="174824" cy="150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bk object 26"/>
          <p:cNvSpPr/>
          <p:nvPr/>
        </p:nvSpPr>
        <p:spPr>
          <a:xfrm>
            <a:off x="10047642" y="1855817"/>
            <a:ext cx="45819" cy="39831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28955" y="0"/>
                </a:moveTo>
                <a:lnTo>
                  <a:pt x="17680" y="2274"/>
                </a:lnTo>
                <a:lnTo>
                  <a:pt x="8477" y="8477"/>
                </a:lnTo>
                <a:lnTo>
                  <a:pt x="2274" y="17680"/>
                </a:lnTo>
                <a:lnTo>
                  <a:pt x="0" y="28955"/>
                </a:lnTo>
                <a:lnTo>
                  <a:pt x="2274" y="40231"/>
                </a:lnTo>
                <a:lnTo>
                  <a:pt x="8477" y="49434"/>
                </a:lnTo>
                <a:lnTo>
                  <a:pt x="17680" y="55637"/>
                </a:lnTo>
                <a:lnTo>
                  <a:pt x="28955" y="57911"/>
                </a:lnTo>
                <a:lnTo>
                  <a:pt x="40231" y="55637"/>
                </a:lnTo>
                <a:lnTo>
                  <a:pt x="49434" y="49434"/>
                </a:lnTo>
                <a:lnTo>
                  <a:pt x="55637" y="40231"/>
                </a:lnTo>
                <a:lnTo>
                  <a:pt x="57911" y="28955"/>
                </a:lnTo>
                <a:lnTo>
                  <a:pt x="55637" y="17680"/>
                </a:lnTo>
                <a:lnTo>
                  <a:pt x="49434" y="8477"/>
                </a:lnTo>
                <a:lnTo>
                  <a:pt x="40231" y="2274"/>
                </a:lnTo>
                <a:lnTo>
                  <a:pt x="28955" y="0"/>
                </a:lnTo>
                <a:close/>
              </a:path>
            </a:pathLst>
          </a:custGeom>
          <a:solidFill>
            <a:srgbClr val="1FB9D5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bk object 27"/>
          <p:cNvSpPr/>
          <p:nvPr/>
        </p:nvSpPr>
        <p:spPr>
          <a:xfrm>
            <a:off x="9913770" y="1739439"/>
            <a:ext cx="313267" cy="272328"/>
          </a:xfrm>
          <a:custGeom>
            <a:avLst/>
            <a:gdLst/>
            <a:ahLst/>
            <a:cxnLst/>
            <a:rect l="l" t="t" r="r" b="b"/>
            <a:pathLst>
              <a:path w="399415" h="399414">
                <a:moveTo>
                  <a:pt x="0" y="199644"/>
                </a:moveTo>
                <a:lnTo>
                  <a:pt x="5274" y="153875"/>
                </a:lnTo>
                <a:lnTo>
                  <a:pt x="20296" y="111856"/>
                </a:lnTo>
                <a:lnTo>
                  <a:pt x="43867" y="74787"/>
                </a:lnTo>
                <a:lnTo>
                  <a:pt x="74787" y="43867"/>
                </a:lnTo>
                <a:lnTo>
                  <a:pt x="111856" y="20296"/>
                </a:lnTo>
                <a:lnTo>
                  <a:pt x="153875" y="5274"/>
                </a:lnTo>
                <a:lnTo>
                  <a:pt x="199644" y="0"/>
                </a:lnTo>
                <a:lnTo>
                  <a:pt x="245412" y="5274"/>
                </a:lnTo>
                <a:lnTo>
                  <a:pt x="287431" y="20296"/>
                </a:lnTo>
                <a:lnTo>
                  <a:pt x="324500" y="43867"/>
                </a:lnTo>
                <a:lnTo>
                  <a:pt x="355420" y="74787"/>
                </a:lnTo>
                <a:lnTo>
                  <a:pt x="378991" y="111856"/>
                </a:lnTo>
                <a:lnTo>
                  <a:pt x="394013" y="153875"/>
                </a:lnTo>
                <a:lnTo>
                  <a:pt x="399288" y="199644"/>
                </a:lnTo>
                <a:lnTo>
                  <a:pt x="394013" y="245412"/>
                </a:lnTo>
                <a:lnTo>
                  <a:pt x="378991" y="287431"/>
                </a:lnTo>
                <a:lnTo>
                  <a:pt x="355420" y="324500"/>
                </a:lnTo>
                <a:lnTo>
                  <a:pt x="324500" y="355420"/>
                </a:lnTo>
                <a:lnTo>
                  <a:pt x="287431" y="378991"/>
                </a:lnTo>
                <a:lnTo>
                  <a:pt x="245412" y="394013"/>
                </a:lnTo>
                <a:lnTo>
                  <a:pt x="199644" y="399288"/>
                </a:lnTo>
                <a:lnTo>
                  <a:pt x="153875" y="394013"/>
                </a:lnTo>
                <a:lnTo>
                  <a:pt x="111856" y="378991"/>
                </a:lnTo>
                <a:lnTo>
                  <a:pt x="74787" y="355420"/>
                </a:lnTo>
                <a:lnTo>
                  <a:pt x="43867" y="324500"/>
                </a:lnTo>
                <a:lnTo>
                  <a:pt x="20296" y="287431"/>
                </a:lnTo>
                <a:lnTo>
                  <a:pt x="5274" y="245412"/>
                </a:lnTo>
                <a:lnTo>
                  <a:pt x="0" y="199644"/>
                </a:lnTo>
                <a:close/>
              </a:path>
            </a:pathLst>
          </a:custGeom>
          <a:ln w="3175">
            <a:solidFill>
              <a:srgbClr val="1FB9D5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bk object 28"/>
          <p:cNvSpPr/>
          <p:nvPr/>
        </p:nvSpPr>
        <p:spPr>
          <a:xfrm>
            <a:off x="9195397" y="1114944"/>
            <a:ext cx="1750110" cy="1521402"/>
          </a:xfrm>
          <a:custGeom>
            <a:avLst/>
            <a:gdLst/>
            <a:ahLst/>
            <a:cxnLst/>
            <a:rect l="l" t="t" r="r" b="b"/>
            <a:pathLst>
              <a:path w="2231390" h="2231390">
                <a:moveTo>
                  <a:pt x="0" y="1115568"/>
                </a:moveTo>
                <a:lnTo>
                  <a:pt x="1030" y="1067179"/>
                </a:lnTo>
                <a:lnTo>
                  <a:pt x="4095" y="1019317"/>
                </a:lnTo>
                <a:lnTo>
                  <a:pt x="9151" y="972023"/>
                </a:lnTo>
                <a:lnTo>
                  <a:pt x="16156" y="925339"/>
                </a:lnTo>
                <a:lnTo>
                  <a:pt x="25070" y="879307"/>
                </a:lnTo>
                <a:lnTo>
                  <a:pt x="35850" y="833969"/>
                </a:lnTo>
                <a:lnTo>
                  <a:pt x="48454" y="789366"/>
                </a:lnTo>
                <a:lnTo>
                  <a:pt x="62841" y="745541"/>
                </a:lnTo>
                <a:lnTo>
                  <a:pt x="78968" y="702535"/>
                </a:lnTo>
                <a:lnTo>
                  <a:pt x="96794" y="660391"/>
                </a:lnTo>
                <a:lnTo>
                  <a:pt x="116276" y="619149"/>
                </a:lnTo>
                <a:lnTo>
                  <a:pt x="137373" y="578853"/>
                </a:lnTo>
                <a:lnTo>
                  <a:pt x="160044" y="539543"/>
                </a:lnTo>
                <a:lnTo>
                  <a:pt x="184245" y="501262"/>
                </a:lnTo>
                <a:lnTo>
                  <a:pt x="209936" y="464052"/>
                </a:lnTo>
                <a:lnTo>
                  <a:pt x="237074" y="427954"/>
                </a:lnTo>
                <a:lnTo>
                  <a:pt x="265618" y="393011"/>
                </a:lnTo>
                <a:lnTo>
                  <a:pt x="295525" y="359264"/>
                </a:lnTo>
                <a:lnTo>
                  <a:pt x="326755" y="326755"/>
                </a:lnTo>
                <a:lnTo>
                  <a:pt x="359264" y="295525"/>
                </a:lnTo>
                <a:lnTo>
                  <a:pt x="393011" y="265618"/>
                </a:lnTo>
                <a:lnTo>
                  <a:pt x="427954" y="237074"/>
                </a:lnTo>
                <a:lnTo>
                  <a:pt x="464052" y="209936"/>
                </a:lnTo>
                <a:lnTo>
                  <a:pt x="501262" y="184245"/>
                </a:lnTo>
                <a:lnTo>
                  <a:pt x="539543" y="160044"/>
                </a:lnTo>
                <a:lnTo>
                  <a:pt x="578853" y="137373"/>
                </a:lnTo>
                <a:lnTo>
                  <a:pt x="619149" y="116276"/>
                </a:lnTo>
                <a:lnTo>
                  <a:pt x="660391" y="96794"/>
                </a:lnTo>
                <a:lnTo>
                  <a:pt x="702535" y="78968"/>
                </a:lnTo>
                <a:lnTo>
                  <a:pt x="745541" y="62841"/>
                </a:lnTo>
                <a:lnTo>
                  <a:pt x="789366" y="48454"/>
                </a:lnTo>
                <a:lnTo>
                  <a:pt x="833969" y="35850"/>
                </a:lnTo>
                <a:lnTo>
                  <a:pt x="879307" y="25070"/>
                </a:lnTo>
                <a:lnTo>
                  <a:pt x="925339" y="16156"/>
                </a:lnTo>
                <a:lnTo>
                  <a:pt x="972023" y="9151"/>
                </a:lnTo>
                <a:lnTo>
                  <a:pt x="1019317" y="4095"/>
                </a:lnTo>
                <a:lnTo>
                  <a:pt x="1067179" y="1030"/>
                </a:lnTo>
                <a:lnTo>
                  <a:pt x="1115568" y="0"/>
                </a:lnTo>
                <a:lnTo>
                  <a:pt x="1163956" y="1030"/>
                </a:lnTo>
                <a:lnTo>
                  <a:pt x="1211818" y="4095"/>
                </a:lnTo>
                <a:lnTo>
                  <a:pt x="1259112" y="9151"/>
                </a:lnTo>
                <a:lnTo>
                  <a:pt x="1305796" y="16156"/>
                </a:lnTo>
                <a:lnTo>
                  <a:pt x="1351828" y="25070"/>
                </a:lnTo>
                <a:lnTo>
                  <a:pt x="1397166" y="35850"/>
                </a:lnTo>
                <a:lnTo>
                  <a:pt x="1441769" y="48454"/>
                </a:lnTo>
                <a:lnTo>
                  <a:pt x="1485594" y="62841"/>
                </a:lnTo>
                <a:lnTo>
                  <a:pt x="1528600" y="78968"/>
                </a:lnTo>
                <a:lnTo>
                  <a:pt x="1570744" y="96794"/>
                </a:lnTo>
                <a:lnTo>
                  <a:pt x="1611986" y="116276"/>
                </a:lnTo>
                <a:lnTo>
                  <a:pt x="1652282" y="137373"/>
                </a:lnTo>
                <a:lnTo>
                  <a:pt x="1691592" y="160044"/>
                </a:lnTo>
                <a:lnTo>
                  <a:pt x="1729873" y="184245"/>
                </a:lnTo>
                <a:lnTo>
                  <a:pt x="1767083" y="209936"/>
                </a:lnTo>
                <a:lnTo>
                  <a:pt x="1803181" y="237074"/>
                </a:lnTo>
                <a:lnTo>
                  <a:pt x="1838124" y="265618"/>
                </a:lnTo>
                <a:lnTo>
                  <a:pt x="1871871" y="295525"/>
                </a:lnTo>
                <a:lnTo>
                  <a:pt x="1904380" y="326755"/>
                </a:lnTo>
                <a:lnTo>
                  <a:pt x="1935610" y="359264"/>
                </a:lnTo>
                <a:lnTo>
                  <a:pt x="1965517" y="393011"/>
                </a:lnTo>
                <a:lnTo>
                  <a:pt x="1994061" y="427954"/>
                </a:lnTo>
                <a:lnTo>
                  <a:pt x="2021199" y="464052"/>
                </a:lnTo>
                <a:lnTo>
                  <a:pt x="2046890" y="501262"/>
                </a:lnTo>
                <a:lnTo>
                  <a:pt x="2071091" y="539543"/>
                </a:lnTo>
                <a:lnTo>
                  <a:pt x="2093762" y="578853"/>
                </a:lnTo>
                <a:lnTo>
                  <a:pt x="2114859" y="619149"/>
                </a:lnTo>
                <a:lnTo>
                  <a:pt x="2134341" y="660391"/>
                </a:lnTo>
                <a:lnTo>
                  <a:pt x="2152167" y="702535"/>
                </a:lnTo>
                <a:lnTo>
                  <a:pt x="2168294" y="745541"/>
                </a:lnTo>
                <a:lnTo>
                  <a:pt x="2182681" y="789366"/>
                </a:lnTo>
                <a:lnTo>
                  <a:pt x="2195285" y="833969"/>
                </a:lnTo>
                <a:lnTo>
                  <a:pt x="2206065" y="879307"/>
                </a:lnTo>
                <a:lnTo>
                  <a:pt x="2214979" y="925339"/>
                </a:lnTo>
                <a:lnTo>
                  <a:pt x="2221984" y="972023"/>
                </a:lnTo>
                <a:lnTo>
                  <a:pt x="2227040" y="1019317"/>
                </a:lnTo>
                <a:lnTo>
                  <a:pt x="2230105" y="1067179"/>
                </a:lnTo>
                <a:lnTo>
                  <a:pt x="2231135" y="1115568"/>
                </a:lnTo>
                <a:lnTo>
                  <a:pt x="2230105" y="1163956"/>
                </a:lnTo>
                <a:lnTo>
                  <a:pt x="2227040" y="1211818"/>
                </a:lnTo>
                <a:lnTo>
                  <a:pt x="2221984" y="1259112"/>
                </a:lnTo>
                <a:lnTo>
                  <a:pt x="2214979" y="1305796"/>
                </a:lnTo>
                <a:lnTo>
                  <a:pt x="2206065" y="1351828"/>
                </a:lnTo>
                <a:lnTo>
                  <a:pt x="2195285" y="1397166"/>
                </a:lnTo>
                <a:lnTo>
                  <a:pt x="2182681" y="1441769"/>
                </a:lnTo>
                <a:lnTo>
                  <a:pt x="2168294" y="1485594"/>
                </a:lnTo>
                <a:lnTo>
                  <a:pt x="2152167" y="1528600"/>
                </a:lnTo>
                <a:lnTo>
                  <a:pt x="2134341" y="1570744"/>
                </a:lnTo>
                <a:lnTo>
                  <a:pt x="2114859" y="1611986"/>
                </a:lnTo>
                <a:lnTo>
                  <a:pt x="2093762" y="1652282"/>
                </a:lnTo>
                <a:lnTo>
                  <a:pt x="2071091" y="1691592"/>
                </a:lnTo>
                <a:lnTo>
                  <a:pt x="2046890" y="1729873"/>
                </a:lnTo>
                <a:lnTo>
                  <a:pt x="2021199" y="1767083"/>
                </a:lnTo>
                <a:lnTo>
                  <a:pt x="1994061" y="1803181"/>
                </a:lnTo>
                <a:lnTo>
                  <a:pt x="1965517" y="1838124"/>
                </a:lnTo>
                <a:lnTo>
                  <a:pt x="1935610" y="1871871"/>
                </a:lnTo>
                <a:lnTo>
                  <a:pt x="1904380" y="1904380"/>
                </a:lnTo>
                <a:lnTo>
                  <a:pt x="1871871" y="1935610"/>
                </a:lnTo>
                <a:lnTo>
                  <a:pt x="1838124" y="1965517"/>
                </a:lnTo>
                <a:lnTo>
                  <a:pt x="1803181" y="1994061"/>
                </a:lnTo>
                <a:lnTo>
                  <a:pt x="1767083" y="2021199"/>
                </a:lnTo>
                <a:lnTo>
                  <a:pt x="1729873" y="2046890"/>
                </a:lnTo>
                <a:lnTo>
                  <a:pt x="1691592" y="2071091"/>
                </a:lnTo>
                <a:lnTo>
                  <a:pt x="1652282" y="2093762"/>
                </a:lnTo>
                <a:lnTo>
                  <a:pt x="1611986" y="2114859"/>
                </a:lnTo>
                <a:lnTo>
                  <a:pt x="1570744" y="2134341"/>
                </a:lnTo>
                <a:lnTo>
                  <a:pt x="1528600" y="2152167"/>
                </a:lnTo>
                <a:lnTo>
                  <a:pt x="1485594" y="2168294"/>
                </a:lnTo>
                <a:lnTo>
                  <a:pt x="1441769" y="2182681"/>
                </a:lnTo>
                <a:lnTo>
                  <a:pt x="1397166" y="2195285"/>
                </a:lnTo>
                <a:lnTo>
                  <a:pt x="1351828" y="2206065"/>
                </a:lnTo>
                <a:lnTo>
                  <a:pt x="1305796" y="2214979"/>
                </a:lnTo>
                <a:lnTo>
                  <a:pt x="1259112" y="2221984"/>
                </a:lnTo>
                <a:lnTo>
                  <a:pt x="1211818" y="2227040"/>
                </a:lnTo>
                <a:lnTo>
                  <a:pt x="1163956" y="2230105"/>
                </a:lnTo>
                <a:lnTo>
                  <a:pt x="1115568" y="2231136"/>
                </a:lnTo>
                <a:lnTo>
                  <a:pt x="1067179" y="2230105"/>
                </a:lnTo>
                <a:lnTo>
                  <a:pt x="1019317" y="2227040"/>
                </a:lnTo>
                <a:lnTo>
                  <a:pt x="972023" y="2221984"/>
                </a:lnTo>
                <a:lnTo>
                  <a:pt x="925339" y="2214979"/>
                </a:lnTo>
                <a:lnTo>
                  <a:pt x="879307" y="2206065"/>
                </a:lnTo>
                <a:lnTo>
                  <a:pt x="833969" y="2195285"/>
                </a:lnTo>
                <a:lnTo>
                  <a:pt x="789366" y="2182681"/>
                </a:lnTo>
                <a:lnTo>
                  <a:pt x="745541" y="2168294"/>
                </a:lnTo>
                <a:lnTo>
                  <a:pt x="702535" y="2152167"/>
                </a:lnTo>
                <a:lnTo>
                  <a:pt x="660391" y="2134341"/>
                </a:lnTo>
                <a:lnTo>
                  <a:pt x="619149" y="2114859"/>
                </a:lnTo>
                <a:lnTo>
                  <a:pt x="578853" y="2093762"/>
                </a:lnTo>
                <a:lnTo>
                  <a:pt x="539543" y="2071091"/>
                </a:lnTo>
                <a:lnTo>
                  <a:pt x="501262" y="2046890"/>
                </a:lnTo>
                <a:lnTo>
                  <a:pt x="464052" y="2021199"/>
                </a:lnTo>
                <a:lnTo>
                  <a:pt x="427954" y="1994061"/>
                </a:lnTo>
                <a:lnTo>
                  <a:pt x="393011" y="1965517"/>
                </a:lnTo>
                <a:lnTo>
                  <a:pt x="359264" y="1935610"/>
                </a:lnTo>
                <a:lnTo>
                  <a:pt x="326755" y="1904380"/>
                </a:lnTo>
                <a:lnTo>
                  <a:pt x="295525" y="1871871"/>
                </a:lnTo>
                <a:lnTo>
                  <a:pt x="265618" y="1838124"/>
                </a:lnTo>
                <a:lnTo>
                  <a:pt x="237074" y="1803181"/>
                </a:lnTo>
                <a:lnTo>
                  <a:pt x="209936" y="1767083"/>
                </a:lnTo>
                <a:lnTo>
                  <a:pt x="184245" y="1729873"/>
                </a:lnTo>
                <a:lnTo>
                  <a:pt x="160044" y="1691592"/>
                </a:lnTo>
                <a:lnTo>
                  <a:pt x="137373" y="1652282"/>
                </a:lnTo>
                <a:lnTo>
                  <a:pt x="116276" y="1611986"/>
                </a:lnTo>
                <a:lnTo>
                  <a:pt x="96794" y="1570744"/>
                </a:lnTo>
                <a:lnTo>
                  <a:pt x="78968" y="1528600"/>
                </a:lnTo>
                <a:lnTo>
                  <a:pt x="62841" y="1485594"/>
                </a:lnTo>
                <a:lnTo>
                  <a:pt x="48454" y="1441769"/>
                </a:lnTo>
                <a:lnTo>
                  <a:pt x="35850" y="1397166"/>
                </a:lnTo>
                <a:lnTo>
                  <a:pt x="25070" y="1351828"/>
                </a:lnTo>
                <a:lnTo>
                  <a:pt x="16156" y="1305796"/>
                </a:lnTo>
                <a:lnTo>
                  <a:pt x="9151" y="1259112"/>
                </a:lnTo>
                <a:lnTo>
                  <a:pt x="4095" y="1211818"/>
                </a:lnTo>
                <a:lnTo>
                  <a:pt x="1030" y="1163956"/>
                </a:lnTo>
                <a:lnTo>
                  <a:pt x="0" y="1115568"/>
                </a:lnTo>
                <a:close/>
              </a:path>
            </a:pathLst>
          </a:custGeom>
          <a:ln w="3175">
            <a:solidFill>
              <a:srgbClr val="1FB9D5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bk object 29"/>
          <p:cNvSpPr/>
          <p:nvPr/>
        </p:nvSpPr>
        <p:spPr>
          <a:xfrm>
            <a:off x="0" y="0"/>
            <a:ext cx="12192000" cy="5973907"/>
          </a:xfrm>
          <a:custGeom>
            <a:avLst/>
            <a:gdLst/>
            <a:ahLst/>
            <a:cxnLst/>
            <a:rect l="l" t="t" r="r" b="b"/>
            <a:pathLst>
              <a:path w="15544800" h="8761730">
                <a:moveTo>
                  <a:pt x="0" y="8761476"/>
                </a:moveTo>
                <a:lnTo>
                  <a:pt x="15544800" y="8761476"/>
                </a:lnTo>
                <a:lnTo>
                  <a:pt x="15544800" y="0"/>
                </a:lnTo>
                <a:lnTo>
                  <a:pt x="0" y="0"/>
                </a:lnTo>
                <a:lnTo>
                  <a:pt x="0" y="8761476"/>
                </a:lnTo>
                <a:close/>
              </a:path>
            </a:pathLst>
          </a:custGeom>
          <a:solidFill>
            <a:srgbClr val="09091A">
              <a:alpha val="58038"/>
            </a:srgbClr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bk object 30"/>
          <p:cNvSpPr/>
          <p:nvPr/>
        </p:nvSpPr>
        <p:spPr>
          <a:xfrm>
            <a:off x="82475" y="3170266"/>
            <a:ext cx="5475642" cy="1731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55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41B2-8151-5F44-8127-2826635C7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FFAC7-826D-7E45-8A6A-736318905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9498-B222-CB42-B463-1C008E55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0EB4-F7A7-6749-855C-AAF09C1EA0A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F7F7-BA27-694D-8ADD-0A75D3EB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06A3-31B2-5F49-8C5B-23153E5B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9A9A-D7BC-1A44-BC71-519668A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5106" y="6346763"/>
            <a:ext cx="180309" cy="1531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bk object 17"/>
          <p:cNvSpPr/>
          <p:nvPr/>
        </p:nvSpPr>
        <p:spPr>
          <a:xfrm>
            <a:off x="1437516" y="6346763"/>
            <a:ext cx="163060" cy="1503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bk object 18"/>
          <p:cNvSpPr/>
          <p:nvPr/>
        </p:nvSpPr>
        <p:spPr>
          <a:xfrm>
            <a:off x="1774618" y="6346763"/>
            <a:ext cx="191278" cy="153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bk object 19"/>
          <p:cNvSpPr/>
          <p:nvPr/>
        </p:nvSpPr>
        <p:spPr>
          <a:xfrm>
            <a:off x="1088663" y="6346763"/>
            <a:ext cx="174824" cy="1503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3747" y="2473556"/>
            <a:ext cx="5764505" cy="1492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700" b="0" i="0">
                <a:solidFill>
                  <a:srgbClr val="1FB9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261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521272" y="1417875"/>
            <a:ext cx="429145" cy="496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793" y="3618396"/>
            <a:ext cx="4876454" cy="1656170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 defTabSz="623438">
              <a:spcBef>
                <a:spcPts val="72"/>
              </a:spcBef>
            </a:pP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TEAM19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8659" defTabSz="623438">
              <a:spcBef>
                <a:spcPts val="72"/>
              </a:spcBef>
            </a:pPr>
            <a:endParaRPr lang="en-US" sz="1568" dirty="0">
              <a:solidFill>
                <a:srgbClr val="FFFFFF"/>
              </a:solidFill>
              <a:latin typeface="Arial"/>
              <a:cs typeface="Arial"/>
            </a:endParaRPr>
          </a:p>
          <a:p>
            <a:pPr defTabSz="623438"/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Jiaqi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Zhang - 001057288</a:t>
            </a:r>
          </a:p>
          <a:p>
            <a:pPr defTabSz="623438"/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Yajie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Li - 001087420</a:t>
            </a:r>
          </a:p>
          <a:p>
            <a:pPr defTabSz="623438"/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Mingda Ju - 001810212</a:t>
            </a:r>
          </a:p>
          <a:p>
            <a:pPr marL="8659" defTabSz="623438">
              <a:spcBef>
                <a:spcPts val="72"/>
              </a:spcBef>
            </a:pPr>
            <a:endParaRPr sz="1568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10E2352-B4DF-4134-9977-3C732FB5487D}"/>
              </a:ext>
            </a:extLst>
          </p:cNvPr>
          <p:cNvSpPr txBox="1"/>
          <p:nvPr/>
        </p:nvSpPr>
        <p:spPr>
          <a:xfrm>
            <a:off x="581793" y="494640"/>
            <a:ext cx="10937762" cy="2343153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 defTabSz="623438">
              <a:spcBef>
                <a:spcPts val="72"/>
              </a:spcBef>
            </a:pPr>
            <a:r>
              <a:rPr lang="en-US" sz="5500" spc="-150" dirty="0">
                <a:solidFill>
                  <a:srgbClr val="1FB9D5"/>
                </a:solidFill>
                <a:latin typeface="Arial"/>
                <a:cs typeface="Arial"/>
              </a:rPr>
              <a:t>INF05100 FINAL PROJECT</a:t>
            </a:r>
          </a:p>
          <a:p>
            <a:pPr marL="8659" defTabSz="623438">
              <a:spcBef>
                <a:spcPts val="72"/>
              </a:spcBef>
            </a:pPr>
            <a:endParaRPr lang="en-US" sz="5500" spc="-256" dirty="0">
              <a:solidFill>
                <a:srgbClr val="1FB9D5"/>
              </a:solidFill>
              <a:latin typeface="Arial"/>
              <a:cs typeface="Arial"/>
            </a:endParaRPr>
          </a:p>
          <a:p>
            <a:pPr marL="8659" defTabSz="623438">
              <a:spcBef>
                <a:spcPts val="72"/>
              </a:spcBef>
            </a:pPr>
            <a:r>
              <a:rPr lang="en-US" sz="4000" spc="-150" dirty="0">
                <a:solidFill>
                  <a:srgbClr val="1FB9D5"/>
                </a:solidFill>
                <a:latin typeface="Arial"/>
                <a:cs typeface="Arial"/>
              </a:rPr>
              <a:t>Eco System for Market &amp; Factory</a:t>
            </a:r>
            <a:endParaRPr sz="4000" spc="-1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6D27B-7FCF-41DA-B6B3-C28881770CBA}"/>
              </a:ext>
            </a:extLst>
          </p:cNvPr>
          <p:cNvSpPr txBox="1"/>
          <p:nvPr/>
        </p:nvSpPr>
        <p:spPr>
          <a:xfrm>
            <a:off x="424206" y="6183983"/>
            <a:ext cx="3097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Northeastern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6124C4-62DE-C44B-83C2-FA1EC188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" y="1506961"/>
            <a:ext cx="5861558" cy="4008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126D51-B794-814F-AE1A-47A175EA8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949" y="194802"/>
            <a:ext cx="3555528" cy="2502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4A11F8-12B6-7945-9C17-0AE51D6A5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787" y="1274824"/>
            <a:ext cx="2396010" cy="1198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BE958C-7512-45B4-8F74-FB98FE0F3074}"/>
              </a:ext>
            </a:extLst>
          </p:cNvPr>
          <p:cNvSpPr txBox="1"/>
          <p:nvPr/>
        </p:nvSpPr>
        <p:spPr>
          <a:xfrm>
            <a:off x="424206" y="6183983"/>
            <a:ext cx="3097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DD5066-16B1-7C49-8C50-A451CCC7B791}"/>
              </a:ext>
            </a:extLst>
          </p:cNvPr>
          <p:cNvSpPr txBox="1"/>
          <p:nvPr/>
        </p:nvSpPr>
        <p:spPr>
          <a:xfrm>
            <a:off x="332896" y="5743607"/>
            <a:ext cx="479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Market Seller Role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CB0BB-18A8-43F7-9BE2-734DF848B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71" y="3591891"/>
            <a:ext cx="4034762" cy="2415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75BC98-AACA-C14C-8699-FEB7882EE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427" y="3847993"/>
            <a:ext cx="4096573" cy="2603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19140-0282-6C4D-AA43-3EBD2A0AB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965" y="5378174"/>
            <a:ext cx="2396010" cy="1198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8398DB28-AE2F-4B41-BEC4-94684DB9DE8C}"/>
              </a:ext>
            </a:extLst>
          </p:cNvPr>
          <p:cNvSpPr/>
          <p:nvPr/>
        </p:nvSpPr>
        <p:spPr>
          <a:xfrm rot="2227417">
            <a:off x="3318314" y="4006557"/>
            <a:ext cx="868384" cy="2405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361D9FFF-5DEF-5548-AED7-E3DE3CC03000}"/>
              </a:ext>
            </a:extLst>
          </p:cNvPr>
          <p:cNvSpPr/>
          <p:nvPr/>
        </p:nvSpPr>
        <p:spPr>
          <a:xfrm rot="20117834">
            <a:off x="7602772" y="5163741"/>
            <a:ext cx="789021" cy="310078"/>
          </a:xfrm>
          <a:prstGeom prst="rightArrow">
            <a:avLst>
              <a:gd name="adj1" fmla="val 49999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3A6ED-FBF3-4B6A-A476-F4C34EF622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768" y="46285"/>
            <a:ext cx="4044431" cy="3219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233F1EEE-EABF-004C-A334-6AE075FA58F1}"/>
              </a:ext>
            </a:extLst>
          </p:cNvPr>
          <p:cNvSpPr/>
          <p:nvPr/>
        </p:nvSpPr>
        <p:spPr>
          <a:xfrm rot="20815486">
            <a:off x="3767607" y="2415947"/>
            <a:ext cx="1164505" cy="2669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78235EB-FFDC-5248-A7FF-F8942451AAFE}"/>
              </a:ext>
            </a:extLst>
          </p:cNvPr>
          <p:cNvSpPr/>
          <p:nvPr/>
        </p:nvSpPr>
        <p:spPr>
          <a:xfrm rot="19892923">
            <a:off x="7655012" y="2555648"/>
            <a:ext cx="868384" cy="2405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1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A11A30-B637-934B-9DE8-33B7AEEE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52"/>
            <a:ext cx="7693830" cy="453866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28A8DA-BE6D-0940-B315-6051FC1BC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" y="4703514"/>
            <a:ext cx="5254625" cy="13823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CF8AFE-F730-1D41-BC4D-52045E250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13066"/>
            <a:ext cx="5820050" cy="48430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B305AD39-A8E5-3845-82F3-522AD38B4B61}"/>
              </a:ext>
            </a:extLst>
          </p:cNvPr>
          <p:cNvSpPr/>
          <p:nvPr/>
        </p:nvSpPr>
        <p:spPr>
          <a:xfrm rot="518345">
            <a:off x="5034204" y="1602515"/>
            <a:ext cx="1140780" cy="2281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BC2BF35-4831-6D4D-AA84-EC459DB76C0D}"/>
              </a:ext>
            </a:extLst>
          </p:cNvPr>
          <p:cNvSpPr/>
          <p:nvPr/>
        </p:nvSpPr>
        <p:spPr>
          <a:xfrm rot="8558122">
            <a:off x="4874469" y="4674953"/>
            <a:ext cx="347472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BDDD5C-08FF-6C48-900A-18DA5D979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4488415"/>
            <a:ext cx="6629400" cy="774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2953133D-8429-834B-9F7C-95D103FC2806}"/>
              </a:ext>
            </a:extLst>
          </p:cNvPr>
          <p:cNvSpPr/>
          <p:nvPr/>
        </p:nvSpPr>
        <p:spPr>
          <a:xfrm rot="2863967">
            <a:off x="11113319" y="3995201"/>
            <a:ext cx="1216245" cy="23149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D58DFC-1F1D-7548-9FD0-73AA5062F244}"/>
              </a:ext>
            </a:extLst>
          </p:cNvPr>
          <p:cNvSpPr txBox="1"/>
          <p:nvPr/>
        </p:nvSpPr>
        <p:spPr>
          <a:xfrm>
            <a:off x="3785253" y="6150209"/>
            <a:ext cx="5181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Market Purchaser Role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CA3AC-C6B7-4857-BB82-41FA6E6704EB}"/>
              </a:ext>
            </a:extLst>
          </p:cNvPr>
          <p:cNvSpPr txBox="1"/>
          <p:nvPr/>
        </p:nvSpPr>
        <p:spPr>
          <a:xfrm>
            <a:off x="424206" y="6183983"/>
            <a:ext cx="3097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1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7A5899-7270-F04F-A07A-02A4A77C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161"/>
            <a:ext cx="7693830" cy="453866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DB06B9-3F1A-414F-8C8A-83280E59A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2125006"/>
            <a:ext cx="4275520" cy="2607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FB77907-24A7-B64D-994E-BD3A0EFD45A1}"/>
              </a:ext>
            </a:extLst>
          </p:cNvPr>
          <p:cNvSpPr/>
          <p:nvPr/>
        </p:nvSpPr>
        <p:spPr>
          <a:xfrm>
            <a:off x="4991101" y="3171825"/>
            <a:ext cx="2366962" cy="2143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54CC1-4943-8C4C-A171-28B8CEC4BCA4}"/>
              </a:ext>
            </a:extLst>
          </p:cNvPr>
          <p:cNvSpPr txBox="1"/>
          <p:nvPr/>
        </p:nvSpPr>
        <p:spPr>
          <a:xfrm>
            <a:off x="3846915" y="5796757"/>
            <a:ext cx="5181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Market Purchaser Role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5ADCC-CCD0-4DD5-96E4-0422EFED6587}"/>
              </a:ext>
            </a:extLst>
          </p:cNvPr>
          <p:cNvSpPr txBox="1"/>
          <p:nvPr/>
        </p:nvSpPr>
        <p:spPr>
          <a:xfrm>
            <a:off x="424206" y="6183983"/>
            <a:ext cx="3097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4BB793-9B21-AD4C-9807-185C95E7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" y="1270214"/>
            <a:ext cx="8343900" cy="550206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E1ACEE4-EDA8-A147-B3D4-B4F16E144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158964"/>
            <a:ext cx="7289800" cy="222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F6FF1-B376-D04D-8936-9C9958D30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31874"/>
            <a:ext cx="3225800" cy="165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1840B30E-30D4-3D46-BD54-47ED79EAC7D6}"/>
              </a:ext>
            </a:extLst>
          </p:cNvPr>
          <p:cNvSpPr/>
          <p:nvPr/>
        </p:nvSpPr>
        <p:spPr>
          <a:xfrm rot="19381027">
            <a:off x="5852466" y="3678677"/>
            <a:ext cx="5116058" cy="1748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EA1AF-1F34-224E-8652-CD01634EA9A7}"/>
              </a:ext>
            </a:extLst>
          </p:cNvPr>
          <p:cNvSpPr txBox="1"/>
          <p:nvPr/>
        </p:nvSpPr>
        <p:spPr>
          <a:xfrm>
            <a:off x="8547100" y="5792426"/>
            <a:ext cx="5181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Market </a:t>
            </a:r>
            <a:r>
              <a:rPr lang="en-US" sz="4000" dirty="0" err="1">
                <a:solidFill>
                  <a:srgbClr val="FF0000"/>
                </a:solidFill>
              </a:rPr>
              <a:t>Hr</a:t>
            </a:r>
            <a:r>
              <a:rPr lang="en-US" sz="4000" dirty="0">
                <a:solidFill>
                  <a:srgbClr val="FF0000"/>
                </a:solidFill>
              </a:rPr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166017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83FB54A-A0C3-4F78-AD29-AC86399D8D8F}"/>
              </a:ext>
            </a:extLst>
          </p:cNvPr>
          <p:cNvSpPr txBox="1"/>
          <p:nvPr/>
        </p:nvSpPr>
        <p:spPr>
          <a:xfrm>
            <a:off x="424206" y="6183983"/>
            <a:ext cx="3097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B381B6-3147-1E45-A2B4-CB03BCBE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299"/>
            <a:ext cx="5643563" cy="354660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03E04-3074-624B-A53C-15A7AE570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14" y="0"/>
            <a:ext cx="5073649" cy="4088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B51092-346E-B444-A453-EB56262A0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700" y="2427349"/>
            <a:ext cx="684530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AF3C92-D57D-044F-8379-5008E5876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050" y="3778807"/>
            <a:ext cx="7226300" cy="321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C1460920-84F5-A240-A5A7-A0C98FC73378}"/>
              </a:ext>
            </a:extLst>
          </p:cNvPr>
          <p:cNvSpPr/>
          <p:nvPr/>
        </p:nvSpPr>
        <p:spPr>
          <a:xfrm>
            <a:off x="4205920" y="2226434"/>
            <a:ext cx="1140780" cy="2281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3B4C06C-3185-BD4E-B964-D0DB01CDC4E3}"/>
              </a:ext>
            </a:extLst>
          </p:cNvPr>
          <p:cNvSpPr/>
          <p:nvPr/>
        </p:nvSpPr>
        <p:spPr>
          <a:xfrm rot="2537748">
            <a:off x="9777757" y="2113253"/>
            <a:ext cx="1140780" cy="2281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C460342-0E1C-DC43-8F9E-5CF30A76F6A6}"/>
              </a:ext>
            </a:extLst>
          </p:cNvPr>
          <p:cNvSpPr/>
          <p:nvPr/>
        </p:nvSpPr>
        <p:spPr>
          <a:xfrm rot="2664403">
            <a:off x="4236151" y="3729455"/>
            <a:ext cx="1140780" cy="2281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7B413-2D3E-4753-87E2-DC4273CE60DD}"/>
              </a:ext>
            </a:extLst>
          </p:cNvPr>
          <p:cNvSpPr txBox="1"/>
          <p:nvPr/>
        </p:nvSpPr>
        <p:spPr>
          <a:xfrm>
            <a:off x="3698581" y="5242338"/>
            <a:ext cx="479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Factory Seller Role</a:t>
            </a:r>
          </a:p>
        </p:txBody>
      </p:sp>
    </p:spTree>
    <p:extLst>
      <p:ext uri="{BB962C8B-B14F-4D97-AF65-F5344CB8AC3E}">
        <p14:creationId xmlns:p14="http://schemas.microsoft.com/office/powerpoint/2010/main" val="33990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83B335-AF96-014C-AB4E-E0684F3E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238"/>
            <a:ext cx="7199886" cy="4489450"/>
          </a:xfrm>
          <a:prstGeom prst="rect">
            <a:avLst/>
          </a:prstGeo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DB49A786-4057-EF4A-8116-48271C8A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4014788"/>
            <a:ext cx="5623112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E803F9E0-3D3E-7B44-B669-5047E6F99CBC}"/>
              </a:ext>
            </a:extLst>
          </p:cNvPr>
          <p:cNvSpPr/>
          <p:nvPr/>
        </p:nvSpPr>
        <p:spPr>
          <a:xfrm>
            <a:off x="5525610" y="4415318"/>
            <a:ext cx="1140780" cy="2281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D64C97-C17C-464E-BFCA-EA4CFB377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4757738"/>
            <a:ext cx="3225800" cy="165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56A96-B2FF-4877-A3B2-EB8EBDC34140}"/>
              </a:ext>
            </a:extLst>
          </p:cNvPr>
          <p:cNvSpPr txBox="1"/>
          <p:nvPr/>
        </p:nvSpPr>
        <p:spPr>
          <a:xfrm>
            <a:off x="424206" y="6183983"/>
            <a:ext cx="3097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1A15B-42F5-42BA-8085-F55DBC326F7F}"/>
              </a:ext>
            </a:extLst>
          </p:cNvPr>
          <p:cNvSpPr txBox="1"/>
          <p:nvPr/>
        </p:nvSpPr>
        <p:spPr>
          <a:xfrm>
            <a:off x="1539288" y="5830040"/>
            <a:ext cx="479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Production Role</a:t>
            </a:r>
          </a:p>
        </p:txBody>
      </p:sp>
    </p:spTree>
    <p:extLst>
      <p:ext uri="{BB962C8B-B14F-4D97-AF65-F5344CB8AC3E}">
        <p14:creationId xmlns:p14="http://schemas.microsoft.com/office/powerpoint/2010/main" val="401471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521272" y="1417875"/>
            <a:ext cx="429145" cy="496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10E2352-B4DF-4134-9977-3C732FB5487D}"/>
              </a:ext>
            </a:extLst>
          </p:cNvPr>
          <p:cNvSpPr txBox="1"/>
          <p:nvPr/>
        </p:nvSpPr>
        <p:spPr>
          <a:xfrm>
            <a:off x="506379" y="770357"/>
            <a:ext cx="10937762" cy="1791720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 defTabSz="623438">
              <a:spcBef>
                <a:spcPts val="72"/>
              </a:spcBef>
            </a:pPr>
            <a:endParaRPr lang="en-US" sz="5500" spc="-256" dirty="0">
              <a:solidFill>
                <a:srgbClr val="1FB9D5"/>
              </a:solidFill>
              <a:latin typeface="Arial"/>
              <a:cs typeface="Arial"/>
            </a:endParaRPr>
          </a:p>
          <a:p>
            <a:pPr marL="8659" algn="ctr" defTabSz="623438">
              <a:spcBef>
                <a:spcPts val="72"/>
              </a:spcBef>
            </a:pPr>
            <a:r>
              <a:rPr lang="en-US" sz="6000" b="1" i="1" spc="-150" dirty="0">
                <a:solidFill>
                  <a:srgbClr val="1FB9D5"/>
                </a:solidFill>
                <a:latin typeface="Arial"/>
                <a:cs typeface="Arial"/>
              </a:rPr>
              <a:t>Thank you!</a:t>
            </a:r>
            <a:endParaRPr sz="6000" b="1" i="1" spc="-1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6D27B-7FCF-41DA-B6B3-C28881770CBA}"/>
              </a:ext>
            </a:extLst>
          </p:cNvPr>
          <p:cNvSpPr txBox="1"/>
          <p:nvPr/>
        </p:nvSpPr>
        <p:spPr>
          <a:xfrm>
            <a:off x="424206" y="6183983"/>
            <a:ext cx="3097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144240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F2400-F24F-4977-BF99-7EF647D971A3}"/>
              </a:ext>
            </a:extLst>
          </p:cNvPr>
          <p:cNvSpPr txBox="1"/>
          <p:nvPr/>
        </p:nvSpPr>
        <p:spPr>
          <a:xfrm>
            <a:off x="424206" y="6183983"/>
            <a:ext cx="3097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Northeastern University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95557A1-8B1E-461C-BAB3-31A36DF49A67}"/>
              </a:ext>
            </a:extLst>
          </p:cNvPr>
          <p:cNvSpPr txBox="1"/>
          <p:nvPr/>
        </p:nvSpPr>
        <p:spPr>
          <a:xfrm>
            <a:off x="424206" y="381519"/>
            <a:ext cx="10862821" cy="4215460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 defTabSz="623438">
              <a:spcBef>
                <a:spcPts val="72"/>
              </a:spcBef>
            </a:pPr>
            <a:r>
              <a:rPr lang="en-US" sz="5500" spc="-256" dirty="0">
                <a:solidFill>
                  <a:srgbClr val="1FB9D5"/>
                </a:solidFill>
                <a:latin typeface="Arial"/>
                <a:cs typeface="Arial"/>
              </a:rPr>
              <a:t>Problem Statement</a:t>
            </a:r>
          </a:p>
          <a:p>
            <a:pPr marL="8659" defTabSz="623438">
              <a:spcBef>
                <a:spcPts val="72"/>
              </a:spcBef>
            </a:pPr>
            <a:endParaRPr lang="en-US" sz="4800" spc="-256" dirty="0">
              <a:solidFill>
                <a:srgbClr val="1FB9D5"/>
              </a:solidFill>
              <a:latin typeface="Arial"/>
              <a:cs typeface="Arial"/>
            </a:endParaRPr>
          </a:p>
          <a:p>
            <a:pPr marL="465859" indent="-457200" defTabSz="623438">
              <a:spcBef>
                <a:spcPts val="72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Require a system to manage enterprises, organizations and employees</a:t>
            </a:r>
          </a:p>
          <a:p>
            <a:pPr marL="465859" indent="-457200" defTabSz="623438">
              <a:spcBef>
                <a:spcPts val="72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65859" indent="-457200" defTabSz="623438">
              <a:spcBef>
                <a:spcPts val="72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Need to improve the efficiency of information exchange within and between </a:t>
            </a:r>
            <a:r>
              <a:rPr lang="en-US" altLang="zh-CN" sz="3200" dirty="0">
                <a:solidFill>
                  <a:schemeClr val="bg1"/>
                </a:solidFill>
                <a:latin typeface="Arial"/>
                <a:cs typeface="Arial"/>
              </a:rPr>
              <a:t>enterprise</a:t>
            </a: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558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BF1CD5-5E74-4A9E-8621-9FE0AAA35B90}"/>
              </a:ext>
            </a:extLst>
          </p:cNvPr>
          <p:cNvSpPr txBox="1"/>
          <p:nvPr/>
        </p:nvSpPr>
        <p:spPr>
          <a:xfrm>
            <a:off x="424206" y="6183983"/>
            <a:ext cx="3097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Northeastern University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ABEDCBC-F1C1-4294-9BB1-D5B8E9C684A1}"/>
              </a:ext>
            </a:extLst>
          </p:cNvPr>
          <p:cNvSpPr txBox="1"/>
          <p:nvPr/>
        </p:nvSpPr>
        <p:spPr>
          <a:xfrm>
            <a:off x="424206" y="381519"/>
            <a:ext cx="10862821" cy="4933606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 defTabSz="623438">
              <a:spcBef>
                <a:spcPts val="72"/>
              </a:spcBef>
            </a:pPr>
            <a:r>
              <a:rPr lang="en-US" sz="5500" spc="-256" dirty="0">
                <a:solidFill>
                  <a:srgbClr val="1FB9D5"/>
                </a:solidFill>
                <a:latin typeface="Arial"/>
                <a:cs typeface="Arial"/>
              </a:rPr>
              <a:t>Solution to the Problem</a:t>
            </a:r>
          </a:p>
          <a:p>
            <a:pPr marL="8659" defTabSz="623438">
              <a:spcBef>
                <a:spcPts val="72"/>
              </a:spcBef>
            </a:pPr>
            <a:endParaRPr lang="en-US" sz="3600" spc="-256" dirty="0">
              <a:solidFill>
                <a:srgbClr val="1FB9D5"/>
              </a:solidFill>
              <a:latin typeface="Arial"/>
              <a:cs typeface="Arial"/>
            </a:endParaRPr>
          </a:p>
          <a:p>
            <a:pPr marL="465859" indent="-457200" defTabSz="623438">
              <a:spcBef>
                <a:spcPts val="72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Enterprises can manage their organizations and employees</a:t>
            </a:r>
          </a:p>
          <a:p>
            <a:pPr marL="465859" indent="-457200" defTabSz="623438">
              <a:spcBef>
                <a:spcPts val="72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65859" indent="-457200" defTabSz="623438">
              <a:spcBef>
                <a:spcPts val="72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Every employees have their account, so they can manage their request</a:t>
            </a:r>
          </a:p>
          <a:p>
            <a:pPr marL="465859" indent="-457200" defTabSz="623438">
              <a:spcBef>
                <a:spcPts val="72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65859" indent="-457200" defTabSz="623438">
              <a:spcBef>
                <a:spcPts val="72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Request can be pushed between different roles </a:t>
            </a:r>
          </a:p>
        </p:txBody>
      </p:sp>
    </p:spTree>
    <p:extLst>
      <p:ext uri="{BB962C8B-B14F-4D97-AF65-F5344CB8AC3E}">
        <p14:creationId xmlns:p14="http://schemas.microsoft.com/office/powerpoint/2010/main" val="246461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E7BFF-A1D6-475B-BFA8-93D5B76F7C37}"/>
              </a:ext>
            </a:extLst>
          </p:cNvPr>
          <p:cNvSpPr txBox="1"/>
          <p:nvPr/>
        </p:nvSpPr>
        <p:spPr>
          <a:xfrm>
            <a:off x="424206" y="6183983"/>
            <a:ext cx="3097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Northeastern University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18E3760-92D3-4AC8-B6C1-A2DED23EBE73}"/>
              </a:ext>
            </a:extLst>
          </p:cNvPr>
          <p:cNvSpPr txBox="1"/>
          <p:nvPr/>
        </p:nvSpPr>
        <p:spPr>
          <a:xfrm>
            <a:off x="424206" y="428653"/>
            <a:ext cx="10862821" cy="4625829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 defTabSz="623438">
              <a:spcBef>
                <a:spcPts val="72"/>
              </a:spcBef>
            </a:pPr>
            <a:r>
              <a:rPr lang="en-US" sz="5500" spc="-256" dirty="0">
                <a:solidFill>
                  <a:srgbClr val="1FB9D5"/>
                </a:solidFill>
                <a:latin typeface="Arial"/>
                <a:cs typeface="Arial"/>
              </a:rPr>
              <a:t>Approach</a:t>
            </a:r>
          </a:p>
          <a:p>
            <a:pPr marL="8659" defTabSz="623438">
              <a:spcBef>
                <a:spcPts val="72"/>
              </a:spcBef>
            </a:pPr>
            <a:endParaRPr lang="en-US" sz="4800" spc="-256" dirty="0">
              <a:solidFill>
                <a:srgbClr val="1FB9D5"/>
              </a:solidFill>
              <a:latin typeface="Arial"/>
              <a:cs typeface="Arial"/>
            </a:endParaRPr>
          </a:p>
          <a:p>
            <a:pPr marL="465859" indent="-457200" defTabSz="623438">
              <a:spcBef>
                <a:spcPts val="72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Set Admin role to manage the account of users</a:t>
            </a:r>
          </a:p>
          <a:p>
            <a:pPr marL="465859" indent="-457200" defTabSz="623438">
              <a:spcBef>
                <a:spcPts val="72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65859" indent="-457200" defTabSz="623438">
              <a:spcBef>
                <a:spcPts val="72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Design  reasonable work flows to address enterprises and employees need</a:t>
            </a:r>
          </a:p>
          <a:p>
            <a:pPr marL="465859" indent="-457200" defTabSz="623438">
              <a:spcBef>
                <a:spcPts val="72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65859" indent="-457200" defTabSz="623438">
              <a:spcBef>
                <a:spcPts val="72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Use DB4O</a:t>
            </a:r>
          </a:p>
        </p:txBody>
      </p:sp>
    </p:spTree>
    <p:extLst>
      <p:ext uri="{BB962C8B-B14F-4D97-AF65-F5344CB8AC3E}">
        <p14:creationId xmlns:p14="http://schemas.microsoft.com/office/powerpoint/2010/main" val="359295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2C7B17-106E-4BB8-AECE-4F50058B863B}"/>
              </a:ext>
            </a:extLst>
          </p:cNvPr>
          <p:cNvSpPr txBox="1"/>
          <p:nvPr/>
        </p:nvSpPr>
        <p:spPr>
          <a:xfrm>
            <a:off x="424206" y="6183983"/>
            <a:ext cx="3097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Northeastern University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94C311E-1A53-4DB0-B03C-C87E3E9C41CE}"/>
              </a:ext>
            </a:extLst>
          </p:cNvPr>
          <p:cNvSpPr txBox="1"/>
          <p:nvPr/>
        </p:nvSpPr>
        <p:spPr>
          <a:xfrm>
            <a:off x="254524" y="79862"/>
            <a:ext cx="10937762" cy="855566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 defTabSz="623438">
              <a:spcBef>
                <a:spcPts val="72"/>
              </a:spcBef>
            </a:pPr>
            <a:r>
              <a:rPr lang="en-US" sz="5500" spc="-256" dirty="0">
                <a:solidFill>
                  <a:srgbClr val="1FB9D5"/>
                </a:solidFill>
                <a:latin typeface="Arial"/>
                <a:cs typeface="Arial"/>
              </a:rPr>
              <a:t>Object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708F5-4024-4F7E-9A47-20179E16B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4" y="1261506"/>
            <a:ext cx="11721905" cy="45972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6BA021-9C7C-4DE5-A133-0CD5595FFA14}"/>
              </a:ext>
            </a:extLst>
          </p:cNvPr>
          <p:cNvSpPr/>
          <p:nvPr/>
        </p:nvSpPr>
        <p:spPr>
          <a:xfrm>
            <a:off x="0" y="5967167"/>
            <a:ext cx="12192000" cy="890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2C7B17-106E-4BB8-AECE-4F50058B863B}"/>
              </a:ext>
            </a:extLst>
          </p:cNvPr>
          <p:cNvSpPr txBox="1"/>
          <p:nvPr/>
        </p:nvSpPr>
        <p:spPr>
          <a:xfrm>
            <a:off x="424206" y="6183983"/>
            <a:ext cx="3097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Northeastern University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94C311E-1A53-4DB0-B03C-C87E3E9C41CE}"/>
              </a:ext>
            </a:extLst>
          </p:cNvPr>
          <p:cNvSpPr txBox="1"/>
          <p:nvPr/>
        </p:nvSpPr>
        <p:spPr>
          <a:xfrm>
            <a:off x="311084" y="202410"/>
            <a:ext cx="10937762" cy="5456506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 defTabSz="623438">
              <a:spcBef>
                <a:spcPts val="72"/>
              </a:spcBef>
            </a:pPr>
            <a:r>
              <a:rPr lang="en-US" sz="5500" spc="-256" dirty="0">
                <a:solidFill>
                  <a:srgbClr val="1FB9D5"/>
                </a:solidFill>
                <a:latin typeface="Arial"/>
                <a:cs typeface="Arial"/>
              </a:rPr>
              <a:t>Work Flow</a:t>
            </a:r>
          </a:p>
          <a:p>
            <a:pPr marL="523009" indent="-514350" defTabSz="623438">
              <a:lnSpc>
                <a:spcPct val="150000"/>
              </a:lnSpc>
              <a:spcBef>
                <a:spcPts val="72"/>
              </a:spcBef>
              <a:buAutoNum type="alphaUcPeriod"/>
            </a:pPr>
            <a:r>
              <a:rPr lang="en-US" sz="3200" dirty="0">
                <a:solidFill>
                  <a:srgbClr val="1FB9D5"/>
                </a:solidFill>
                <a:latin typeface="Arial"/>
                <a:cs typeface="Arial"/>
              </a:rPr>
              <a:t>Order Management</a:t>
            </a:r>
          </a:p>
          <a:p>
            <a:pPr marL="523009" indent="-514350" defTabSz="623438">
              <a:lnSpc>
                <a:spcPct val="150000"/>
              </a:lnSpc>
              <a:spcBef>
                <a:spcPts val="72"/>
              </a:spcBef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Market Seller will send order request to Market Purchaser.</a:t>
            </a:r>
          </a:p>
          <a:p>
            <a:pPr marL="523009" indent="-514350" defTabSz="623438">
              <a:lnSpc>
                <a:spcPct val="150000"/>
              </a:lnSpc>
              <a:spcBef>
                <a:spcPts val="72"/>
              </a:spcBef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Market Purchaser will handle these orders, then forwards the order to the Factory S</a:t>
            </a:r>
            <a:r>
              <a:rPr lang="en-US" altLang="zh-CN" sz="2800" dirty="0">
                <a:solidFill>
                  <a:schemeClr val="bg1"/>
                </a:solidFill>
                <a:latin typeface="Arial"/>
                <a:cs typeface="Arial"/>
              </a:rPr>
              <a:t>ellers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523009" indent="-514350" defTabSz="623438">
              <a:lnSpc>
                <a:spcPct val="150000"/>
              </a:lnSpc>
              <a:spcBef>
                <a:spcPts val="72"/>
              </a:spcBef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Factory Sellers will forward these orders to Production. </a:t>
            </a:r>
          </a:p>
          <a:p>
            <a:pPr marL="523009" indent="-514350" defTabSz="623438">
              <a:lnSpc>
                <a:spcPct val="150000"/>
              </a:lnSpc>
              <a:spcBef>
                <a:spcPts val="72"/>
              </a:spcBef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Market Purchaser will require the Quality Assessment from Factory Sellers.</a:t>
            </a:r>
          </a:p>
        </p:txBody>
      </p:sp>
    </p:spTree>
    <p:extLst>
      <p:ext uri="{BB962C8B-B14F-4D97-AF65-F5344CB8AC3E}">
        <p14:creationId xmlns:p14="http://schemas.microsoft.com/office/powerpoint/2010/main" val="302789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49124A-C86B-4850-B831-9F3D1824AAA6}"/>
              </a:ext>
            </a:extLst>
          </p:cNvPr>
          <p:cNvSpPr txBox="1"/>
          <p:nvPr/>
        </p:nvSpPr>
        <p:spPr>
          <a:xfrm>
            <a:off x="311084" y="202410"/>
            <a:ext cx="10937762" cy="4983428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 defTabSz="623438">
              <a:spcBef>
                <a:spcPts val="72"/>
              </a:spcBef>
            </a:pPr>
            <a:r>
              <a:rPr lang="en-US" sz="5500" spc="-256" dirty="0">
                <a:solidFill>
                  <a:srgbClr val="1FB9D5"/>
                </a:solidFill>
                <a:latin typeface="Arial"/>
                <a:cs typeface="Arial"/>
              </a:rPr>
              <a:t>Work Flow</a:t>
            </a:r>
          </a:p>
          <a:p>
            <a:pPr marL="8659" defTabSz="623438">
              <a:lnSpc>
                <a:spcPct val="150000"/>
              </a:lnSpc>
              <a:spcBef>
                <a:spcPts val="72"/>
              </a:spcBef>
            </a:pPr>
            <a:r>
              <a:rPr lang="en-US" sz="3200" dirty="0">
                <a:solidFill>
                  <a:srgbClr val="1FB9D5"/>
                </a:solidFill>
                <a:latin typeface="Arial"/>
                <a:cs typeface="Arial"/>
              </a:rPr>
              <a:t>B. HR Management</a:t>
            </a:r>
          </a:p>
          <a:p>
            <a:pPr marL="523009" indent="-514350" defTabSz="623438">
              <a:lnSpc>
                <a:spcPct val="150000"/>
              </a:lnSpc>
              <a:spcBef>
                <a:spcPts val="72"/>
              </a:spcBef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The employees in different Market Deferent can send requests to HR Organization</a:t>
            </a:r>
          </a:p>
          <a:p>
            <a:pPr marL="8659" defTabSz="623438">
              <a:lnSpc>
                <a:spcPct val="150000"/>
              </a:lnSpc>
              <a:spcBef>
                <a:spcPts val="72"/>
              </a:spcBef>
            </a:pP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8659" algn="ctr" defTabSz="623438">
              <a:lnSpc>
                <a:spcPct val="150000"/>
              </a:lnSpc>
              <a:spcBef>
                <a:spcPts val="72"/>
              </a:spcBef>
            </a:pPr>
            <a:r>
              <a:rPr lang="en-US" sz="3200" i="1" u="sng" dirty="0">
                <a:solidFill>
                  <a:schemeClr val="bg1"/>
                </a:solidFill>
                <a:latin typeface="Arial"/>
                <a:cs typeface="Arial"/>
              </a:rPr>
              <a:t>Two Cross-Enterprise Requests </a:t>
            </a:r>
          </a:p>
          <a:p>
            <a:pPr marL="8659" algn="ctr" defTabSz="623438">
              <a:lnSpc>
                <a:spcPct val="150000"/>
              </a:lnSpc>
              <a:spcBef>
                <a:spcPts val="72"/>
              </a:spcBef>
            </a:pPr>
            <a:r>
              <a:rPr lang="en-US" sz="3200" i="1" u="sng" dirty="0">
                <a:solidFill>
                  <a:schemeClr val="bg1"/>
                </a:solidFill>
                <a:latin typeface="Arial"/>
                <a:cs typeface="Arial"/>
              </a:rPr>
              <a:t>Four Cross-Enterprise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FDD3E-A6DD-4C4C-8E8D-3B8AA3297DF4}"/>
              </a:ext>
            </a:extLst>
          </p:cNvPr>
          <p:cNvSpPr txBox="1"/>
          <p:nvPr/>
        </p:nvSpPr>
        <p:spPr>
          <a:xfrm>
            <a:off x="424206" y="6183983"/>
            <a:ext cx="30970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1071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9087C-53C2-F547-86E8-8657E6DB88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64535" cy="527875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76609-F403-E341-8418-0C5D59B143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54" y="-201021"/>
            <a:ext cx="4728846" cy="3560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F4EE97-5FC0-FD42-AC46-13C5D76C0D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09" y="3066097"/>
            <a:ext cx="5410932" cy="3791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0C1526-7459-1C43-9B57-B3DF673BF5E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75" y="3210403"/>
            <a:ext cx="4520713" cy="3786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BF0D5AE1-D61C-AC44-9345-7D09E45901F1}"/>
              </a:ext>
            </a:extLst>
          </p:cNvPr>
          <p:cNvSpPr/>
          <p:nvPr/>
        </p:nvSpPr>
        <p:spPr>
          <a:xfrm rot="20815486">
            <a:off x="6099948" y="1030150"/>
            <a:ext cx="1866515" cy="2487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3F32367-FC67-FD4C-819E-91CA9694850D}"/>
              </a:ext>
            </a:extLst>
          </p:cNvPr>
          <p:cNvSpPr/>
          <p:nvPr/>
        </p:nvSpPr>
        <p:spPr>
          <a:xfrm rot="2616377">
            <a:off x="5864893" y="2551578"/>
            <a:ext cx="1385182" cy="2670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9471A15-15E5-774B-B6DD-5EBB2829FBEC}"/>
              </a:ext>
            </a:extLst>
          </p:cNvPr>
          <p:cNvSpPr/>
          <p:nvPr/>
        </p:nvSpPr>
        <p:spPr>
          <a:xfrm rot="8656236">
            <a:off x="3888310" y="3731972"/>
            <a:ext cx="1866515" cy="2487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87D83C-F09D-8640-8686-E1D4E1C70DAA}"/>
              </a:ext>
            </a:extLst>
          </p:cNvPr>
          <p:cNvSpPr txBox="1"/>
          <p:nvPr/>
        </p:nvSpPr>
        <p:spPr>
          <a:xfrm>
            <a:off x="4114994" y="6101000"/>
            <a:ext cx="43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SystemAdmin</a:t>
            </a:r>
            <a:r>
              <a:rPr lang="en-US" sz="4000" dirty="0">
                <a:solidFill>
                  <a:srgbClr val="FF0000"/>
                </a:solidFill>
              </a:rPr>
              <a:t> Role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D4D7793-3905-4936-8469-37EAFF7C86C0}"/>
              </a:ext>
            </a:extLst>
          </p:cNvPr>
          <p:cNvSpPr txBox="1"/>
          <p:nvPr/>
        </p:nvSpPr>
        <p:spPr>
          <a:xfrm>
            <a:off x="970960" y="719067"/>
            <a:ext cx="10937762" cy="855566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 defTabSz="623438">
              <a:spcBef>
                <a:spcPts val="72"/>
              </a:spcBef>
            </a:pPr>
            <a:r>
              <a:rPr lang="en-US" sz="5500" spc="-256" dirty="0">
                <a:solidFill>
                  <a:srgbClr val="FF0000"/>
                </a:solidFill>
                <a:latin typeface="Arial"/>
                <a:cs typeface="Arial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8800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67814-5DA5-DE4B-96CC-840C7198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777163" cy="5290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47AEB-80B2-014F-84CF-6FBCADC8F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12" y="0"/>
            <a:ext cx="5322888" cy="3900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51D2D6-2973-1344-AF69-4EE99C049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112" y="3388496"/>
            <a:ext cx="5322888" cy="3804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686785-15AD-8A46-A67F-F19337732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49" y="2957111"/>
            <a:ext cx="4259771" cy="3900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3BC4F8D-37B7-E44B-8F78-5A46D67AC9A5}"/>
              </a:ext>
            </a:extLst>
          </p:cNvPr>
          <p:cNvSpPr/>
          <p:nvPr/>
        </p:nvSpPr>
        <p:spPr>
          <a:xfrm rot="20815486">
            <a:off x="5457009" y="1569849"/>
            <a:ext cx="1866515" cy="2487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F42B3C3-CBB3-034C-8541-EBA283BF8887}"/>
              </a:ext>
            </a:extLst>
          </p:cNvPr>
          <p:cNvSpPr/>
          <p:nvPr/>
        </p:nvSpPr>
        <p:spPr>
          <a:xfrm rot="2957609">
            <a:off x="5192296" y="3345663"/>
            <a:ext cx="2162027" cy="2856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2596943-3DC8-5B48-92DE-F5F4BF182570}"/>
              </a:ext>
            </a:extLst>
          </p:cNvPr>
          <p:cNvSpPr/>
          <p:nvPr/>
        </p:nvSpPr>
        <p:spPr>
          <a:xfrm rot="8072428">
            <a:off x="3698588" y="4102352"/>
            <a:ext cx="1866515" cy="2487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51C90-D37C-1E40-AD57-6147A3EC8E6F}"/>
              </a:ext>
            </a:extLst>
          </p:cNvPr>
          <p:cNvSpPr txBox="1"/>
          <p:nvPr/>
        </p:nvSpPr>
        <p:spPr>
          <a:xfrm>
            <a:off x="3698581" y="5987191"/>
            <a:ext cx="479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EnterpriseAdmin</a:t>
            </a:r>
            <a:r>
              <a:rPr lang="en-US" sz="4000" dirty="0">
                <a:solidFill>
                  <a:srgbClr val="FF0000"/>
                </a:solidFill>
              </a:rPr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256358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B9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1076</TotalTime>
  <Words>217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Hack</dc:title>
  <dc:creator>Dimpi Pankaj Dedhia</dc:creator>
  <cp:lastModifiedBy>Mingda Ju</cp:lastModifiedBy>
  <cp:revision>56</cp:revision>
  <dcterms:created xsi:type="dcterms:W3CDTF">2019-11-26T19:43:44Z</dcterms:created>
  <dcterms:modified xsi:type="dcterms:W3CDTF">2019-12-08T01:18:55Z</dcterms:modified>
</cp:coreProperties>
</file>