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snapToGrid="0" snapToObjects="1">
      <p:cViewPr varScale="1">
        <p:scale>
          <a:sx n="90" d="100"/>
          <a:sy n="90" d="100"/>
        </p:scale>
        <p:origin x="8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A686FE-E6BC-3F4C-B882-74E4D057FD2E}" type="datetimeFigureOut">
              <a:rPr lang="en-US" smtClean="0"/>
              <a:t>3/3/17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8D2098-1B3D-0643-B314-BE25EF7C7562}" type="slidenum">
              <a:rPr lang="en-US" smtClean="0"/>
              <a:t>‹#›</a:t>
            </a:fld>
            <a:endParaRPr lang="en-US"/>
          </a:p>
        </p:txBody>
      </p:sp>
    </p:spTree>
    <p:extLst>
      <p:ext uri="{BB962C8B-B14F-4D97-AF65-F5344CB8AC3E}">
        <p14:creationId xmlns:p14="http://schemas.microsoft.com/office/powerpoint/2010/main" val="2054295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模型评估与选择</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48919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经验误差与过拟合</a:t>
            </a:r>
            <a:endParaRPr lang="en-US" dirty="0"/>
          </a:p>
        </p:txBody>
      </p:sp>
      <p:sp>
        <p:nvSpPr>
          <p:cNvPr id="3" name="Content Placeholder 2"/>
          <p:cNvSpPr>
            <a:spLocks noGrp="1"/>
          </p:cNvSpPr>
          <p:nvPr>
            <p:ph idx="1"/>
          </p:nvPr>
        </p:nvSpPr>
        <p:spPr/>
        <p:txBody>
          <a:bodyPr/>
          <a:lstStyle/>
          <a:p>
            <a:r>
              <a:rPr lang="zh-CN" altLang="en-US" dirty="0" smtClean="0"/>
              <a:t>错误率</a:t>
            </a:r>
            <a:endParaRPr lang="en-US" altLang="zh-CN" dirty="0" smtClean="0"/>
          </a:p>
          <a:p>
            <a:r>
              <a:rPr lang="zh-CN" altLang="en-US" dirty="0" smtClean="0"/>
              <a:t>精度</a:t>
            </a:r>
            <a:endParaRPr lang="en-US" altLang="zh-CN" dirty="0" smtClean="0"/>
          </a:p>
          <a:p>
            <a:r>
              <a:rPr lang="zh-CN" altLang="en-US" dirty="0" smtClean="0"/>
              <a:t>训练误差：学习器在训练集上的误差</a:t>
            </a:r>
            <a:endParaRPr lang="en-US" altLang="zh-CN" dirty="0" smtClean="0"/>
          </a:p>
          <a:p>
            <a:r>
              <a:rPr lang="zh-CN" altLang="en-US" dirty="0" smtClean="0"/>
              <a:t>泛化误差：学习器在新样本上的误差</a:t>
            </a:r>
            <a:endParaRPr lang="en-US" altLang="zh-CN" dirty="0" smtClean="0"/>
          </a:p>
          <a:p>
            <a:r>
              <a:rPr lang="zh-CN" altLang="en-US" dirty="0" smtClean="0"/>
              <a:t>通常情况下，训练误差很小的学习器的泛化误差不小</a:t>
            </a:r>
            <a:endParaRPr lang="en-US" altLang="zh-CN" dirty="0" smtClean="0"/>
          </a:p>
          <a:p>
            <a:r>
              <a:rPr lang="zh-CN" altLang="en-US" dirty="0" smtClean="0"/>
              <a:t>过拟合：学习器把训练样本学得太好，很可能已经把训练样本自身的一些特点当成了所有潜在样本都会具有的一般性质，这就导致泛化性能下降</a:t>
            </a:r>
            <a:endParaRPr lang="en-US" altLang="zh-CN" dirty="0" smtClean="0"/>
          </a:p>
          <a:p>
            <a:r>
              <a:rPr lang="zh-CN" altLang="en-US" dirty="0" smtClean="0"/>
              <a:t>过拟合是无法彻底避免的，我们所能做的只是缓解，或者说减小其风险</a:t>
            </a:r>
            <a:endParaRPr lang="en-US" dirty="0"/>
          </a:p>
        </p:txBody>
      </p:sp>
    </p:spTree>
    <p:extLst>
      <p:ext uri="{BB962C8B-B14F-4D97-AF65-F5344CB8AC3E}">
        <p14:creationId xmlns:p14="http://schemas.microsoft.com/office/powerpoint/2010/main" val="659308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评估方法</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smtClean="0"/>
                  <a:t>留出法 </a:t>
                </a:r>
                <a14:m>
                  <m:oMath xmlns:m="http://schemas.openxmlformats.org/officeDocument/2006/math">
                    <m:r>
                      <a:rPr lang="en-US" altLang="zh-CN" b="0" i="1" dirty="0" smtClean="0">
                        <a:latin typeface="Cambria Math" charset="0"/>
                      </a:rPr>
                      <m:t>𝐷</m:t>
                    </m:r>
                    <m:r>
                      <a:rPr lang="en-US" altLang="zh-CN" b="0" i="1" dirty="0" smtClean="0">
                        <a:latin typeface="Cambria Math" charset="0"/>
                      </a:rPr>
                      <m:t>=</m:t>
                    </m:r>
                    <m:r>
                      <a:rPr lang="en-US" altLang="zh-CN" b="0" i="1" dirty="0" smtClean="0">
                        <a:latin typeface="Cambria Math" charset="0"/>
                      </a:rPr>
                      <m:t>𝑆</m:t>
                    </m:r>
                    <m:r>
                      <a:rPr lang="en-US" altLang="zh-CN" b="0" i="1" dirty="0" smtClean="0">
                        <a:latin typeface="Cambria Math" charset="0"/>
                        <a:ea typeface="Cambria Math" charset="0"/>
                        <a:cs typeface="Cambria Math" charset="0"/>
                      </a:rPr>
                      <m:t>∪</m:t>
                    </m:r>
                    <m:r>
                      <a:rPr lang="en-US" altLang="zh-CN" b="0" i="1" dirty="0" smtClean="0">
                        <a:latin typeface="Cambria Math" charset="0"/>
                        <a:ea typeface="Cambria Math" charset="0"/>
                        <a:cs typeface="Cambria Math" charset="0"/>
                      </a:rPr>
                      <m:t>𝑇</m:t>
                    </m:r>
                  </m:oMath>
                </a14:m>
                <a:r>
                  <a:rPr lang="en-US" altLang="zh-CN" dirty="0" smtClean="0"/>
                  <a:t> </a:t>
                </a:r>
                <a14:m>
                  <m:oMath xmlns:m="http://schemas.openxmlformats.org/officeDocument/2006/math">
                    <m:r>
                      <a:rPr lang="en-US" altLang="zh-CN" b="0" i="1" dirty="0" smtClean="0">
                        <a:latin typeface="Cambria Math" charset="0"/>
                      </a:rPr>
                      <m:t>𝑆</m:t>
                    </m:r>
                    <m:r>
                      <a:rPr lang="en-US" altLang="zh-CN" b="0" i="1" dirty="0" smtClean="0">
                        <a:latin typeface="Cambria Math" charset="0"/>
                        <a:ea typeface="Cambria Math" charset="0"/>
                        <a:cs typeface="Cambria Math" charset="0"/>
                      </a:rPr>
                      <m:t>∩</m:t>
                    </m:r>
                    <m:r>
                      <a:rPr lang="en-US" altLang="zh-CN" b="0" i="1" dirty="0" smtClean="0">
                        <a:latin typeface="Cambria Math" charset="0"/>
                        <a:ea typeface="Cambria Math" charset="0"/>
                        <a:cs typeface="Cambria Math" charset="0"/>
                      </a:rPr>
                      <m:t>𝑇</m:t>
                    </m:r>
                    <m:r>
                      <a:rPr lang="en-US" altLang="zh-CN" b="0" i="1" dirty="0" smtClean="0">
                        <a:latin typeface="Cambria Math" charset="0"/>
                        <a:ea typeface="Cambria Math" charset="0"/>
                        <a:cs typeface="Cambria Math" charset="0"/>
                      </a:rPr>
                      <m:t>= ∅</m:t>
                    </m:r>
                  </m:oMath>
                </a14:m>
                <a:endParaRPr lang="en-US" altLang="zh-CN" dirty="0" smtClean="0"/>
              </a:p>
              <a:p>
                <a:r>
                  <a:rPr lang="zh-CN" altLang="en-US" dirty="0" smtClean="0"/>
                  <a:t>交叉验证法 </a:t>
                </a:r>
                <a14:m>
                  <m:oMath xmlns:m="http://schemas.openxmlformats.org/officeDocument/2006/math">
                    <m:r>
                      <a:rPr lang="en-US" altLang="zh-CN" b="0" i="1" smtClean="0">
                        <a:latin typeface="Cambria Math" charset="0"/>
                      </a:rPr>
                      <m:t>𝐷</m:t>
                    </m:r>
                    <m:r>
                      <a:rPr lang="en-US" altLang="zh-CN" b="0" i="1" smtClean="0">
                        <a:latin typeface="Cambria Math" charset="0"/>
                      </a:rPr>
                      <m:t>= </m:t>
                    </m:r>
                    <m:sSub>
                      <m:sSubPr>
                        <m:ctrlPr>
                          <a:rPr lang="en-US" altLang="zh-CN" b="0" i="1" smtClean="0">
                            <a:latin typeface="Cambria Math" charset="0"/>
                          </a:rPr>
                        </m:ctrlPr>
                      </m:sSubPr>
                      <m:e>
                        <m:r>
                          <a:rPr lang="en-US" altLang="zh-CN" b="0" i="1" smtClean="0">
                            <a:latin typeface="Cambria Math" charset="0"/>
                          </a:rPr>
                          <m:t>𝐷</m:t>
                        </m:r>
                      </m:e>
                      <m:sub>
                        <m:r>
                          <a:rPr lang="en-US" altLang="zh-CN" b="0" i="1" smtClean="0">
                            <a:latin typeface="Cambria Math" charset="0"/>
                          </a:rPr>
                          <m:t>1</m:t>
                        </m:r>
                      </m:sub>
                    </m:sSub>
                    <m:r>
                      <a:rPr lang="en-US" altLang="zh-CN" b="0" i="1" smtClean="0">
                        <a:latin typeface="Cambria Math" charset="0"/>
                        <a:ea typeface="Cambria Math" charset="0"/>
                        <a:cs typeface="Cambria Math" charset="0"/>
                      </a:rPr>
                      <m:t>∪</m:t>
                    </m:r>
                    <m:r>
                      <a:rPr lang="zh-CN" altLang="en-US" b="0" i="1" smtClean="0">
                        <a:latin typeface="Cambria Math" charset="0"/>
                        <a:ea typeface="Cambria Math" charset="0"/>
                        <a:cs typeface="Cambria Math" charset="0"/>
                      </a:rPr>
                      <m:t> </m:t>
                    </m:r>
                    <m:sSub>
                      <m:sSubPr>
                        <m:ctrlPr>
                          <a:rPr lang="en-US" altLang="zh-CN" b="0" i="1" smtClean="0">
                            <a:latin typeface="Cambria Math" charset="0"/>
                            <a:ea typeface="Cambria Math" charset="0"/>
                            <a:cs typeface="Cambria Math" charset="0"/>
                          </a:rPr>
                        </m:ctrlPr>
                      </m:sSubPr>
                      <m:e>
                        <m:r>
                          <a:rPr lang="en-US" altLang="zh-CN" b="0" i="1" smtClean="0">
                            <a:latin typeface="Cambria Math" charset="0"/>
                            <a:ea typeface="Cambria Math" charset="0"/>
                            <a:cs typeface="Cambria Math" charset="0"/>
                          </a:rPr>
                          <m:t>𝐷</m:t>
                        </m:r>
                      </m:e>
                      <m:sub>
                        <m:r>
                          <a:rPr lang="en-US" altLang="zh-CN" b="0" i="1" smtClean="0">
                            <a:latin typeface="Cambria Math" charset="0"/>
                            <a:ea typeface="Cambria Math" charset="0"/>
                            <a:cs typeface="Cambria Math" charset="0"/>
                          </a:rPr>
                          <m:t>2</m:t>
                        </m:r>
                      </m:sub>
                    </m:sSub>
                    <m:r>
                      <a:rPr lang="zh-CN" altLang="en-US" b="0" i="1" smtClean="0">
                        <a:latin typeface="Cambria Math" charset="0"/>
                        <a:ea typeface="Cambria Math" charset="0"/>
                        <a:cs typeface="Cambria Math" charset="0"/>
                      </a:rPr>
                      <m:t> ∪ </m:t>
                    </m:r>
                    <m:r>
                      <a:rPr lang="en-US" altLang="zh-CN" b="0" i="1" smtClean="0">
                        <a:latin typeface="Cambria Math" charset="0"/>
                        <a:ea typeface="Cambria Math" charset="0"/>
                        <a:cs typeface="Cambria Math" charset="0"/>
                      </a:rPr>
                      <m:t>…</m:t>
                    </m:r>
                    <m:r>
                      <a:rPr lang="zh-CN" altLang="en-US" b="0" i="1" smtClean="0">
                        <a:latin typeface="Cambria Math" charset="0"/>
                        <a:ea typeface="Cambria Math" charset="0"/>
                        <a:cs typeface="Cambria Math" charset="0"/>
                      </a:rPr>
                      <m:t> ∪ </m:t>
                    </m:r>
                    <m:sSub>
                      <m:sSubPr>
                        <m:ctrlPr>
                          <a:rPr lang="en-US" altLang="zh-CN" b="0" i="1" smtClean="0">
                            <a:latin typeface="Cambria Math" charset="0"/>
                            <a:ea typeface="Cambria Math" charset="0"/>
                            <a:cs typeface="Cambria Math" charset="0"/>
                          </a:rPr>
                        </m:ctrlPr>
                      </m:sSubPr>
                      <m:e>
                        <m:r>
                          <a:rPr lang="en-US" altLang="zh-CN" b="0" i="1" smtClean="0">
                            <a:latin typeface="Cambria Math" charset="0"/>
                            <a:ea typeface="Cambria Math" charset="0"/>
                            <a:cs typeface="Cambria Math" charset="0"/>
                          </a:rPr>
                          <m:t>𝐷</m:t>
                        </m:r>
                      </m:e>
                      <m:sub>
                        <m:r>
                          <a:rPr lang="en-US" altLang="zh-CN" b="0" i="1" smtClean="0">
                            <a:latin typeface="Cambria Math" charset="0"/>
                            <a:ea typeface="Cambria Math" charset="0"/>
                            <a:cs typeface="Cambria Math" charset="0"/>
                          </a:rPr>
                          <m:t>𝑘</m:t>
                        </m:r>
                      </m:sub>
                    </m:sSub>
                  </m:oMath>
                </a14:m>
                <a:r>
                  <a:rPr lang="en-US" altLang="zh-CN" dirty="0" smtClean="0"/>
                  <a:t>,</a:t>
                </a:r>
                <a:r>
                  <a:rPr lang="zh-CN" altLang="en-US" dirty="0" smtClean="0"/>
                  <a:t> </a:t>
                </a:r>
                <a14:m>
                  <m:oMath xmlns:m="http://schemas.openxmlformats.org/officeDocument/2006/math">
                    <m:sSub>
                      <m:sSubPr>
                        <m:ctrlPr>
                          <a:rPr lang="en-US" altLang="zh-CN" i="1" dirty="0" smtClean="0">
                            <a:latin typeface="Cambria Math" charset="0"/>
                          </a:rPr>
                        </m:ctrlPr>
                      </m:sSubPr>
                      <m:e>
                        <m:r>
                          <a:rPr lang="en-US" altLang="zh-CN" b="0" i="1" dirty="0" smtClean="0">
                            <a:latin typeface="Cambria Math" charset="0"/>
                          </a:rPr>
                          <m:t>𝐷</m:t>
                        </m:r>
                      </m:e>
                      <m:sub>
                        <m:r>
                          <a:rPr lang="en-US" altLang="zh-CN" b="0" i="1" dirty="0" smtClean="0">
                            <a:latin typeface="Cambria Math" charset="0"/>
                          </a:rPr>
                          <m:t>𝑖</m:t>
                        </m:r>
                      </m:sub>
                    </m:sSub>
                    <m:r>
                      <a:rPr lang="zh-CN" altLang="en-US" b="0" i="1" dirty="0" smtClean="0">
                        <a:latin typeface="Cambria Math" charset="0"/>
                      </a:rPr>
                      <m:t> </m:t>
                    </m:r>
                    <m:r>
                      <a:rPr lang="zh-CN" altLang="en-US" b="0" i="1" dirty="0" smtClean="0">
                        <a:latin typeface="Cambria Math" charset="0"/>
                        <a:ea typeface="Cambria Math" charset="0"/>
                        <a:cs typeface="Cambria Math" charset="0"/>
                      </a:rPr>
                      <m:t>∩ </m:t>
                    </m:r>
                    <m:sSub>
                      <m:sSubPr>
                        <m:ctrlPr>
                          <a:rPr lang="en-US" altLang="zh-CN" b="0" i="1" dirty="0" smtClean="0">
                            <a:latin typeface="Cambria Math" charset="0"/>
                            <a:ea typeface="Cambria Math" charset="0"/>
                            <a:cs typeface="Cambria Math" charset="0"/>
                          </a:rPr>
                        </m:ctrlPr>
                      </m:sSubPr>
                      <m:e>
                        <m:r>
                          <a:rPr lang="en-US" altLang="zh-CN" b="0" i="1" dirty="0" smtClean="0">
                            <a:latin typeface="Cambria Math" charset="0"/>
                            <a:ea typeface="Cambria Math" charset="0"/>
                            <a:cs typeface="Cambria Math" charset="0"/>
                          </a:rPr>
                          <m:t>𝐷</m:t>
                        </m:r>
                      </m:e>
                      <m:sub>
                        <m:r>
                          <a:rPr lang="en-US" altLang="zh-CN" b="0" i="1" dirty="0" smtClean="0">
                            <a:latin typeface="Cambria Math" charset="0"/>
                            <a:ea typeface="Cambria Math" charset="0"/>
                            <a:cs typeface="Cambria Math" charset="0"/>
                          </a:rPr>
                          <m:t>𝑗</m:t>
                        </m:r>
                      </m:sub>
                    </m:sSub>
                    <m:r>
                      <a:rPr lang="en-US" altLang="zh-CN" b="0" i="1" dirty="0" smtClean="0">
                        <a:latin typeface="Cambria Math" charset="0"/>
                        <a:ea typeface="Cambria Math" charset="0"/>
                        <a:cs typeface="Cambria Math" charset="0"/>
                      </a:rPr>
                      <m:t>=</m:t>
                    </m:r>
                    <m:r>
                      <a:rPr lang="zh-CN" altLang="en-US" b="0" i="1" dirty="0" smtClean="0">
                        <a:latin typeface="Cambria Math" charset="0"/>
                        <a:ea typeface="Cambria Math" charset="0"/>
                        <a:cs typeface="Cambria Math" charset="0"/>
                      </a:rPr>
                      <m:t> ∅ </m:t>
                    </m:r>
                    <m:d>
                      <m:dPr>
                        <m:ctrlPr>
                          <a:rPr lang="en-US" altLang="zh-CN" b="0" i="1" dirty="0" smtClean="0">
                            <a:latin typeface="Cambria Math" charset="0"/>
                            <a:ea typeface="Cambria Math" charset="0"/>
                            <a:cs typeface="Cambria Math" charset="0"/>
                          </a:rPr>
                        </m:ctrlPr>
                      </m:dPr>
                      <m:e>
                        <m:r>
                          <a:rPr lang="en-US" altLang="zh-CN" b="0" i="1" dirty="0" smtClean="0">
                            <a:latin typeface="Cambria Math" charset="0"/>
                            <a:ea typeface="Cambria Math" charset="0"/>
                            <a:cs typeface="Cambria Math" charset="0"/>
                          </a:rPr>
                          <m:t>𝑖</m:t>
                        </m:r>
                        <m:r>
                          <a:rPr lang="zh-CN" altLang="en-US" b="0" i="1" dirty="0" smtClean="0">
                            <a:latin typeface="Cambria Math" charset="0"/>
                            <a:ea typeface="Cambria Math" charset="0"/>
                            <a:cs typeface="Cambria Math" charset="0"/>
                          </a:rPr>
                          <m:t> ≠</m:t>
                        </m:r>
                        <m:r>
                          <a:rPr lang="en-US" altLang="zh-CN" b="0" i="1" dirty="0" smtClean="0">
                            <a:latin typeface="Cambria Math" charset="0"/>
                            <a:ea typeface="Cambria Math" charset="0"/>
                            <a:cs typeface="Cambria Math" charset="0"/>
                          </a:rPr>
                          <m:t>𝑗</m:t>
                        </m:r>
                      </m:e>
                    </m:d>
                  </m:oMath>
                </a14:m>
                <a:endParaRPr lang="en-US" altLang="zh-CN" b="0" dirty="0" smtClean="0">
                  <a:ea typeface="Cambria Math" charset="0"/>
                  <a:cs typeface="Cambria Math" charset="0"/>
                </a:endParaRPr>
              </a:p>
              <a:p>
                <a:pPr lvl="1"/>
                <a:r>
                  <a:rPr lang="zh-CN" altLang="en-US" dirty="0" smtClean="0">
                    <a:ea typeface="Cambria Math" charset="0"/>
                    <a:cs typeface="Cambria Math" charset="0"/>
                  </a:rPr>
                  <a:t>交叉验证法评估结果的文档性和保真性在很大程度上取决于</a:t>
                </a:r>
                <a:r>
                  <a:rPr lang="en-US" altLang="zh-CN" dirty="0" smtClean="0">
                    <a:ea typeface="Cambria Math" charset="0"/>
                    <a:cs typeface="Cambria Math" charset="0"/>
                  </a:rPr>
                  <a:t>k</a:t>
                </a:r>
                <a:r>
                  <a:rPr lang="zh-CN" altLang="en-US" dirty="0" smtClean="0">
                    <a:ea typeface="Cambria Math" charset="0"/>
                    <a:cs typeface="Cambria Math" charset="0"/>
                  </a:rPr>
                  <a:t>的取值</a:t>
                </a:r>
                <a:endParaRPr lang="en-US" altLang="zh-CN" dirty="0">
                  <a:ea typeface="Cambria Math" charset="0"/>
                  <a:cs typeface="Cambria Math" charset="0"/>
                </a:endParaRPr>
              </a:p>
              <a:p>
                <a:pPr marL="342900" lvl="1" indent="-342900"/>
                <a:r>
                  <a:rPr lang="zh-CN" altLang="en-US" sz="1800" dirty="0"/>
                  <a:t>留一</a:t>
                </a:r>
                <a:r>
                  <a:rPr lang="zh-CN" altLang="en-US" sz="1800" dirty="0" smtClean="0"/>
                  <a:t>法</a:t>
                </a:r>
                <a:endParaRPr lang="en-US" altLang="zh-CN" sz="1800" dirty="0" smtClean="0"/>
              </a:p>
              <a:p>
                <a:pPr marL="342900" lvl="1" indent="-342900"/>
                <a:r>
                  <a:rPr lang="zh-CN" altLang="en-US" sz="1800" dirty="0" smtClean="0"/>
                  <a:t>自助法：解决训练集与真实</a:t>
                </a:r>
                <a:endParaRPr lang="en-US" altLang="zh-CN" sz="1800" dirty="0"/>
              </a:p>
              <a:p>
                <a:endParaRPr lang="en-US" altLang="zh-C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105"/>
                </a:stretch>
              </a:blipFill>
            </p:spPr>
            <p:txBody>
              <a:bodyPr/>
              <a:lstStyle/>
              <a:p>
                <a:r>
                  <a:rPr lang="en-US">
                    <a:noFill/>
                  </a:rPr>
                  <a:t> </a:t>
                </a:r>
              </a:p>
            </p:txBody>
          </p:sp>
        </mc:Fallback>
      </mc:AlternateContent>
    </p:spTree>
    <p:extLst>
      <p:ext uri="{BB962C8B-B14F-4D97-AF65-F5344CB8AC3E}">
        <p14:creationId xmlns:p14="http://schemas.microsoft.com/office/powerpoint/2010/main" val="143169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性能度量</a:t>
            </a:r>
            <a:endParaRPr lang="en-US" dirty="0"/>
          </a:p>
        </p:txBody>
      </p:sp>
      <p:sp>
        <p:nvSpPr>
          <p:cNvPr id="3" name="Content Placeholder 2"/>
          <p:cNvSpPr>
            <a:spLocks noGrp="1"/>
          </p:cNvSpPr>
          <p:nvPr>
            <p:ph idx="1"/>
          </p:nvPr>
        </p:nvSpPr>
        <p:spPr/>
        <p:txBody>
          <a:bodyPr/>
          <a:lstStyle/>
          <a:p>
            <a:r>
              <a:rPr lang="zh-CN" altLang="en-US" dirty="0" smtClean="0"/>
              <a:t>均方误差</a:t>
            </a:r>
            <a:endParaRPr lang="en-US" altLang="zh-CN" dirty="0" smtClean="0"/>
          </a:p>
          <a:p>
            <a:r>
              <a:rPr lang="zh-CN" altLang="en-US" dirty="0" smtClean="0"/>
              <a:t>错误率，精度</a:t>
            </a:r>
            <a:endParaRPr lang="en-US" altLang="zh-CN" dirty="0" smtClean="0"/>
          </a:p>
          <a:p>
            <a:r>
              <a:rPr lang="zh-CN" altLang="en-US" dirty="0" smtClean="0"/>
              <a:t>查准率（</a:t>
            </a:r>
            <a:r>
              <a:rPr lang="en-US" altLang="zh-CN" dirty="0" smtClean="0"/>
              <a:t>precision</a:t>
            </a:r>
            <a:r>
              <a:rPr lang="zh-CN" altLang="en-US" dirty="0" smtClean="0"/>
              <a:t>）</a:t>
            </a:r>
            <a:r>
              <a:rPr lang="en-US" altLang="zh-CN" dirty="0" smtClean="0"/>
              <a:t>,</a:t>
            </a:r>
            <a:r>
              <a:rPr lang="zh-CN" altLang="en-US" dirty="0" smtClean="0"/>
              <a:t>查全率</a:t>
            </a:r>
            <a:r>
              <a:rPr lang="en-US" altLang="zh-CN" dirty="0" smtClean="0"/>
              <a:t>(recall),</a:t>
            </a:r>
            <a:r>
              <a:rPr lang="zh-CN" altLang="en-US" dirty="0" smtClean="0"/>
              <a:t> </a:t>
            </a:r>
            <a:r>
              <a:rPr lang="en-US" altLang="zh-CN" dirty="0" smtClean="0"/>
              <a:t>F1</a:t>
            </a:r>
          </a:p>
          <a:p>
            <a:r>
              <a:rPr lang="en-US" altLang="zh-CN" dirty="0" smtClean="0"/>
              <a:t>ROC</a:t>
            </a:r>
            <a:r>
              <a:rPr lang="zh-CN" altLang="en-US" dirty="0" smtClean="0"/>
              <a:t>与</a:t>
            </a:r>
            <a:r>
              <a:rPr lang="en-US" altLang="zh-CN" dirty="0" smtClean="0"/>
              <a:t>AUC</a:t>
            </a:r>
            <a:endParaRPr lang="en-US" dirty="0"/>
          </a:p>
        </p:txBody>
      </p:sp>
    </p:spTree>
    <p:extLst>
      <p:ext uri="{BB962C8B-B14F-4D97-AF65-F5344CB8AC3E}">
        <p14:creationId xmlns:p14="http://schemas.microsoft.com/office/powerpoint/2010/main" val="13460187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1530</TotalTime>
  <Words>216</Words>
  <Application>Microsoft Macintosh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Calibri</vt:lpstr>
      <vt:lpstr>Cambria Math</vt:lpstr>
      <vt:lpstr>Trebuchet MS</vt:lpstr>
      <vt:lpstr>Wingdings 3</vt:lpstr>
      <vt:lpstr>华文新魏</vt:lpstr>
      <vt:lpstr>方正姚体</vt:lpstr>
      <vt:lpstr>Arial</vt:lpstr>
      <vt:lpstr>Facet</vt:lpstr>
      <vt:lpstr>模型评估与选择</vt:lpstr>
      <vt:lpstr>经验误差与过拟合</vt:lpstr>
      <vt:lpstr>评估方法</vt:lpstr>
      <vt:lpstr>性能度量</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模型评估与选择</dc:title>
  <dc:creator>郑明恩</dc:creator>
  <cp:lastModifiedBy>郑明恩</cp:lastModifiedBy>
  <cp:revision>12</cp:revision>
  <dcterms:created xsi:type="dcterms:W3CDTF">2017-03-02T06:35:32Z</dcterms:created>
  <dcterms:modified xsi:type="dcterms:W3CDTF">2017-03-03T08:07:50Z</dcterms:modified>
</cp:coreProperties>
</file>