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Machine</a:t>
            </a:r>
            <a:r>
              <a:rPr lang="zh-CN" altLang="en-US" dirty="0" smtClean="0"/>
              <a:t> </a:t>
            </a:r>
            <a:r>
              <a:rPr lang="en-US" altLang="zh-CN" dirty="0" smtClean="0"/>
              <a:t>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774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引言</a:t>
            </a:r>
            <a:endParaRPr lang="en-US" dirty="0"/>
          </a:p>
        </p:txBody>
      </p:sp>
      <p:sp>
        <p:nvSpPr>
          <p:cNvPr id="3" name="Content Placeholder 2"/>
          <p:cNvSpPr>
            <a:spLocks noGrp="1"/>
          </p:cNvSpPr>
          <p:nvPr>
            <p:ph idx="1"/>
          </p:nvPr>
        </p:nvSpPr>
        <p:spPr/>
        <p:txBody>
          <a:bodyPr/>
          <a:lstStyle/>
          <a:p>
            <a:r>
              <a:rPr lang="zh-CN" altLang="en-US" dirty="0" smtClean="0"/>
              <a:t>机器学习是致力于研究如何通过计算的手段，利用经验来改善系统自身的性能的学科</a:t>
            </a:r>
            <a:endParaRPr lang="en-US" altLang="zh-CN" dirty="0" smtClean="0"/>
          </a:p>
          <a:p>
            <a:r>
              <a:rPr lang="zh-CN" altLang="en-US" dirty="0" smtClean="0"/>
              <a:t>机器学习研究的主要内容，是关于在计算机从数据中产生模型的算法，即学习算法</a:t>
            </a:r>
            <a:endParaRPr lang="en-US" altLang="zh-CN" dirty="0" smtClean="0"/>
          </a:p>
          <a:p>
            <a:r>
              <a:rPr lang="zh-CN" altLang="en-US" dirty="0" smtClean="0"/>
              <a:t>模型泛指从数据中学得的结果，模型指全局性结果，模式指局部性结果（例如一条规则）</a:t>
            </a:r>
            <a:endParaRPr lang="en-US" dirty="0"/>
          </a:p>
        </p:txBody>
      </p:sp>
    </p:spTree>
    <p:extLst>
      <p:ext uri="{BB962C8B-B14F-4D97-AF65-F5344CB8AC3E}">
        <p14:creationId xmlns:p14="http://schemas.microsoft.com/office/powerpoint/2010/main" val="205975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基本术语</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altLang="zh-CN" b="0" i="1" smtClean="0">
                        <a:latin typeface="Cambria Math" charset="0"/>
                      </a:rPr>
                      <m:t>𝐷</m:t>
                    </m:r>
                    <m:r>
                      <a:rPr lang="en-US" altLang="zh-CN" b="0" i="1" smtClean="0">
                        <a:latin typeface="Cambria Math" charset="0"/>
                      </a:rPr>
                      <m:t>=</m:t>
                    </m:r>
                    <m:d>
                      <m:dPr>
                        <m:begChr m:val="{"/>
                        <m:endChr m:val="}"/>
                        <m:ctrlPr>
                          <a:rPr lang="en-US" altLang="zh-CN" b="0" i="1" smtClean="0">
                            <a:latin typeface="Cambria Math" charset="0"/>
                          </a:rPr>
                        </m:ctrlPr>
                      </m:dPr>
                      <m:e>
                        <m:sSub>
                          <m:sSubPr>
                            <m:ctrlPr>
                              <a:rPr lang="en-US" altLang="zh-CN" b="0" i="1" smtClean="0">
                                <a:latin typeface="Cambria Math" charset="0"/>
                              </a:rPr>
                            </m:ctrlPr>
                          </m:sSubPr>
                          <m:e>
                            <m:r>
                              <a:rPr lang="en-US" altLang="zh-CN" b="0" i="1" smtClean="0">
                                <a:latin typeface="Cambria Math" charset="0"/>
                              </a:rPr>
                              <m:t>𝑥</m:t>
                            </m:r>
                          </m:e>
                          <m:sub>
                            <m:r>
                              <a:rPr lang="en-US" altLang="zh-CN" b="0" i="1" smtClean="0">
                                <a:latin typeface="Cambria Math" charset="0"/>
                              </a:rPr>
                              <m:t>1</m:t>
                            </m:r>
                          </m:sub>
                        </m:sSub>
                        <m:r>
                          <a:rPr lang="en-US" altLang="zh-CN" b="0" i="1" smtClean="0">
                            <a:latin typeface="Cambria Math" charset="0"/>
                          </a:rPr>
                          <m:t>,</m:t>
                        </m:r>
                        <m:r>
                          <a:rPr lang="zh-CN" altLang="en-US" b="0" i="1" smtClean="0">
                            <a:latin typeface="Cambria Math" charset="0"/>
                          </a:rPr>
                          <m:t> </m:t>
                        </m:r>
                        <m:sSub>
                          <m:sSubPr>
                            <m:ctrlPr>
                              <a:rPr lang="en-US" altLang="zh-CN" b="0" i="1" smtClean="0">
                                <a:latin typeface="Cambria Math" charset="0"/>
                              </a:rPr>
                            </m:ctrlPr>
                          </m:sSubPr>
                          <m:e>
                            <m:r>
                              <a:rPr lang="en-US" altLang="zh-CN" b="0" i="1" smtClean="0">
                                <a:latin typeface="Cambria Math" charset="0"/>
                              </a:rPr>
                              <m:t>𝑥</m:t>
                            </m:r>
                          </m:e>
                          <m:sub>
                            <m:r>
                              <a:rPr lang="en-US" altLang="zh-CN" b="0" i="1" smtClean="0">
                                <a:latin typeface="Cambria Math" charset="0"/>
                              </a:rPr>
                              <m:t>2</m:t>
                            </m:r>
                          </m:sub>
                        </m:sSub>
                        <m:r>
                          <a:rPr lang="en-US" altLang="zh-CN" b="0" i="1" smtClean="0">
                            <a:latin typeface="Cambria Math" charset="0"/>
                          </a:rPr>
                          <m:t>,</m:t>
                        </m:r>
                        <m:r>
                          <a:rPr lang="zh-CN" altLang="en-US" b="0" i="1" smtClean="0">
                            <a:latin typeface="Cambria Math" charset="0"/>
                          </a:rPr>
                          <m:t> </m:t>
                        </m:r>
                        <m:r>
                          <a:rPr lang="en-US" altLang="zh-CN" b="0" i="1" smtClean="0">
                            <a:latin typeface="Cambria Math" charset="0"/>
                          </a:rPr>
                          <m:t>…,</m:t>
                        </m:r>
                        <m:r>
                          <a:rPr lang="zh-CN" altLang="en-US" b="0" i="1" smtClean="0">
                            <a:latin typeface="Cambria Math" charset="0"/>
                          </a:rPr>
                          <m:t> </m:t>
                        </m:r>
                        <m:sSub>
                          <m:sSubPr>
                            <m:ctrlPr>
                              <a:rPr lang="en-US" altLang="zh-CN" b="0" i="1" smtClean="0">
                                <a:latin typeface="Cambria Math" charset="0"/>
                              </a:rPr>
                            </m:ctrlPr>
                          </m:sSubPr>
                          <m:e>
                            <m:r>
                              <a:rPr lang="en-US" altLang="zh-CN" b="0" i="1" smtClean="0">
                                <a:latin typeface="Cambria Math" charset="0"/>
                              </a:rPr>
                              <m:t>𝑥</m:t>
                            </m:r>
                          </m:e>
                          <m:sub>
                            <m:r>
                              <a:rPr lang="en-US" altLang="zh-CN" b="0" i="1" smtClean="0">
                                <a:latin typeface="Cambria Math" charset="0"/>
                              </a:rPr>
                              <m:t>𝑚</m:t>
                            </m:r>
                          </m:sub>
                        </m:sSub>
                      </m:e>
                    </m:d>
                    <m:r>
                      <a:rPr lang="zh-CN" altLang="en-US" i="1" smtClean="0">
                        <a:latin typeface="Cambria Math" charset="0"/>
                      </a:rPr>
                      <m:t>表示</m:t>
                    </m:r>
                  </m:oMath>
                </a14:m>
                <a:r>
                  <a:rPr lang="zh-CN" altLang="en-US" dirty="0" smtClean="0"/>
                  <a:t>含义</a:t>
                </a:r>
                <a:r>
                  <a:rPr lang="en-US" altLang="zh-CN" dirty="0" smtClean="0"/>
                  <a:t>m</a:t>
                </a:r>
                <a:r>
                  <a:rPr lang="zh-CN" altLang="en-US" dirty="0" smtClean="0"/>
                  <a:t>个示例的数据集，每个示例由</a:t>
                </a:r>
                <a:r>
                  <a:rPr lang="en-US" altLang="zh-CN" dirty="0" smtClean="0"/>
                  <a:t>d</a:t>
                </a:r>
                <a:r>
                  <a:rPr lang="zh-CN" altLang="en-US" dirty="0" smtClean="0"/>
                  <a:t>个属性描述</a:t>
                </a:r>
                <a:endParaRPr lang="en-US" altLang="zh-CN" dirty="0" smtClean="0"/>
              </a:p>
              <a:p>
                <a14:m>
                  <m:oMath xmlns:m="http://schemas.openxmlformats.org/officeDocument/2006/math">
                    <m:sSub>
                      <m:sSubPr>
                        <m:ctrlPr>
                          <a:rPr lang="en-US" i="1" smtClean="0">
                            <a:latin typeface="Cambria Math" charset="0"/>
                          </a:rPr>
                        </m:ctrlPr>
                      </m:sSubPr>
                      <m:e>
                        <m:r>
                          <a:rPr lang="en-US" altLang="zh-CN" b="0" i="1" smtClean="0">
                            <a:latin typeface="Cambria Math" charset="0"/>
                          </a:rPr>
                          <m:t>𝑥</m:t>
                        </m:r>
                      </m:e>
                      <m:sub>
                        <m:r>
                          <a:rPr lang="en-US" altLang="zh-CN" b="0" i="1" smtClean="0">
                            <a:latin typeface="Cambria Math" charset="0"/>
                          </a:rPr>
                          <m:t>𝑖</m:t>
                        </m:r>
                      </m:sub>
                    </m:sSub>
                    <m:r>
                      <a:rPr lang="en-US" altLang="zh-CN" b="0" i="1" smtClean="0">
                        <a:latin typeface="Cambria Math" charset="0"/>
                      </a:rPr>
                      <m:t>=</m:t>
                    </m:r>
                    <m:d>
                      <m:dPr>
                        <m:ctrlPr>
                          <a:rPr lang="en-US" altLang="zh-CN" b="0" i="1" smtClean="0">
                            <a:latin typeface="Cambria Math" charset="0"/>
                          </a:rPr>
                        </m:ctrlPr>
                      </m:dPr>
                      <m:e>
                        <m:sSub>
                          <m:sSubPr>
                            <m:ctrlPr>
                              <a:rPr lang="en-US" altLang="zh-CN" b="0" i="1" smtClean="0">
                                <a:latin typeface="Cambria Math" charset="0"/>
                              </a:rPr>
                            </m:ctrlPr>
                          </m:sSubPr>
                          <m:e>
                            <m:r>
                              <a:rPr lang="en-US" altLang="zh-CN" b="0" i="1" smtClean="0">
                                <a:latin typeface="Cambria Math" charset="0"/>
                              </a:rPr>
                              <m:t>𝑥</m:t>
                            </m:r>
                          </m:e>
                          <m:sub>
                            <m:r>
                              <a:rPr lang="en-US" altLang="zh-CN" b="0" i="1" smtClean="0">
                                <a:latin typeface="Cambria Math" charset="0"/>
                              </a:rPr>
                              <m:t>𝑖</m:t>
                            </m:r>
                            <m:r>
                              <a:rPr lang="en-US" altLang="zh-CN" b="0" i="1" smtClean="0">
                                <a:latin typeface="Cambria Math" charset="0"/>
                              </a:rPr>
                              <m:t>1</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𝑥</m:t>
                            </m:r>
                          </m:e>
                          <m:sub>
                            <m:r>
                              <a:rPr lang="en-US" altLang="zh-CN" b="0" i="1" smtClean="0">
                                <a:latin typeface="Cambria Math" charset="0"/>
                              </a:rPr>
                              <m:t>𝑖</m:t>
                            </m:r>
                            <m:r>
                              <a:rPr lang="en-US" altLang="zh-CN" b="0" i="1" smtClean="0">
                                <a:latin typeface="Cambria Math" charset="0"/>
                              </a:rPr>
                              <m:t>2</m:t>
                            </m:r>
                          </m:sub>
                        </m:sSub>
                        <m:r>
                          <a:rPr lang="en-US" altLang="zh-CN" b="0" i="1" smtClean="0">
                            <a:latin typeface="Cambria Math" charset="0"/>
                          </a:rPr>
                          <m:t>;…;</m:t>
                        </m:r>
                        <m:r>
                          <a:rPr lang="zh-CN" altLang="en-US" b="0" i="1" smtClean="0">
                            <a:latin typeface="Cambria Math" charset="0"/>
                          </a:rPr>
                          <m:t> </m:t>
                        </m:r>
                        <m:sSub>
                          <m:sSubPr>
                            <m:ctrlPr>
                              <a:rPr lang="en-US" altLang="zh-CN" b="0" i="1" smtClean="0">
                                <a:latin typeface="Cambria Math" charset="0"/>
                              </a:rPr>
                            </m:ctrlPr>
                          </m:sSubPr>
                          <m:e>
                            <m:r>
                              <a:rPr lang="en-US" altLang="zh-CN" b="0" i="1" smtClean="0">
                                <a:latin typeface="Cambria Math" charset="0"/>
                              </a:rPr>
                              <m:t>𝑥</m:t>
                            </m:r>
                          </m:e>
                          <m:sub>
                            <m:r>
                              <a:rPr lang="en-US" altLang="zh-CN" b="0" i="1" smtClean="0">
                                <a:latin typeface="Cambria Math" charset="0"/>
                              </a:rPr>
                              <m:t>𝑖𝑑</m:t>
                            </m:r>
                          </m:sub>
                        </m:sSub>
                      </m:e>
                    </m:d>
                  </m:oMath>
                </a14:m>
                <a:r>
                  <a:rPr lang="zh-CN" altLang="en-US" b="0" dirty="0" smtClean="0"/>
                  <a:t>是</a:t>
                </a:r>
                <a:r>
                  <a:rPr lang="en-US" altLang="zh-CN" b="0" dirty="0" smtClean="0"/>
                  <a:t>d</a:t>
                </a:r>
                <a:r>
                  <a:rPr lang="zh-CN" altLang="en-US" b="0" dirty="0" smtClean="0"/>
                  <a:t>维样本空间</a:t>
                </a:r>
                <a14:m>
                  <m:oMath xmlns:m="http://schemas.openxmlformats.org/officeDocument/2006/math">
                    <m:r>
                      <a:rPr lang="zh-CN" altLang="en-US" b="0" i="1" smtClean="0">
                        <a:latin typeface="Cambria Math" charset="0"/>
                        <a:ea typeface="Cambria Math" charset="0"/>
                        <a:cs typeface="Cambria Math" charset="0"/>
                      </a:rPr>
                      <m:t>𝜒</m:t>
                    </m:r>
                  </m:oMath>
                </a14:m>
                <a:r>
                  <a:rPr lang="zh-CN" altLang="en-US" b="0" dirty="0" smtClean="0"/>
                  <a:t>中的一个向量</a:t>
                </a:r>
                <a:endParaRPr lang="en-US" altLang="zh-CN" b="0" dirty="0" smtClean="0"/>
              </a:p>
              <a:p>
                <a:r>
                  <a:rPr lang="zh-CN" altLang="en-US" dirty="0" smtClean="0"/>
                  <a:t>标签</a:t>
                </a:r>
                <a:endParaRPr lang="en-US" altLang="zh-CN" dirty="0" smtClean="0"/>
              </a:p>
              <a:p>
                <a:r>
                  <a:rPr lang="zh-CN" altLang="en-US" b="0" dirty="0" smtClean="0"/>
                  <a:t>分类：预测的是离散值</a:t>
                </a:r>
                <a:endParaRPr lang="en-US" altLang="zh-CN" b="0" dirty="0" smtClean="0"/>
              </a:p>
              <a:p>
                <a:r>
                  <a:rPr lang="zh-CN" altLang="en-US" dirty="0" smtClean="0"/>
                  <a:t>回归：预测的是连续值</a:t>
                </a:r>
                <a:endParaRPr lang="en-US" altLang="zh-CN" dirty="0" smtClean="0"/>
              </a:p>
              <a:p>
                <a:r>
                  <a:rPr lang="zh-CN" altLang="en-US" b="0" dirty="0" smtClean="0"/>
                  <a:t>正类，负类</a:t>
                </a:r>
                <a:endParaRPr lang="en-US" altLang="zh-CN" b="0" dirty="0" smtClean="0"/>
              </a:p>
              <a:p>
                <a:r>
                  <a:rPr lang="zh-CN" altLang="en-US" dirty="0" smtClean="0"/>
                  <a:t>测试样本</a:t>
                </a:r>
                <a:endParaRPr lang="en-US" altLang="zh-CN" dirty="0" smtClean="0"/>
              </a:p>
              <a:p>
                <a:r>
                  <a:rPr lang="zh-CN" altLang="en-US" dirty="0" smtClean="0"/>
                  <a:t>聚类：将训练集中的样本分为若干组，每组形成一个簇</a:t>
                </a:r>
                <a:endParaRPr lang="en-US" altLang="zh-CN" dirty="0" smtClean="0"/>
              </a:p>
              <a:p>
                <a:r>
                  <a:rPr lang="zh-CN" altLang="en-US" dirty="0" smtClean="0"/>
                  <a:t>泛化能力：学得模型适用于新样本的能力</a:t>
                </a:r>
                <a:endParaRPr lang="en-US" altLang="zh-CN" dirty="0" smtClean="0"/>
              </a:p>
              <a:p>
                <a:endParaRPr lang="en-US" altLang="zh-CN" b="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1099"/>
                </a:stretch>
              </a:blipFill>
            </p:spPr>
            <p:txBody>
              <a:bodyPr/>
              <a:lstStyle/>
              <a:p>
                <a:r>
                  <a:rPr lang="en-US">
                    <a:noFill/>
                  </a:rPr>
                  <a:t> </a:t>
                </a:r>
              </a:p>
            </p:txBody>
          </p:sp>
        </mc:Fallback>
      </mc:AlternateContent>
    </p:spTree>
    <p:extLst>
      <p:ext uri="{BB962C8B-B14F-4D97-AF65-F5344CB8AC3E}">
        <p14:creationId xmlns:p14="http://schemas.microsoft.com/office/powerpoint/2010/main" val="63256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假设空间</a:t>
            </a:r>
            <a:endParaRPr lang="en-US" dirty="0"/>
          </a:p>
        </p:txBody>
      </p:sp>
      <p:sp>
        <p:nvSpPr>
          <p:cNvPr id="3" name="Content Placeholder 2"/>
          <p:cNvSpPr>
            <a:spLocks noGrp="1"/>
          </p:cNvSpPr>
          <p:nvPr>
            <p:ph idx="1"/>
          </p:nvPr>
        </p:nvSpPr>
        <p:spPr/>
        <p:txBody>
          <a:bodyPr/>
          <a:lstStyle/>
          <a:p>
            <a:r>
              <a:rPr lang="zh-CN" altLang="en-US" dirty="0" smtClean="0"/>
              <a:t>归纳：从特殊到一般的泛化过程，即从具体的事实归结出一般性规律</a:t>
            </a:r>
            <a:endParaRPr lang="en-US" altLang="zh-CN" dirty="0" smtClean="0"/>
          </a:p>
          <a:p>
            <a:r>
              <a:rPr lang="zh-CN" altLang="en-US" dirty="0" smtClean="0"/>
              <a:t>广义归纳学习：从样例中学习</a:t>
            </a:r>
            <a:endParaRPr lang="en-US" altLang="zh-CN" dirty="0" smtClean="0"/>
          </a:p>
          <a:p>
            <a:r>
              <a:rPr lang="zh-CN" altLang="en-US" dirty="0" smtClean="0"/>
              <a:t>狭义归纳学习：从训练数据中学得概念，因此亦称为概念学习或概念形成</a:t>
            </a:r>
            <a:endParaRPr lang="en-US" dirty="0"/>
          </a:p>
        </p:txBody>
      </p:sp>
    </p:spTree>
    <p:extLst>
      <p:ext uri="{BB962C8B-B14F-4D97-AF65-F5344CB8AC3E}">
        <p14:creationId xmlns:p14="http://schemas.microsoft.com/office/powerpoint/2010/main" val="169220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归纳偏好</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smtClean="0"/>
                  <a:t>归纳偏好可看作学习算法自身在一个可能很庞大的假设空间中对假设进行选择的启发式或价值观</a:t>
                </a:r>
                <a:endParaRPr lang="en-US" altLang="zh-CN" dirty="0" smtClean="0"/>
              </a:p>
              <a:p>
                <a:r>
                  <a:rPr lang="en-US" altLang="zh-CN" dirty="0" smtClean="0"/>
                  <a:t>Occam’s</a:t>
                </a:r>
                <a:r>
                  <a:rPr lang="zh-CN" altLang="en-US" dirty="0" smtClean="0"/>
                  <a:t> </a:t>
                </a:r>
                <a:r>
                  <a:rPr lang="en-US" altLang="zh-CN" dirty="0" smtClean="0"/>
                  <a:t>razor:</a:t>
                </a:r>
                <a:r>
                  <a:rPr lang="zh-CN" altLang="en-US" dirty="0" smtClean="0"/>
                  <a:t>若有多个假设与观察一致，则选最简单的那个</a:t>
                </a:r>
                <a:endParaRPr lang="en-US" altLang="zh-CN" dirty="0" smtClean="0"/>
              </a:p>
              <a:p>
                <a:r>
                  <a:rPr lang="zh-CN" altLang="en-US" dirty="0" smtClean="0"/>
                  <a:t>对于一个学习算法</a:t>
                </a:r>
                <a14:m>
                  <m:oMath xmlns:m="http://schemas.openxmlformats.org/officeDocument/2006/math">
                    <m:sSub>
                      <m:sSubPr>
                        <m:ctrlPr>
                          <a:rPr lang="en-US" altLang="zh-CN" i="1" smtClean="0">
                            <a:latin typeface="Cambria Math" charset="0"/>
                          </a:rPr>
                        </m:ctrlPr>
                      </m:sSubPr>
                      <m:e>
                        <m:r>
                          <a:rPr lang="en-US" altLang="zh-CN" i="1" smtClean="0">
                            <a:latin typeface="Cambria Math" charset="0"/>
                            <a:ea typeface="Cambria Math" charset="0"/>
                            <a:cs typeface="Cambria Math" charset="0"/>
                          </a:rPr>
                          <m:t>ℒ</m:t>
                        </m:r>
                      </m:e>
                      <m:sub>
                        <m:r>
                          <a:rPr lang="en-US" altLang="zh-CN" b="0" i="1" smtClean="0">
                            <a:latin typeface="Cambria Math" charset="0"/>
                          </a:rPr>
                          <m:t>𝑎</m:t>
                        </m:r>
                      </m:sub>
                    </m:sSub>
                  </m:oMath>
                </a14:m>
                <a:r>
                  <a:rPr lang="en-US" altLang="zh-CN" dirty="0" smtClean="0"/>
                  <a:t>,</a:t>
                </a:r>
                <a:r>
                  <a:rPr lang="zh-CN" altLang="en-US" dirty="0" smtClean="0"/>
                  <a:t> 若它在某些问题上比学习算法</a:t>
                </a:r>
                <a14:m>
                  <m:oMath xmlns:m="http://schemas.openxmlformats.org/officeDocument/2006/math">
                    <m:sSub>
                      <m:sSubPr>
                        <m:ctrlPr>
                          <a:rPr lang="en-US" altLang="zh-CN" i="1">
                            <a:latin typeface="Cambria Math" charset="0"/>
                          </a:rPr>
                        </m:ctrlPr>
                      </m:sSubPr>
                      <m:e>
                        <m:r>
                          <a:rPr lang="en-US" altLang="zh-CN" i="1">
                            <a:latin typeface="Cambria Math" charset="0"/>
                            <a:ea typeface="Cambria Math" charset="0"/>
                            <a:cs typeface="Cambria Math" charset="0"/>
                          </a:rPr>
                          <m:t>ℒ</m:t>
                        </m:r>
                      </m:e>
                      <m:sub>
                        <m:r>
                          <a:rPr lang="en-US" altLang="zh-CN" b="0" i="1" smtClean="0">
                            <a:latin typeface="Cambria Math" charset="0"/>
                            <a:ea typeface="Cambria Math" charset="0"/>
                            <a:cs typeface="Cambria Math" charset="0"/>
                          </a:rPr>
                          <m:t>𝑏</m:t>
                        </m:r>
                      </m:sub>
                    </m:sSub>
                  </m:oMath>
                </a14:m>
                <a:r>
                  <a:rPr lang="zh-CN" altLang="en-US" dirty="0" smtClean="0"/>
                  <a:t>好，则必然存在另一些问题，在那里</a:t>
                </a:r>
                <a14:m>
                  <m:oMath xmlns:m="http://schemas.openxmlformats.org/officeDocument/2006/math">
                    <m:sSub>
                      <m:sSubPr>
                        <m:ctrlPr>
                          <a:rPr lang="en-US" altLang="zh-CN" i="1">
                            <a:latin typeface="Cambria Math" charset="0"/>
                          </a:rPr>
                        </m:ctrlPr>
                      </m:sSubPr>
                      <m:e>
                        <m:r>
                          <a:rPr lang="en-US" altLang="zh-CN" i="1">
                            <a:latin typeface="Cambria Math" charset="0"/>
                            <a:ea typeface="Cambria Math" charset="0"/>
                            <a:cs typeface="Cambria Math" charset="0"/>
                          </a:rPr>
                          <m:t>ℒ</m:t>
                        </m:r>
                      </m:e>
                      <m:sub>
                        <m:r>
                          <a:rPr lang="en-US" altLang="zh-CN" i="1">
                            <a:latin typeface="Cambria Math" charset="0"/>
                            <a:ea typeface="Cambria Math" charset="0"/>
                            <a:cs typeface="Cambria Math" charset="0"/>
                          </a:rPr>
                          <m:t>𝑏</m:t>
                        </m:r>
                      </m:sub>
                    </m:sSub>
                  </m:oMath>
                </a14:m>
                <a:r>
                  <a:rPr lang="zh-CN" altLang="en-US" dirty="0" smtClean="0"/>
                  <a:t>比</a:t>
                </a:r>
                <a14:m>
                  <m:oMath xmlns:m="http://schemas.openxmlformats.org/officeDocument/2006/math">
                    <m:sSub>
                      <m:sSubPr>
                        <m:ctrlPr>
                          <a:rPr lang="en-US" altLang="zh-CN" i="1">
                            <a:latin typeface="Cambria Math" charset="0"/>
                          </a:rPr>
                        </m:ctrlPr>
                      </m:sSubPr>
                      <m:e>
                        <m:r>
                          <a:rPr lang="en-US" altLang="zh-CN" i="1">
                            <a:latin typeface="Cambria Math" charset="0"/>
                            <a:ea typeface="Cambria Math" charset="0"/>
                            <a:cs typeface="Cambria Math" charset="0"/>
                          </a:rPr>
                          <m:t>ℒ</m:t>
                        </m:r>
                      </m:e>
                      <m:sub>
                        <m:r>
                          <a:rPr lang="en-US" altLang="zh-CN" i="1">
                            <a:latin typeface="Cambria Math" charset="0"/>
                          </a:rPr>
                          <m:t>𝑎</m:t>
                        </m:r>
                      </m:sub>
                    </m:sSub>
                  </m:oMath>
                </a14:m>
                <a:r>
                  <a:rPr lang="zh-CN" altLang="en-US" dirty="0" smtClean="0"/>
                  <a:t>好</a:t>
                </a:r>
                <a:endParaRPr lang="en-US" altLang="zh-CN" dirty="0" smtClean="0"/>
              </a:p>
              <a:p>
                <a:r>
                  <a:rPr lang="en-US" altLang="zh-CN" dirty="0" smtClean="0"/>
                  <a:t>NFL</a:t>
                </a:r>
                <a:r>
                  <a:rPr lang="zh-CN" altLang="en-US" dirty="0" smtClean="0"/>
                  <a:t>定理最重要的寓意，是让我们清楚地认识到，脱离具体问题，空泛的谈论“什么学习算法更好”毫无意义</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628" r="-71"/>
                </a:stretch>
              </a:blipFill>
            </p:spPr>
            <p:txBody>
              <a:bodyPr/>
              <a:lstStyle/>
              <a:p>
                <a:r>
                  <a:rPr lang="en-US">
                    <a:noFill/>
                  </a:rPr>
                  <a:t> </a:t>
                </a:r>
              </a:p>
            </p:txBody>
          </p:sp>
        </mc:Fallback>
      </mc:AlternateContent>
    </p:spTree>
    <p:extLst>
      <p:ext uri="{BB962C8B-B14F-4D97-AF65-F5344CB8AC3E}">
        <p14:creationId xmlns:p14="http://schemas.microsoft.com/office/powerpoint/2010/main" val="1489752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357</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Cambria Math</vt:lpstr>
      <vt:lpstr>Trebuchet MS</vt:lpstr>
      <vt:lpstr>Wingdings 3</vt:lpstr>
      <vt:lpstr>华文新魏</vt:lpstr>
      <vt:lpstr>方正姚体</vt:lpstr>
      <vt:lpstr>Arial</vt:lpstr>
      <vt:lpstr>Facet</vt:lpstr>
      <vt:lpstr>Machine Learning</vt:lpstr>
      <vt:lpstr>引言</vt:lpstr>
      <vt:lpstr>基本术语</vt:lpstr>
      <vt:lpstr>假设空间</vt:lpstr>
      <vt:lpstr>归纳偏好</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郑明恩</dc:creator>
  <cp:lastModifiedBy>郑明恩</cp:lastModifiedBy>
  <cp:revision>7</cp:revision>
  <dcterms:created xsi:type="dcterms:W3CDTF">2017-03-02T05:00:21Z</dcterms:created>
  <dcterms:modified xsi:type="dcterms:W3CDTF">2017-03-02T06:34:32Z</dcterms:modified>
</cp:coreProperties>
</file>