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11/21/16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11/21/16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11/21/16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11/21/16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11/21/16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Drag picture to placeholder or click icon to add</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11/21/16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11/21/16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MLlib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9968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smtClean="0"/>
              <a:t>Extracting</a:t>
            </a:r>
            <a:r>
              <a:rPr lang="zh-CN" altLang="en-US" dirty="0" smtClean="0"/>
              <a:t> </a:t>
            </a:r>
            <a:endParaRPr lang="en-US" altLang="zh-CN" dirty="0" smtClean="0"/>
          </a:p>
          <a:p>
            <a:r>
              <a:rPr lang="en-US" altLang="zh-CN" dirty="0" smtClean="0"/>
              <a:t>Transforming</a:t>
            </a:r>
          </a:p>
          <a:p>
            <a:r>
              <a:rPr lang="en-US" altLang="zh-CN" dirty="0" smtClean="0"/>
              <a:t>Selecting</a:t>
            </a:r>
            <a:r>
              <a:rPr lang="zh-CN" altLang="en-US" dirty="0" smtClean="0"/>
              <a:t> </a:t>
            </a:r>
            <a:endParaRPr lang="en-US" dirty="0"/>
          </a:p>
        </p:txBody>
      </p:sp>
    </p:spTree>
    <p:extLst>
      <p:ext uri="{BB962C8B-B14F-4D97-AF65-F5344CB8AC3E}">
        <p14:creationId xmlns:p14="http://schemas.microsoft.com/office/powerpoint/2010/main" val="1302511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Concept</a:t>
            </a:r>
            <a:endParaRPr lang="en-US" dirty="0"/>
          </a:p>
        </p:txBody>
      </p:sp>
      <p:sp>
        <p:nvSpPr>
          <p:cNvPr id="3" name="Content Placeholder 2"/>
          <p:cNvSpPr>
            <a:spLocks noGrp="1"/>
          </p:cNvSpPr>
          <p:nvPr>
            <p:ph idx="1"/>
          </p:nvPr>
        </p:nvSpPr>
        <p:spPr/>
        <p:txBody>
          <a:bodyPr/>
          <a:lstStyle/>
          <a:p>
            <a:r>
              <a:rPr lang="en-US" altLang="zh-CN" dirty="0" smtClean="0"/>
              <a:t>ML</a:t>
            </a:r>
            <a:r>
              <a:rPr lang="zh-CN" altLang="en-US" dirty="0" smtClean="0"/>
              <a:t> </a:t>
            </a:r>
            <a:r>
              <a:rPr lang="en-US" altLang="zh-CN" dirty="0" smtClean="0"/>
              <a:t>Pipelines</a:t>
            </a:r>
            <a:r>
              <a:rPr lang="zh-CN" altLang="en-US" dirty="0" smtClean="0"/>
              <a:t> </a:t>
            </a:r>
            <a:r>
              <a:rPr lang="en-US" altLang="zh-CN" dirty="0" smtClean="0"/>
              <a:t>provide</a:t>
            </a:r>
            <a:r>
              <a:rPr lang="zh-CN" altLang="en-US" dirty="0" smtClean="0"/>
              <a:t> </a:t>
            </a:r>
            <a:r>
              <a:rPr lang="en-US" altLang="zh-CN" dirty="0" smtClean="0"/>
              <a:t>a</a:t>
            </a:r>
            <a:r>
              <a:rPr lang="zh-CN" altLang="en-US" dirty="0" smtClean="0"/>
              <a:t> </a:t>
            </a:r>
            <a:r>
              <a:rPr lang="en-US" altLang="zh-CN" dirty="0" smtClean="0"/>
              <a:t>uniform</a:t>
            </a:r>
            <a:r>
              <a:rPr lang="zh-CN" altLang="en-US" dirty="0" smtClean="0"/>
              <a:t> </a:t>
            </a:r>
            <a:r>
              <a:rPr lang="en-US" altLang="zh-CN" dirty="0" smtClean="0"/>
              <a:t>set</a:t>
            </a:r>
            <a:r>
              <a:rPr lang="zh-CN" altLang="en-US" dirty="0" smtClean="0"/>
              <a:t> </a:t>
            </a:r>
            <a:r>
              <a:rPr lang="en-US" altLang="zh-CN" dirty="0" smtClean="0"/>
              <a:t>of</a:t>
            </a:r>
            <a:r>
              <a:rPr lang="zh-CN" altLang="en-US" dirty="0" smtClean="0"/>
              <a:t> </a:t>
            </a:r>
            <a:r>
              <a:rPr lang="en-US" altLang="zh-CN" dirty="0" smtClean="0"/>
              <a:t>high-level</a:t>
            </a:r>
            <a:r>
              <a:rPr lang="zh-CN" altLang="en-US" dirty="0" smtClean="0"/>
              <a:t> </a:t>
            </a:r>
            <a:r>
              <a:rPr lang="en-US" altLang="zh-CN" dirty="0" smtClean="0"/>
              <a:t>APIs</a:t>
            </a:r>
            <a:r>
              <a:rPr lang="zh-CN" altLang="en-US" dirty="0" smtClean="0"/>
              <a:t> </a:t>
            </a:r>
            <a:r>
              <a:rPr lang="en-US" altLang="zh-CN" dirty="0" smtClean="0"/>
              <a:t>built</a:t>
            </a:r>
            <a:r>
              <a:rPr lang="zh-CN" altLang="en-US" dirty="0" smtClean="0"/>
              <a:t> </a:t>
            </a:r>
            <a:r>
              <a:rPr lang="en-US" altLang="zh-CN" dirty="0" smtClean="0"/>
              <a:t>on</a:t>
            </a:r>
            <a:r>
              <a:rPr lang="zh-CN" altLang="en-US" dirty="0" smtClean="0"/>
              <a:t> </a:t>
            </a:r>
            <a:r>
              <a:rPr lang="en-US" altLang="zh-CN" dirty="0" smtClean="0"/>
              <a:t>top</a:t>
            </a:r>
            <a:r>
              <a:rPr lang="zh-CN" altLang="en-US" dirty="0" smtClean="0"/>
              <a:t> </a:t>
            </a:r>
            <a:r>
              <a:rPr lang="en-US" altLang="zh-CN" dirty="0" smtClean="0"/>
              <a:t>of</a:t>
            </a:r>
            <a:r>
              <a:rPr lang="zh-CN" altLang="en-US" dirty="0" smtClean="0"/>
              <a:t> </a:t>
            </a:r>
            <a:r>
              <a:rPr lang="en-US" altLang="zh-CN" dirty="0" err="1" smtClean="0"/>
              <a:t>DataFrames</a:t>
            </a:r>
            <a:r>
              <a:rPr lang="zh-CN" altLang="en-US" dirty="0" smtClean="0"/>
              <a:t> </a:t>
            </a:r>
            <a:r>
              <a:rPr lang="en-US" altLang="zh-CN" dirty="0" smtClean="0"/>
              <a:t>that</a:t>
            </a:r>
            <a:r>
              <a:rPr lang="zh-CN" altLang="en-US" dirty="0" smtClean="0"/>
              <a:t> </a:t>
            </a:r>
            <a:r>
              <a:rPr lang="en-US" altLang="zh-CN" dirty="0" smtClean="0"/>
              <a:t>help</a:t>
            </a:r>
            <a:r>
              <a:rPr lang="zh-CN" altLang="en-US" dirty="0" smtClean="0"/>
              <a:t> </a:t>
            </a:r>
            <a:r>
              <a:rPr lang="en-US" altLang="zh-CN" dirty="0" smtClean="0"/>
              <a:t>user</a:t>
            </a:r>
            <a:r>
              <a:rPr lang="zh-CN" altLang="en-US" dirty="0" smtClean="0"/>
              <a:t> </a:t>
            </a:r>
            <a:r>
              <a:rPr lang="en-US" altLang="zh-CN" dirty="0" smtClean="0"/>
              <a:t>create</a:t>
            </a:r>
            <a:r>
              <a:rPr lang="zh-CN" altLang="en-US" dirty="0" smtClean="0"/>
              <a:t> </a:t>
            </a:r>
            <a:r>
              <a:rPr lang="en-US" altLang="zh-CN" dirty="0" smtClean="0"/>
              <a:t>and</a:t>
            </a:r>
            <a:r>
              <a:rPr lang="zh-CN" altLang="en-US" dirty="0" smtClean="0"/>
              <a:t> </a:t>
            </a:r>
            <a:r>
              <a:rPr lang="en-US" altLang="zh-CN" dirty="0" smtClean="0"/>
              <a:t>tune</a:t>
            </a:r>
            <a:r>
              <a:rPr lang="zh-CN" altLang="en-US" dirty="0" smtClean="0"/>
              <a:t> </a:t>
            </a:r>
            <a:r>
              <a:rPr lang="en-US" altLang="zh-CN" dirty="0" smtClean="0"/>
              <a:t>practical</a:t>
            </a:r>
            <a:r>
              <a:rPr lang="zh-CN" altLang="en-US" dirty="0" smtClean="0"/>
              <a:t> </a:t>
            </a:r>
            <a:r>
              <a:rPr lang="en-US" altLang="zh-CN" dirty="0" smtClean="0"/>
              <a:t>machine</a:t>
            </a:r>
            <a:r>
              <a:rPr lang="zh-CN" altLang="en-US" dirty="0" smtClean="0"/>
              <a:t> </a:t>
            </a:r>
            <a:r>
              <a:rPr lang="en-US" altLang="zh-CN" dirty="0" smtClean="0"/>
              <a:t>learning</a:t>
            </a:r>
            <a:r>
              <a:rPr lang="zh-CN" altLang="en-US" dirty="0" smtClean="0"/>
              <a:t> </a:t>
            </a:r>
            <a:r>
              <a:rPr lang="en-US" altLang="zh-CN" dirty="0" smtClean="0"/>
              <a:t>pipelines</a:t>
            </a:r>
          </a:p>
        </p:txBody>
      </p:sp>
    </p:spTree>
    <p:extLst>
      <p:ext uri="{BB962C8B-B14F-4D97-AF65-F5344CB8AC3E}">
        <p14:creationId xmlns:p14="http://schemas.microsoft.com/office/powerpoint/2010/main" val="1307321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Main</a:t>
            </a:r>
            <a:r>
              <a:rPr lang="zh-CN" altLang="en-US" dirty="0" smtClean="0"/>
              <a:t> </a:t>
            </a:r>
            <a:r>
              <a:rPr lang="en-US" altLang="zh-CN" dirty="0" smtClean="0"/>
              <a:t>concepts</a:t>
            </a:r>
            <a:endParaRPr lang="en-US" dirty="0"/>
          </a:p>
        </p:txBody>
      </p:sp>
      <p:sp>
        <p:nvSpPr>
          <p:cNvPr id="3" name="Content Placeholder 2"/>
          <p:cNvSpPr>
            <a:spLocks noGrp="1"/>
          </p:cNvSpPr>
          <p:nvPr>
            <p:ph idx="1"/>
          </p:nvPr>
        </p:nvSpPr>
        <p:spPr/>
        <p:txBody>
          <a:bodyPr>
            <a:normAutofit lnSpcReduction="10000"/>
          </a:bodyPr>
          <a:lstStyle/>
          <a:p>
            <a:r>
              <a:rPr lang="en-US" altLang="zh-CN" dirty="0" err="1" smtClean="0"/>
              <a:t>DataFrame</a:t>
            </a:r>
            <a:r>
              <a:rPr lang="en-US" altLang="zh-CN" dirty="0" smtClean="0"/>
              <a:t>:</a:t>
            </a:r>
            <a:r>
              <a:rPr lang="zh-CN" altLang="en-US" dirty="0" smtClean="0"/>
              <a:t> </a:t>
            </a:r>
            <a:r>
              <a:rPr lang="en-US" altLang="zh-CN" dirty="0" smtClean="0"/>
              <a:t>This</a:t>
            </a:r>
            <a:r>
              <a:rPr lang="zh-CN" altLang="en-US" dirty="0" smtClean="0"/>
              <a:t> </a:t>
            </a:r>
            <a:r>
              <a:rPr lang="en-US" altLang="zh-CN" dirty="0" smtClean="0"/>
              <a:t>ML</a:t>
            </a:r>
            <a:r>
              <a:rPr lang="zh-CN" altLang="en-US" dirty="0" smtClean="0"/>
              <a:t> </a:t>
            </a:r>
            <a:r>
              <a:rPr lang="en-US" altLang="zh-CN" dirty="0" smtClean="0"/>
              <a:t>API</a:t>
            </a:r>
            <a:r>
              <a:rPr lang="zh-CN" altLang="en-US" dirty="0" smtClean="0"/>
              <a:t> </a:t>
            </a:r>
            <a:r>
              <a:rPr lang="en-US" altLang="zh-CN" dirty="0" smtClean="0"/>
              <a:t>uses</a:t>
            </a:r>
            <a:r>
              <a:rPr lang="zh-CN" altLang="en-US" dirty="0" smtClean="0"/>
              <a:t> </a:t>
            </a:r>
            <a:r>
              <a:rPr lang="en-US" altLang="zh-CN" dirty="0" err="1" smtClean="0"/>
              <a:t>DataFrom</a:t>
            </a:r>
            <a:r>
              <a:rPr lang="zh-CN" altLang="en-US" dirty="0" smtClean="0"/>
              <a:t> </a:t>
            </a:r>
            <a:r>
              <a:rPr lang="en-US" altLang="zh-CN" dirty="0" smtClean="0"/>
              <a:t>from</a:t>
            </a:r>
            <a:r>
              <a:rPr lang="zh-CN" altLang="en-US" dirty="0" smtClean="0"/>
              <a:t> </a:t>
            </a:r>
            <a:r>
              <a:rPr lang="en-US" altLang="zh-CN" dirty="0" err="1" smtClean="0"/>
              <a:t>SparkSQL</a:t>
            </a:r>
            <a:r>
              <a:rPr lang="zh-CN" altLang="en-US" dirty="0" smtClean="0"/>
              <a:t> </a:t>
            </a:r>
            <a:r>
              <a:rPr lang="en-US" altLang="zh-CN" dirty="0" smtClean="0"/>
              <a:t>as</a:t>
            </a:r>
            <a:r>
              <a:rPr lang="zh-CN" altLang="en-US" dirty="0" smtClean="0"/>
              <a:t> </a:t>
            </a:r>
            <a:r>
              <a:rPr lang="en-US" altLang="zh-CN" dirty="0" smtClean="0"/>
              <a:t>an</a:t>
            </a:r>
            <a:r>
              <a:rPr lang="zh-CN" altLang="en-US" dirty="0" smtClean="0"/>
              <a:t> </a:t>
            </a:r>
            <a:r>
              <a:rPr lang="en-US" altLang="zh-CN" dirty="0" smtClean="0"/>
              <a:t>ML</a:t>
            </a:r>
            <a:r>
              <a:rPr lang="zh-CN" altLang="en-US" dirty="0" smtClean="0"/>
              <a:t> </a:t>
            </a:r>
            <a:r>
              <a:rPr lang="en-US" altLang="zh-CN" dirty="0" smtClean="0"/>
              <a:t>dataset,</a:t>
            </a:r>
            <a:r>
              <a:rPr lang="zh-CN" altLang="en-US" dirty="0" smtClean="0"/>
              <a:t> </a:t>
            </a:r>
            <a:r>
              <a:rPr lang="en-US" altLang="zh-CN" dirty="0" smtClean="0"/>
              <a:t>which</a:t>
            </a:r>
            <a:r>
              <a:rPr lang="zh-CN" altLang="en-US" dirty="0" smtClean="0"/>
              <a:t> </a:t>
            </a:r>
            <a:r>
              <a:rPr lang="en-US" altLang="zh-CN" dirty="0" smtClean="0"/>
              <a:t>can</a:t>
            </a:r>
            <a:r>
              <a:rPr lang="zh-CN" altLang="en-US" dirty="0" smtClean="0"/>
              <a:t> </a:t>
            </a:r>
            <a:r>
              <a:rPr lang="en-US" altLang="zh-CN" dirty="0" smtClean="0"/>
              <a:t>hold</a:t>
            </a:r>
            <a:r>
              <a:rPr lang="zh-CN" altLang="en-US" dirty="0" smtClean="0"/>
              <a:t> </a:t>
            </a:r>
            <a:r>
              <a:rPr lang="en-US" altLang="zh-CN" dirty="0" smtClean="0"/>
              <a:t>a</a:t>
            </a:r>
            <a:r>
              <a:rPr lang="zh-CN" altLang="en-US" dirty="0" smtClean="0"/>
              <a:t> </a:t>
            </a:r>
            <a:r>
              <a:rPr lang="en-US" altLang="zh-CN" dirty="0" smtClean="0"/>
              <a:t>variety</a:t>
            </a:r>
            <a:r>
              <a:rPr lang="zh-CN" altLang="en-US" dirty="0" smtClean="0"/>
              <a:t> </a:t>
            </a:r>
            <a:r>
              <a:rPr lang="en-US" altLang="zh-CN" dirty="0" smtClean="0"/>
              <a:t>of</a:t>
            </a:r>
            <a:r>
              <a:rPr lang="zh-CN" altLang="en-US" dirty="0" smtClean="0"/>
              <a:t> </a:t>
            </a:r>
            <a:r>
              <a:rPr lang="en-US" altLang="zh-CN" dirty="0" smtClean="0"/>
              <a:t>data</a:t>
            </a:r>
            <a:r>
              <a:rPr lang="zh-CN" altLang="en-US" dirty="0" smtClean="0"/>
              <a:t> </a:t>
            </a:r>
            <a:r>
              <a:rPr lang="en-US" altLang="zh-CN" dirty="0" smtClean="0"/>
              <a:t>types.</a:t>
            </a:r>
            <a:r>
              <a:rPr lang="zh-CN" altLang="en-US" dirty="0" smtClean="0"/>
              <a:t> </a:t>
            </a:r>
            <a:r>
              <a:rPr lang="en-US" altLang="zh-CN" dirty="0" smtClean="0"/>
              <a:t>E.g.,</a:t>
            </a:r>
            <a:r>
              <a:rPr lang="zh-CN" altLang="en-US" dirty="0" smtClean="0"/>
              <a:t> </a:t>
            </a:r>
            <a:r>
              <a:rPr lang="en-US" altLang="zh-CN" dirty="0" smtClean="0"/>
              <a:t>a</a:t>
            </a:r>
            <a:r>
              <a:rPr lang="zh-CN" altLang="en-US" dirty="0" smtClean="0"/>
              <a:t> </a:t>
            </a:r>
            <a:r>
              <a:rPr lang="en-US" altLang="zh-CN" dirty="0" err="1" smtClean="0"/>
              <a:t>DataFrame</a:t>
            </a:r>
            <a:r>
              <a:rPr lang="zh-CN" altLang="en-US" dirty="0" smtClean="0"/>
              <a:t> </a:t>
            </a:r>
            <a:r>
              <a:rPr lang="en-US" altLang="zh-CN" dirty="0" smtClean="0"/>
              <a:t>could</a:t>
            </a:r>
            <a:r>
              <a:rPr lang="zh-CN" altLang="en-US" dirty="0" smtClean="0"/>
              <a:t> </a:t>
            </a:r>
            <a:r>
              <a:rPr lang="en-US" altLang="zh-CN" dirty="0" smtClean="0"/>
              <a:t>have</a:t>
            </a:r>
            <a:r>
              <a:rPr lang="zh-CN" altLang="en-US" dirty="0" smtClean="0"/>
              <a:t> </a:t>
            </a:r>
            <a:r>
              <a:rPr lang="en-US" altLang="zh-CN" dirty="0" smtClean="0"/>
              <a:t>different</a:t>
            </a:r>
            <a:r>
              <a:rPr lang="zh-CN" altLang="en-US" dirty="0" smtClean="0"/>
              <a:t> </a:t>
            </a:r>
            <a:r>
              <a:rPr lang="en-US" altLang="zh-CN" dirty="0" smtClean="0"/>
              <a:t>columns</a:t>
            </a:r>
            <a:r>
              <a:rPr lang="zh-CN" altLang="en-US" dirty="0" smtClean="0"/>
              <a:t> </a:t>
            </a:r>
            <a:r>
              <a:rPr lang="en-US" altLang="zh-CN" dirty="0" smtClean="0"/>
              <a:t>storing</a:t>
            </a:r>
            <a:r>
              <a:rPr lang="zh-CN" altLang="en-US" dirty="0" smtClean="0"/>
              <a:t> </a:t>
            </a:r>
            <a:r>
              <a:rPr lang="en-US" altLang="zh-CN" dirty="0" smtClean="0"/>
              <a:t>text,</a:t>
            </a:r>
            <a:r>
              <a:rPr lang="zh-CN" altLang="en-US" dirty="0" smtClean="0"/>
              <a:t> </a:t>
            </a:r>
            <a:r>
              <a:rPr lang="en-US" altLang="zh-CN" dirty="0" smtClean="0"/>
              <a:t>feature</a:t>
            </a:r>
            <a:r>
              <a:rPr lang="zh-CN" altLang="en-US" dirty="0" smtClean="0"/>
              <a:t> </a:t>
            </a:r>
            <a:r>
              <a:rPr lang="en-US" altLang="zh-CN" dirty="0" smtClean="0"/>
              <a:t>vectors,</a:t>
            </a:r>
            <a:r>
              <a:rPr lang="zh-CN" altLang="en-US" dirty="0" smtClean="0"/>
              <a:t> </a:t>
            </a:r>
            <a:r>
              <a:rPr lang="en-US" altLang="zh-CN" dirty="0" smtClean="0"/>
              <a:t>true</a:t>
            </a:r>
            <a:r>
              <a:rPr lang="zh-CN" altLang="en-US" dirty="0" smtClean="0"/>
              <a:t> </a:t>
            </a:r>
            <a:r>
              <a:rPr lang="en-US" altLang="zh-CN" dirty="0" smtClean="0"/>
              <a:t>labels,</a:t>
            </a:r>
            <a:r>
              <a:rPr lang="zh-CN" altLang="en-US" dirty="0" smtClean="0"/>
              <a:t> </a:t>
            </a:r>
            <a:r>
              <a:rPr lang="en-US" altLang="zh-CN" dirty="0" smtClean="0"/>
              <a:t>and</a:t>
            </a:r>
            <a:r>
              <a:rPr lang="zh-CN" altLang="en-US" dirty="0" smtClean="0"/>
              <a:t> </a:t>
            </a:r>
            <a:r>
              <a:rPr lang="en-US" altLang="zh-CN" dirty="0" smtClean="0"/>
              <a:t>predictions</a:t>
            </a:r>
          </a:p>
          <a:p>
            <a:r>
              <a:rPr lang="en-US" altLang="zh-CN" dirty="0" smtClean="0"/>
              <a:t>Transformer:</a:t>
            </a:r>
            <a:r>
              <a:rPr lang="zh-CN" altLang="en-US" dirty="0" smtClean="0"/>
              <a:t> </a:t>
            </a:r>
            <a:r>
              <a:rPr lang="en-US" altLang="zh-CN" dirty="0" smtClean="0"/>
              <a:t>A</a:t>
            </a:r>
            <a:r>
              <a:rPr lang="zh-CN" altLang="en-US" dirty="0" smtClean="0"/>
              <a:t> </a:t>
            </a:r>
            <a:r>
              <a:rPr lang="en-US" altLang="zh-CN" dirty="0" smtClean="0"/>
              <a:t>Transformer</a:t>
            </a:r>
            <a:r>
              <a:rPr lang="zh-CN" altLang="en-US" dirty="0" smtClean="0"/>
              <a:t> </a:t>
            </a:r>
            <a:r>
              <a:rPr lang="en-US" altLang="zh-CN" dirty="0" smtClean="0"/>
              <a:t>is</a:t>
            </a:r>
            <a:r>
              <a:rPr lang="zh-CN" altLang="en-US" dirty="0" smtClean="0"/>
              <a:t> </a:t>
            </a:r>
            <a:r>
              <a:rPr lang="en-US" altLang="zh-CN" dirty="0" smtClean="0"/>
              <a:t>an</a:t>
            </a:r>
            <a:r>
              <a:rPr lang="zh-CN" altLang="en-US" dirty="0" smtClean="0"/>
              <a:t> </a:t>
            </a:r>
            <a:r>
              <a:rPr lang="en-US" altLang="zh-CN" dirty="0" smtClean="0"/>
              <a:t>algorithm</a:t>
            </a:r>
            <a:r>
              <a:rPr lang="zh-CN" altLang="en-US" dirty="0" smtClean="0"/>
              <a:t> </a:t>
            </a:r>
            <a:r>
              <a:rPr lang="en-US" altLang="zh-CN" dirty="0" smtClean="0"/>
              <a:t>which</a:t>
            </a:r>
            <a:r>
              <a:rPr lang="zh-CN" altLang="en-US" dirty="0" smtClean="0"/>
              <a:t> </a:t>
            </a:r>
            <a:r>
              <a:rPr lang="en-US" altLang="zh-CN" dirty="0" smtClean="0"/>
              <a:t>can</a:t>
            </a:r>
            <a:r>
              <a:rPr lang="zh-CN" altLang="en-US" dirty="0" smtClean="0"/>
              <a:t> </a:t>
            </a:r>
            <a:r>
              <a:rPr lang="en-US" altLang="zh-CN" dirty="0" smtClean="0"/>
              <a:t>transform</a:t>
            </a:r>
            <a:r>
              <a:rPr lang="zh-CN" altLang="en-US" dirty="0" smtClean="0"/>
              <a:t> </a:t>
            </a:r>
            <a:r>
              <a:rPr lang="en-US" altLang="zh-CN" dirty="0" smtClean="0"/>
              <a:t>one</a:t>
            </a:r>
            <a:r>
              <a:rPr lang="zh-CN" altLang="en-US" dirty="0" smtClean="0"/>
              <a:t> </a:t>
            </a:r>
            <a:r>
              <a:rPr lang="en-US" altLang="zh-CN" dirty="0" err="1" smtClean="0"/>
              <a:t>DataFrame</a:t>
            </a:r>
            <a:r>
              <a:rPr lang="zh-CN" altLang="en-US" dirty="0" smtClean="0"/>
              <a:t> </a:t>
            </a:r>
            <a:r>
              <a:rPr lang="en-US" altLang="zh-CN" dirty="0" smtClean="0"/>
              <a:t>into</a:t>
            </a:r>
            <a:r>
              <a:rPr lang="zh-CN" altLang="en-US" dirty="0" smtClean="0"/>
              <a:t> </a:t>
            </a:r>
            <a:r>
              <a:rPr lang="en-US" altLang="zh-CN" dirty="0" smtClean="0"/>
              <a:t>another</a:t>
            </a:r>
            <a:r>
              <a:rPr lang="zh-CN" altLang="en-US" dirty="0" smtClean="0"/>
              <a:t> </a:t>
            </a:r>
            <a:r>
              <a:rPr lang="en-US" altLang="zh-CN" dirty="0" err="1" smtClean="0"/>
              <a:t>DataFrame</a:t>
            </a:r>
            <a:r>
              <a:rPr lang="en-US" altLang="zh-CN" dirty="0" smtClean="0"/>
              <a:t>.</a:t>
            </a:r>
          </a:p>
          <a:p>
            <a:r>
              <a:rPr lang="en-US" altLang="zh-CN" dirty="0" smtClean="0"/>
              <a:t>Estimator:</a:t>
            </a:r>
            <a:r>
              <a:rPr lang="zh-CN" altLang="en-US" dirty="0" smtClean="0"/>
              <a:t> </a:t>
            </a:r>
            <a:r>
              <a:rPr lang="en-US" altLang="zh-CN" dirty="0" smtClean="0"/>
              <a:t>An</a:t>
            </a:r>
            <a:r>
              <a:rPr lang="zh-CN" altLang="en-US" dirty="0" smtClean="0"/>
              <a:t> </a:t>
            </a:r>
            <a:r>
              <a:rPr lang="en-US" altLang="zh-CN" dirty="0" smtClean="0"/>
              <a:t>Estimator</a:t>
            </a:r>
            <a:r>
              <a:rPr lang="zh-CN" altLang="en-US" dirty="0" smtClean="0"/>
              <a:t> </a:t>
            </a:r>
            <a:r>
              <a:rPr lang="en-US" altLang="zh-CN" dirty="0" smtClean="0"/>
              <a:t>is</a:t>
            </a:r>
            <a:r>
              <a:rPr lang="zh-CN" altLang="en-US" dirty="0" smtClean="0"/>
              <a:t> </a:t>
            </a:r>
            <a:r>
              <a:rPr lang="en-US" altLang="zh-CN" dirty="0" smtClean="0"/>
              <a:t>an</a:t>
            </a:r>
            <a:r>
              <a:rPr lang="zh-CN" altLang="en-US" dirty="0" smtClean="0"/>
              <a:t> </a:t>
            </a:r>
            <a:r>
              <a:rPr lang="en-US" altLang="zh-CN" dirty="0" smtClean="0"/>
              <a:t>algorithm</a:t>
            </a:r>
            <a:r>
              <a:rPr lang="zh-CN" altLang="en-US" dirty="0" smtClean="0"/>
              <a:t> </a:t>
            </a:r>
            <a:r>
              <a:rPr lang="en-US" altLang="zh-CN" dirty="0" smtClean="0"/>
              <a:t>which</a:t>
            </a:r>
            <a:r>
              <a:rPr lang="zh-CN" altLang="en-US" dirty="0" smtClean="0"/>
              <a:t> </a:t>
            </a:r>
            <a:r>
              <a:rPr lang="en-US" altLang="zh-CN" dirty="0" smtClean="0"/>
              <a:t>can</a:t>
            </a:r>
            <a:r>
              <a:rPr lang="zh-CN" altLang="en-US" dirty="0" smtClean="0"/>
              <a:t> </a:t>
            </a:r>
            <a:r>
              <a:rPr lang="en-US" altLang="zh-CN" dirty="0" smtClean="0"/>
              <a:t>be</a:t>
            </a:r>
            <a:r>
              <a:rPr lang="zh-CN" altLang="en-US" dirty="0" smtClean="0"/>
              <a:t> </a:t>
            </a:r>
            <a:r>
              <a:rPr lang="en-US" altLang="zh-CN" dirty="0" smtClean="0"/>
              <a:t>fit</a:t>
            </a:r>
            <a:r>
              <a:rPr lang="zh-CN" altLang="en-US" dirty="0" smtClean="0"/>
              <a:t> </a:t>
            </a:r>
            <a:r>
              <a:rPr lang="en-US" altLang="zh-CN" dirty="0" smtClean="0"/>
              <a:t>on</a:t>
            </a:r>
            <a:r>
              <a:rPr lang="zh-CN" altLang="en-US" dirty="0" smtClean="0"/>
              <a:t> </a:t>
            </a:r>
            <a:r>
              <a:rPr lang="en-US" altLang="zh-CN" dirty="0" smtClean="0"/>
              <a:t>a</a:t>
            </a:r>
            <a:r>
              <a:rPr lang="zh-CN" altLang="en-US" dirty="0" smtClean="0"/>
              <a:t> </a:t>
            </a:r>
            <a:r>
              <a:rPr lang="en-US" altLang="zh-CN" dirty="0" err="1" smtClean="0"/>
              <a:t>DataFrame</a:t>
            </a:r>
            <a:r>
              <a:rPr lang="zh-CN" altLang="en-US" dirty="0" smtClean="0"/>
              <a:t> </a:t>
            </a:r>
            <a:r>
              <a:rPr lang="en-US" altLang="zh-CN" dirty="0" smtClean="0"/>
              <a:t>to</a:t>
            </a:r>
            <a:r>
              <a:rPr lang="zh-CN" altLang="en-US" dirty="0" smtClean="0"/>
              <a:t> </a:t>
            </a:r>
            <a:r>
              <a:rPr lang="en-US" altLang="zh-CN" dirty="0" smtClean="0"/>
              <a:t>produce</a:t>
            </a:r>
            <a:r>
              <a:rPr lang="zh-CN" altLang="en-US" dirty="0" smtClean="0"/>
              <a:t> </a:t>
            </a:r>
            <a:r>
              <a:rPr lang="en-US" altLang="zh-CN" dirty="0" smtClean="0"/>
              <a:t>a</a:t>
            </a:r>
            <a:r>
              <a:rPr lang="zh-CN" altLang="en-US" dirty="0" smtClean="0"/>
              <a:t> </a:t>
            </a:r>
            <a:r>
              <a:rPr lang="en-US" altLang="zh-CN" dirty="0" smtClean="0"/>
              <a:t>Transformer.</a:t>
            </a:r>
          </a:p>
          <a:p>
            <a:r>
              <a:rPr lang="en-US" altLang="zh-CN" dirty="0" smtClean="0"/>
              <a:t>Pipeline:</a:t>
            </a:r>
            <a:r>
              <a:rPr lang="zh-CN" altLang="en-US" dirty="0" smtClean="0"/>
              <a:t> </a:t>
            </a:r>
            <a:r>
              <a:rPr lang="en-US" altLang="zh-CN" dirty="0" smtClean="0"/>
              <a:t>A</a:t>
            </a:r>
            <a:r>
              <a:rPr lang="zh-CN" altLang="en-US" dirty="0" smtClean="0"/>
              <a:t> </a:t>
            </a:r>
            <a:r>
              <a:rPr lang="en-US" altLang="zh-CN" dirty="0" smtClean="0"/>
              <a:t>Pipeline</a:t>
            </a:r>
            <a:r>
              <a:rPr lang="zh-CN" altLang="en-US" dirty="0" smtClean="0"/>
              <a:t> </a:t>
            </a:r>
            <a:r>
              <a:rPr lang="en-US" altLang="zh-CN" dirty="0" smtClean="0"/>
              <a:t>chains</a:t>
            </a:r>
            <a:r>
              <a:rPr lang="zh-CN" altLang="en-US" dirty="0" smtClean="0"/>
              <a:t> </a:t>
            </a:r>
            <a:r>
              <a:rPr lang="en-US" altLang="zh-CN" dirty="0" smtClean="0"/>
              <a:t>multiple</a:t>
            </a:r>
            <a:r>
              <a:rPr lang="zh-CN" altLang="en-US" dirty="0" smtClean="0"/>
              <a:t> </a:t>
            </a:r>
            <a:r>
              <a:rPr lang="en-US" altLang="zh-CN" dirty="0" smtClean="0"/>
              <a:t>Transformers</a:t>
            </a:r>
            <a:r>
              <a:rPr lang="zh-CN" altLang="en-US" dirty="0" smtClean="0"/>
              <a:t> </a:t>
            </a:r>
            <a:r>
              <a:rPr lang="en-US" altLang="zh-CN" dirty="0" smtClean="0"/>
              <a:t>and</a:t>
            </a:r>
            <a:r>
              <a:rPr lang="zh-CN" altLang="en-US" dirty="0" smtClean="0"/>
              <a:t> </a:t>
            </a:r>
            <a:r>
              <a:rPr lang="en-US" altLang="zh-CN" dirty="0" smtClean="0"/>
              <a:t>Estimators</a:t>
            </a:r>
            <a:r>
              <a:rPr lang="zh-CN" altLang="en-US" dirty="0" smtClean="0"/>
              <a:t> </a:t>
            </a:r>
            <a:r>
              <a:rPr lang="en-US" altLang="zh-CN" dirty="0" smtClean="0"/>
              <a:t>together</a:t>
            </a:r>
            <a:r>
              <a:rPr lang="zh-CN" altLang="en-US" dirty="0" smtClean="0"/>
              <a:t> </a:t>
            </a:r>
            <a:r>
              <a:rPr lang="en-US" altLang="zh-CN" dirty="0" smtClean="0"/>
              <a:t>to</a:t>
            </a:r>
            <a:r>
              <a:rPr lang="zh-CN" altLang="en-US" dirty="0" smtClean="0"/>
              <a:t> </a:t>
            </a:r>
            <a:r>
              <a:rPr lang="en-US" altLang="zh-CN" dirty="0" smtClean="0"/>
              <a:t>specify</a:t>
            </a:r>
            <a:r>
              <a:rPr lang="zh-CN" altLang="en-US" dirty="0" smtClean="0"/>
              <a:t> </a:t>
            </a:r>
            <a:r>
              <a:rPr lang="en-US" altLang="zh-CN" dirty="0" smtClean="0"/>
              <a:t>an</a:t>
            </a:r>
            <a:r>
              <a:rPr lang="zh-CN" altLang="en-US" dirty="0" smtClean="0"/>
              <a:t> </a:t>
            </a:r>
            <a:r>
              <a:rPr lang="en-US" altLang="zh-CN" dirty="0" smtClean="0"/>
              <a:t>ML</a:t>
            </a:r>
            <a:r>
              <a:rPr lang="zh-CN" altLang="en-US" dirty="0" smtClean="0"/>
              <a:t> </a:t>
            </a:r>
            <a:r>
              <a:rPr lang="en-US" altLang="zh-CN" dirty="0" smtClean="0"/>
              <a:t>workflow.</a:t>
            </a:r>
          </a:p>
          <a:p>
            <a:r>
              <a:rPr lang="en-US" altLang="zh-CN" dirty="0" smtClean="0"/>
              <a:t>Parameter:</a:t>
            </a:r>
            <a:r>
              <a:rPr lang="zh-CN" altLang="en-US" dirty="0" smtClean="0"/>
              <a:t> </a:t>
            </a:r>
            <a:r>
              <a:rPr lang="en-US" altLang="zh-CN" dirty="0" smtClean="0"/>
              <a:t>All</a:t>
            </a:r>
            <a:r>
              <a:rPr lang="zh-CN" altLang="en-US" dirty="0" smtClean="0"/>
              <a:t> </a:t>
            </a:r>
            <a:r>
              <a:rPr lang="en-US" altLang="zh-CN" dirty="0" smtClean="0"/>
              <a:t>Transformers</a:t>
            </a:r>
            <a:r>
              <a:rPr lang="zh-CN" altLang="en-US" dirty="0" smtClean="0"/>
              <a:t> </a:t>
            </a:r>
            <a:r>
              <a:rPr lang="en-US" altLang="zh-CN" dirty="0" smtClean="0"/>
              <a:t>and</a:t>
            </a:r>
            <a:r>
              <a:rPr lang="zh-CN" altLang="en-US" dirty="0" smtClean="0"/>
              <a:t> </a:t>
            </a:r>
            <a:r>
              <a:rPr lang="en-US" altLang="zh-CN" dirty="0" smtClean="0"/>
              <a:t>Estimators</a:t>
            </a:r>
            <a:r>
              <a:rPr lang="zh-CN" altLang="en-US" dirty="0" smtClean="0"/>
              <a:t> </a:t>
            </a:r>
            <a:r>
              <a:rPr lang="en-US" altLang="zh-CN" dirty="0" smtClean="0"/>
              <a:t>now</a:t>
            </a:r>
            <a:r>
              <a:rPr lang="zh-CN" altLang="en-US" dirty="0" smtClean="0"/>
              <a:t> </a:t>
            </a:r>
            <a:r>
              <a:rPr lang="en-US" altLang="zh-CN" dirty="0" smtClean="0"/>
              <a:t>share</a:t>
            </a:r>
            <a:r>
              <a:rPr lang="zh-CN" altLang="en-US" dirty="0" smtClean="0"/>
              <a:t> </a:t>
            </a:r>
            <a:r>
              <a:rPr lang="en-US" altLang="zh-CN" dirty="0" smtClean="0"/>
              <a:t>a</a:t>
            </a:r>
            <a:r>
              <a:rPr lang="zh-CN" altLang="en-US" dirty="0" smtClean="0"/>
              <a:t> </a:t>
            </a:r>
            <a:r>
              <a:rPr lang="en-US" altLang="zh-CN" dirty="0" smtClean="0"/>
              <a:t>common</a:t>
            </a:r>
            <a:r>
              <a:rPr lang="zh-CN" altLang="en-US" dirty="0" smtClean="0"/>
              <a:t> </a:t>
            </a:r>
            <a:r>
              <a:rPr lang="en-US" altLang="zh-CN" dirty="0" smtClean="0"/>
              <a:t>API</a:t>
            </a:r>
            <a:r>
              <a:rPr lang="zh-CN" altLang="en-US" dirty="0" smtClean="0"/>
              <a:t> </a:t>
            </a:r>
            <a:r>
              <a:rPr lang="en-US" altLang="zh-CN" dirty="0" smtClean="0"/>
              <a:t>for</a:t>
            </a:r>
            <a:r>
              <a:rPr lang="zh-CN" altLang="en-US" dirty="0" smtClean="0"/>
              <a:t> </a:t>
            </a:r>
            <a:r>
              <a:rPr lang="en-US" altLang="zh-CN" dirty="0" smtClean="0"/>
              <a:t>specifying</a:t>
            </a:r>
            <a:r>
              <a:rPr lang="zh-CN" altLang="en-US" dirty="0" smtClean="0"/>
              <a:t> </a:t>
            </a:r>
            <a:r>
              <a:rPr lang="en-US" altLang="zh-CN" dirty="0" smtClean="0"/>
              <a:t>parameters.</a:t>
            </a:r>
          </a:p>
          <a:p>
            <a:endParaRPr lang="en-US" dirty="0"/>
          </a:p>
        </p:txBody>
      </p:sp>
    </p:spTree>
    <p:extLst>
      <p:ext uri="{BB962C8B-B14F-4D97-AF65-F5344CB8AC3E}">
        <p14:creationId xmlns:p14="http://schemas.microsoft.com/office/powerpoint/2010/main" val="173974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DataFrame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2970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Pipeline</a:t>
            </a:r>
            <a:r>
              <a:rPr lang="zh-CN" altLang="en-US" dirty="0" smtClean="0"/>
              <a:t> </a:t>
            </a:r>
            <a:r>
              <a:rPr lang="en-US" altLang="zh-CN" dirty="0" smtClean="0"/>
              <a:t>components</a:t>
            </a:r>
            <a:endParaRPr lang="en-US" dirty="0"/>
          </a:p>
        </p:txBody>
      </p:sp>
      <p:sp>
        <p:nvSpPr>
          <p:cNvPr id="3" name="Content Placeholder 2"/>
          <p:cNvSpPr>
            <a:spLocks noGrp="1"/>
          </p:cNvSpPr>
          <p:nvPr>
            <p:ph idx="1"/>
          </p:nvPr>
        </p:nvSpPr>
        <p:spPr/>
        <p:txBody>
          <a:bodyPr/>
          <a:lstStyle/>
          <a:p>
            <a:r>
              <a:rPr lang="en-US" dirty="0"/>
              <a:t>A Transformer is an abstraction that includes feature transformers and learned models. Technically, a Transformer implements a method transform(), which converts one </a:t>
            </a:r>
            <a:r>
              <a:rPr lang="en-US" dirty="0" err="1"/>
              <a:t>DataFrame</a:t>
            </a:r>
            <a:r>
              <a:rPr lang="en-US" dirty="0"/>
              <a:t> into another, generally by appending one or more columns. For example:</a:t>
            </a:r>
          </a:p>
          <a:p>
            <a:r>
              <a:rPr lang="en-US" dirty="0"/>
              <a:t>A feature transformer might take a </a:t>
            </a:r>
            <a:r>
              <a:rPr lang="en-US" dirty="0" err="1"/>
              <a:t>DataFrame</a:t>
            </a:r>
            <a:r>
              <a:rPr lang="en-US" dirty="0"/>
              <a:t>, read a column (e.g., text), map it into a new column (e.g., feature vectors), and output a new </a:t>
            </a:r>
            <a:r>
              <a:rPr lang="en-US" dirty="0" err="1"/>
              <a:t>DataFrame</a:t>
            </a:r>
            <a:r>
              <a:rPr lang="en-US" dirty="0"/>
              <a:t> with the mapped column appended.</a:t>
            </a:r>
          </a:p>
          <a:p>
            <a:r>
              <a:rPr lang="en-US" dirty="0"/>
              <a:t>A learning model might take a </a:t>
            </a:r>
            <a:r>
              <a:rPr lang="en-US" dirty="0" err="1"/>
              <a:t>DataFrame</a:t>
            </a:r>
            <a:r>
              <a:rPr lang="en-US" dirty="0"/>
              <a:t>, read the column containing feature vectors, predict the label for each feature vector, and output a new </a:t>
            </a:r>
            <a:r>
              <a:rPr lang="en-US" dirty="0" err="1"/>
              <a:t>DataFrame</a:t>
            </a:r>
            <a:r>
              <a:rPr lang="en-US" dirty="0"/>
              <a:t> with predicted labels appended as a column.</a:t>
            </a:r>
          </a:p>
        </p:txBody>
      </p:sp>
    </p:spTree>
    <p:extLst>
      <p:ext uri="{BB962C8B-B14F-4D97-AF65-F5344CB8AC3E}">
        <p14:creationId xmlns:p14="http://schemas.microsoft.com/office/powerpoint/2010/main" val="370508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Estimators</a:t>
            </a:r>
            <a:endParaRPr lang="en-US" dirty="0"/>
          </a:p>
        </p:txBody>
      </p:sp>
      <p:sp>
        <p:nvSpPr>
          <p:cNvPr id="3" name="Content Placeholder 2"/>
          <p:cNvSpPr>
            <a:spLocks noGrp="1"/>
          </p:cNvSpPr>
          <p:nvPr>
            <p:ph idx="1"/>
          </p:nvPr>
        </p:nvSpPr>
        <p:spPr/>
        <p:txBody>
          <a:bodyPr/>
          <a:lstStyle/>
          <a:p>
            <a:r>
              <a:rPr lang="en-US" dirty="0"/>
              <a:t>An </a:t>
            </a:r>
            <a:r>
              <a:rPr lang="en-US" dirty="0"/>
              <a:t>Estimator</a:t>
            </a:r>
            <a:r>
              <a:rPr lang="en-US" dirty="0"/>
              <a:t> abstracts the concept of a learning algorithm or any algorithm that fits or trains on data. Technically, an </a:t>
            </a:r>
            <a:r>
              <a:rPr lang="en-US" dirty="0"/>
              <a:t>Estimator</a:t>
            </a:r>
            <a:r>
              <a:rPr lang="en-US" dirty="0"/>
              <a:t> implements a method </a:t>
            </a:r>
            <a:r>
              <a:rPr lang="en-US" dirty="0"/>
              <a:t>fit()</a:t>
            </a:r>
            <a:r>
              <a:rPr lang="en-US" dirty="0"/>
              <a:t>, which accepts a </a:t>
            </a:r>
            <a:r>
              <a:rPr lang="en-US" dirty="0" err="1"/>
              <a:t>DataFrame</a:t>
            </a:r>
            <a:r>
              <a:rPr lang="en-US" dirty="0"/>
              <a:t> and produces a </a:t>
            </a:r>
            <a:r>
              <a:rPr lang="en-US" dirty="0"/>
              <a:t>Model</a:t>
            </a:r>
            <a:r>
              <a:rPr lang="en-US" dirty="0"/>
              <a:t>, which is a </a:t>
            </a:r>
            <a:r>
              <a:rPr lang="en-US" dirty="0"/>
              <a:t>Transformer</a:t>
            </a:r>
            <a:r>
              <a:rPr lang="en-US" dirty="0"/>
              <a:t>. For example, a learning algorithm such as </a:t>
            </a:r>
            <a:r>
              <a:rPr lang="en-US" dirty="0" err="1"/>
              <a:t>LogisticRegression</a:t>
            </a:r>
            <a:r>
              <a:rPr lang="en-US" dirty="0"/>
              <a:t> is an </a:t>
            </a:r>
            <a:r>
              <a:rPr lang="en-US" dirty="0"/>
              <a:t>Estimator</a:t>
            </a:r>
            <a:r>
              <a:rPr lang="en-US" dirty="0"/>
              <a:t>, and calling </a:t>
            </a:r>
            <a:r>
              <a:rPr lang="en-US" dirty="0"/>
              <a:t>fit()</a:t>
            </a:r>
            <a:r>
              <a:rPr lang="en-US" dirty="0"/>
              <a:t> trains a </a:t>
            </a:r>
            <a:r>
              <a:rPr lang="en-US" dirty="0" err="1"/>
              <a:t>LogisticRegressionModel</a:t>
            </a:r>
            <a:r>
              <a:rPr lang="en-US" dirty="0"/>
              <a:t>, which is a </a:t>
            </a:r>
            <a:r>
              <a:rPr lang="en-US" dirty="0"/>
              <a:t>Model</a:t>
            </a:r>
            <a:r>
              <a:rPr lang="en-US" dirty="0"/>
              <a:t> and hence a </a:t>
            </a:r>
            <a:r>
              <a:rPr lang="en-US" dirty="0"/>
              <a:t>Transformer</a:t>
            </a:r>
            <a:r>
              <a:rPr lang="en-US" dirty="0"/>
              <a:t>.</a:t>
            </a:r>
            <a:endParaRPr lang="en-US" dirty="0"/>
          </a:p>
        </p:txBody>
      </p:sp>
    </p:spTree>
    <p:extLst>
      <p:ext uri="{BB962C8B-B14F-4D97-AF65-F5344CB8AC3E}">
        <p14:creationId xmlns:p14="http://schemas.microsoft.com/office/powerpoint/2010/main" val="1237562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Pipeline</a:t>
            </a:r>
            <a:endParaRPr lang="en-US" dirty="0"/>
          </a:p>
        </p:txBody>
      </p:sp>
      <p:sp>
        <p:nvSpPr>
          <p:cNvPr id="3" name="Content Placeholder 2"/>
          <p:cNvSpPr>
            <a:spLocks noGrp="1"/>
          </p:cNvSpPr>
          <p:nvPr>
            <p:ph idx="1"/>
          </p:nvPr>
        </p:nvSpPr>
        <p:spPr/>
        <p:txBody>
          <a:bodyPr/>
          <a:lstStyle/>
          <a:p>
            <a:r>
              <a:rPr lang="en-US" dirty="0"/>
              <a:t>In machine learning, it is common to run a sequence of algorithms to process and learn from data. E.g., a simple text document processing workflow might include several stages:</a:t>
            </a:r>
          </a:p>
          <a:p>
            <a:r>
              <a:rPr lang="en-US" dirty="0"/>
              <a:t>Split each document’s text into words.</a:t>
            </a:r>
          </a:p>
          <a:p>
            <a:r>
              <a:rPr lang="en-US" dirty="0"/>
              <a:t>Convert each document’s words into a numerical feature vector.</a:t>
            </a:r>
          </a:p>
          <a:p>
            <a:r>
              <a:rPr lang="en-US" dirty="0"/>
              <a:t>Learn a prediction model using the feature vectors and labels.</a:t>
            </a:r>
          </a:p>
          <a:p>
            <a:r>
              <a:rPr lang="en-US" dirty="0" err="1"/>
              <a:t>MLlib</a:t>
            </a:r>
            <a:r>
              <a:rPr lang="en-US" dirty="0"/>
              <a:t> represents such a workflow as a Pipeline, which consists of a sequence of </a:t>
            </a:r>
            <a:r>
              <a:rPr lang="en-US" dirty="0" err="1"/>
              <a:t>PipelineStages</a:t>
            </a:r>
            <a:r>
              <a:rPr lang="en-US" dirty="0"/>
              <a:t> (Transformers and Estimators) to be run in a specific order. We will use this simple workflow as a running example in this section.</a:t>
            </a:r>
          </a:p>
          <a:p>
            <a:endParaRPr lang="en-US" dirty="0"/>
          </a:p>
        </p:txBody>
      </p:sp>
    </p:spTree>
    <p:extLst>
      <p:ext uri="{BB962C8B-B14F-4D97-AF65-F5344CB8AC3E}">
        <p14:creationId xmlns:p14="http://schemas.microsoft.com/office/powerpoint/2010/main" val="138958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Parameters</a:t>
            </a:r>
            <a:endParaRPr lang="en-US" dirty="0"/>
          </a:p>
        </p:txBody>
      </p:sp>
      <p:sp>
        <p:nvSpPr>
          <p:cNvPr id="3" name="Content Placeholder 2"/>
          <p:cNvSpPr>
            <a:spLocks noGrp="1"/>
          </p:cNvSpPr>
          <p:nvPr>
            <p:ph idx="1"/>
          </p:nvPr>
        </p:nvSpPr>
        <p:spPr/>
        <p:txBody>
          <a:bodyPr>
            <a:normAutofit fontScale="85000" lnSpcReduction="10000"/>
          </a:bodyPr>
          <a:lstStyle/>
          <a:p>
            <a:r>
              <a:rPr lang="en-US" altLang="zh-CN" dirty="0" err="1" smtClean="0"/>
              <a:t>Mllib</a:t>
            </a:r>
            <a:r>
              <a:rPr lang="zh-CN" altLang="en-US" dirty="0" smtClean="0"/>
              <a:t> </a:t>
            </a:r>
            <a:r>
              <a:rPr lang="en-US" altLang="zh-CN" dirty="0" smtClean="0"/>
              <a:t>Estimators</a:t>
            </a:r>
            <a:r>
              <a:rPr lang="zh-CN" altLang="en-US" dirty="0" smtClean="0"/>
              <a:t> </a:t>
            </a:r>
            <a:r>
              <a:rPr lang="en-US" altLang="zh-CN" dirty="0" smtClean="0"/>
              <a:t>and</a:t>
            </a:r>
            <a:r>
              <a:rPr lang="zh-CN" altLang="en-US" dirty="0" smtClean="0"/>
              <a:t> </a:t>
            </a:r>
            <a:r>
              <a:rPr lang="en-US" altLang="zh-CN" dirty="0" smtClean="0"/>
              <a:t>Transformers</a:t>
            </a:r>
            <a:r>
              <a:rPr lang="zh-CN" altLang="en-US" dirty="0" smtClean="0"/>
              <a:t> </a:t>
            </a:r>
            <a:r>
              <a:rPr lang="en-US" altLang="zh-CN" dirty="0" smtClean="0"/>
              <a:t>use</a:t>
            </a:r>
            <a:r>
              <a:rPr lang="zh-CN" altLang="en-US" dirty="0" smtClean="0"/>
              <a:t> </a:t>
            </a:r>
            <a:r>
              <a:rPr lang="en-US" altLang="zh-CN" dirty="0" smtClean="0"/>
              <a:t>a</a:t>
            </a:r>
            <a:r>
              <a:rPr lang="zh-CN" altLang="en-US" dirty="0" smtClean="0"/>
              <a:t> </a:t>
            </a:r>
            <a:r>
              <a:rPr lang="en-US" altLang="zh-CN" dirty="0" smtClean="0"/>
              <a:t>uniform</a:t>
            </a:r>
            <a:r>
              <a:rPr lang="zh-CN" altLang="en-US" dirty="0" smtClean="0"/>
              <a:t> </a:t>
            </a:r>
            <a:r>
              <a:rPr lang="en-US" altLang="zh-CN" dirty="0" smtClean="0"/>
              <a:t>API</a:t>
            </a:r>
            <a:r>
              <a:rPr lang="zh-CN" altLang="en-US" dirty="0" smtClean="0"/>
              <a:t> </a:t>
            </a:r>
            <a:r>
              <a:rPr lang="en-US" altLang="zh-CN" dirty="0" smtClean="0"/>
              <a:t>for</a:t>
            </a:r>
            <a:r>
              <a:rPr lang="zh-CN" altLang="en-US" dirty="0" smtClean="0"/>
              <a:t> </a:t>
            </a:r>
            <a:r>
              <a:rPr lang="en-US" altLang="zh-CN" dirty="0" smtClean="0"/>
              <a:t>specifying</a:t>
            </a:r>
            <a:r>
              <a:rPr lang="zh-CN" altLang="en-US" dirty="0" smtClean="0"/>
              <a:t> </a:t>
            </a:r>
            <a:r>
              <a:rPr lang="en-US" altLang="zh-CN" dirty="0" smtClean="0"/>
              <a:t>parameters</a:t>
            </a:r>
          </a:p>
          <a:p>
            <a:r>
              <a:rPr lang="en-US" altLang="zh-CN" dirty="0" smtClean="0"/>
              <a:t>A</a:t>
            </a:r>
            <a:r>
              <a:rPr lang="zh-CN" altLang="en-US" dirty="0" smtClean="0"/>
              <a:t> </a:t>
            </a:r>
            <a:r>
              <a:rPr lang="en-US" altLang="zh-CN" dirty="0" err="1" smtClean="0"/>
              <a:t>Param</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named</a:t>
            </a:r>
            <a:r>
              <a:rPr lang="zh-CN" altLang="en-US" dirty="0" smtClean="0"/>
              <a:t> </a:t>
            </a:r>
            <a:r>
              <a:rPr lang="en-US" altLang="zh-CN" dirty="0" smtClean="0"/>
              <a:t>parameter</a:t>
            </a:r>
            <a:r>
              <a:rPr lang="zh-CN" altLang="en-US" dirty="0" smtClean="0"/>
              <a:t> </a:t>
            </a:r>
            <a:r>
              <a:rPr lang="en-US" altLang="zh-CN" dirty="0" smtClean="0"/>
              <a:t>with</a:t>
            </a:r>
            <a:r>
              <a:rPr lang="zh-CN" altLang="en-US" dirty="0" smtClean="0"/>
              <a:t> </a:t>
            </a:r>
            <a:r>
              <a:rPr lang="en-US" altLang="zh-CN" dirty="0" smtClean="0"/>
              <a:t>self</a:t>
            </a:r>
            <a:r>
              <a:rPr lang="zh-CN" altLang="en-US" dirty="0" smtClean="0"/>
              <a:t> </a:t>
            </a:r>
            <a:r>
              <a:rPr lang="en-US" altLang="zh-CN" dirty="0" smtClean="0"/>
              <a:t>contained</a:t>
            </a:r>
            <a:r>
              <a:rPr lang="zh-CN" altLang="en-US" dirty="0" smtClean="0"/>
              <a:t> </a:t>
            </a:r>
            <a:r>
              <a:rPr lang="en-US" altLang="zh-CN" dirty="0" smtClean="0"/>
              <a:t>documentation.</a:t>
            </a:r>
            <a:r>
              <a:rPr lang="zh-CN" altLang="en-US" dirty="0" smtClean="0"/>
              <a:t> </a:t>
            </a:r>
            <a:r>
              <a:rPr lang="en-US" altLang="zh-CN" dirty="0" smtClean="0"/>
              <a:t>A</a:t>
            </a:r>
            <a:r>
              <a:rPr lang="zh-CN" altLang="en-US" dirty="0" smtClean="0"/>
              <a:t> </a:t>
            </a:r>
            <a:r>
              <a:rPr lang="en-US" altLang="zh-CN" dirty="0" err="1" smtClean="0"/>
              <a:t>ParamMap</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set</a:t>
            </a:r>
            <a:r>
              <a:rPr lang="zh-CN" altLang="en-US" dirty="0" smtClean="0"/>
              <a:t> </a:t>
            </a:r>
            <a:r>
              <a:rPr lang="en-US" altLang="zh-CN" dirty="0" smtClean="0"/>
              <a:t>of</a:t>
            </a:r>
            <a:r>
              <a:rPr lang="zh-CN" altLang="en-US" dirty="0" smtClean="0"/>
              <a:t> </a:t>
            </a:r>
            <a:r>
              <a:rPr lang="en-US" altLang="zh-CN" dirty="0" smtClean="0"/>
              <a:t>(Parameter,</a:t>
            </a:r>
            <a:r>
              <a:rPr lang="zh-CN" altLang="en-US" dirty="0" smtClean="0"/>
              <a:t> </a:t>
            </a:r>
            <a:r>
              <a:rPr lang="en-US" altLang="zh-CN" dirty="0" smtClean="0"/>
              <a:t>Value)</a:t>
            </a:r>
            <a:r>
              <a:rPr lang="zh-CN" altLang="en-US" dirty="0" smtClean="0"/>
              <a:t> </a:t>
            </a:r>
            <a:r>
              <a:rPr lang="en-US" altLang="zh-CN" dirty="0" smtClean="0"/>
              <a:t>pair</a:t>
            </a:r>
          </a:p>
          <a:p>
            <a:r>
              <a:rPr lang="en-US" dirty="0"/>
              <a:t>There are two main ways to pass parameters to an algorithm:</a:t>
            </a:r>
          </a:p>
          <a:p>
            <a:r>
              <a:rPr lang="en-US" dirty="0"/>
              <a:t>Set parameters for an instance. E.g., if </a:t>
            </a:r>
            <a:r>
              <a:rPr lang="en-US" dirty="0" err="1"/>
              <a:t>lr</a:t>
            </a:r>
            <a:r>
              <a:rPr lang="en-US" dirty="0"/>
              <a:t> is an instance of </a:t>
            </a:r>
            <a:r>
              <a:rPr lang="en-US" dirty="0" err="1"/>
              <a:t>LogisticRegression</a:t>
            </a:r>
            <a:r>
              <a:rPr lang="en-US" dirty="0"/>
              <a:t>, one could call </a:t>
            </a:r>
            <a:r>
              <a:rPr lang="en-US" dirty="0" err="1"/>
              <a:t>lr.setMaxIter</a:t>
            </a:r>
            <a:r>
              <a:rPr lang="en-US" dirty="0"/>
              <a:t>(10) to make </a:t>
            </a:r>
            <a:r>
              <a:rPr lang="en-US" dirty="0" err="1"/>
              <a:t>lr.fit</a:t>
            </a:r>
            <a:r>
              <a:rPr lang="en-US" dirty="0"/>
              <a:t>() use at most 10 iterations. This API resembles the API used in </a:t>
            </a:r>
            <a:r>
              <a:rPr lang="en-US" dirty="0" err="1"/>
              <a:t>spark.mllib</a:t>
            </a:r>
            <a:r>
              <a:rPr lang="en-US" dirty="0"/>
              <a:t> package.</a:t>
            </a:r>
          </a:p>
          <a:p>
            <a:r>
              <a:rPr lang="en-US" dirty="0"/>
              <a:t>Pass a </a:t>
            </a:r>
            <a:r>
              <a:rPr lang="en-US" dirty="0" err="1"/>
              <a:t>ParamMap</a:t>
            </a:r>
            <a:r>
              <a:rPr lang="en-US" dirty="0"/>
              <a:t> to fit() or transform(). Any parameters in the </a:t>
            </a:r>
            <a:r>
              <a:rPr lang="en-US" dirty="0" err="1"/>
              <a:t>ParamMap</a:t>
            </a:r>
            <a:r>
              <a:rPr lang="en-US" dirty="0"/>
              <a:t> will override parameters previously specified via setter methods.</a:t>
            </a:r>
          </a:p>
          <a:p>
            <a:r>
              <a:rPr lang="en-US" dirty="0"/>
              <a:t>Parameters belong to specific instances of </a:t>
            </a:r>
            <a:r>
              <a:rPr lang="en-US" dirty="0"/>
              <a:t>Estimator</a:t>
            </a:r>
            <a:r>
              <a:rPr lang="en-US" dirty="0"/>
              <a:t>s and </a:t>
            </a:r>
            <a:r>
              <a:rPr lang="en-US" dirty="0"/>
              <a:t>Transformer</a:t>
            </a:r>
            <a:r>
              <a:rPr lang="en-US" dirty="0"/>
              <a:t>s. For example, if we have two </a:t>
            </a:r>
            <a:r>
              <a:rPr lang="en-US" dirty="0" err="1"/>
              <a:t>LogisticRegression</a:t>
            </a:r>
            <a:r>
              <a:rPr lang="en-US" dirty="0" err="1"/>
              <a:t>instances</a:t>
            </a:r>
            <a:r>
              <a:rPr lang="en-US" dirty="0"/>
              <a:t> </a:t>
            </a:r>
            <a:r>
              <a:rPr lang="en-US" dirty="0"/>
              <a:t>lr1</a:t>
            </a:r>
            <a:r>
              <a:rPr lang="en-US" dirty="0"/>
              <a:t> and </a:t>
            </a:r>
            <a:r>
              <a:rPr lang="en-US" dirty="0"/>
              <a:t>lr2</a:t>
            </a:r>
            <a:r>
              <a:rPr lang="en-US" dirty="0"/>
              <a:t>, then we can build a </a:t>
            </a:r>
            <a:r>
              <a:rPr lang="en-US" dirty="0" err="1"/>
              <a:t>ParamMap</a:t>
            </a:r>
            <a:r>
              <a:rPr lang="en-US" dirty="0"/>
              <a:t> with both </a:t>
            </a:r>
            <a:r>
              <a:rPr lang="en-US" dirty="0" err="1"/>
              <a:t>maxIter</a:t>
            </a:r>
            <a:r>
              <a:rPr lang="en-US" dirty="0"/>
              <a:t> parameters specified: </a:t>
            </a:r>
            <a:r>
              <a:rPr lang="en-US" dirty="0" err="1"/>
              <a:t>ParamMap</a:t>
            </a:r>
            <a:r>
              <a:rPr lang="en-US" dirty="0"/>
              <a:t>(lr1.maxIter -&gt; 10, lr2.maxIter -&gt; 20)</a:t>
            </a:r>
            <a:r>
              <a:rPr lang="en-US" dirty="0"/>
              <a:t>. This is useful if there are two algorithms with the </a:t>
            </a:r>
            <a:r>
              <a:rPr lang="en-US" dirty="0" err="1"/>
              <a:t>maxIter</a:t>
            </a:r>
            <a:r>
              <a:rPr lang="en-US" dirty="0"/>
              <a:t> parameter in a </a:t>
            </a:r>
            <a:r>
              <a:rPr lang="en-US" dirty="0"/>
              <a:t>Pipeline</a:t>
            </a:r>
            <a:r>
              <a:rPr lang="en-US" dirty="0"/>
              <a:t>.</a:t>
            </a:r>
            <a:endParaRPr lang="en-US" altLang="zh-CN" dirty="0" smtClean="0"/>
          </a:p>
          <a:p>
            <a:endParaRPr lang="en-US" dirty="0"/>
          </a:p>
        </p:txBody>
      </p:sp>
    </p:spTree>
    <p:extLst>
      <p:ext uri="{BB962C8B-B14F-4D97-AF65-F5344CB8AC3E}">
        <p14:creationId xmlns:p14="http://schemas.microsoft.com/office/powerpoint/2010/main" val="149640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Saving</a:t>
            </a:r>
            <a:r>
              <a:rPr lang="zh-CN" altLang="en-US" dirty="0" smtClean="0"/>
              <a:t> </a:t>
            </a:r>
            <a:r>
              <a:rPr lang="en-US" altLang="zh-CN" dirty="0" smtClean="0"/>
              <a:t>and</a:t>
            </a:r>
            <a:r>
              <a:rPr lang="zh-CN" altLang="en-US" dirty="0" smtClean="0"/>
              <a:t> </a:t>
            </a:r>
            <a:r>
              <a:rPr lang="en-US" altLang="zh-CN" dirty="0" smtClean="0"/>
              <a:t>loading</a:t>
            </a:r>
            <a:r>
              <a:rPr lang="zh-CN" altLang="en-US" dirty="0" smtClean="0"/>
              <a:t> </a:t>
            </a:r>
            <a:r>
              <a:rPr lang="en-US" altLang="zh-CN" dirty="0" smtClean="0"/>
              <a:t>Pipelines</a:t>
            </a:r>
            <a:endParaRPr lang="en-US" dirty="0"/>
          </a:p>
        </p:txBody>
      </p:sp>
      <p:sp>
        <p:nvSpPr>
          <p:cNvPr id="3" name="Content Placeholder 2"/>
          <p:cNvSpPr>
            <a:spLocks noGrp="1"/>
          </p:cNvSpPr>
          <p:nvPr>
            <p:ph idx="1"/>
          </p:nvPr>
        </p:nvSpPr>
        <p:spPr/>
        <p:txBody>
          <a:bodyPr/>
          <a:lstStyle/>
          <a:p>
            <a:r>
              <a:rPr lang="en-US" dirty="0"/>
              <a:t>Often times it is worth it to save a model or a pipeline to disk for later use. In Spark 1.6, a model import/export functionality was added to the Pipeline API. Most basic transformers are supported as well as some of the more basic ML models. Please refer to the algorithm’s API documentation to see if saving and loading is supported.</a:t>
            </a:r>
            <a:endParaRPr lang="en-US" dirty="0"/>
          </a:p>
        </p:txBody>
      </p:sp>
    </p:spTree>
    <p:extLst>
      <p:ext uri="{BB962C8B-B14F-4D97-AF65-F5344CB8AC3E}">
        <p14:creationId xmlns:p14="http://schemas.microsoft.com/office/powerpoint/2010/main" val="1783255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42</TotalTime>
  <Words>340</Words>
  <Application>Microsoft Macintosh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Century Gothic</vt:lpstr>
      <vt:lpstr>Wingdings 3</vt:lpstr>
      <vt:lpstr>宋体</vt:lpstr>
      <vt:lpstr>Arial</vt:lpstr>
      <vt:lpstr>Ion Boardroom</vt:lpstr>
      <vt:lpstr>MLlib</vt:lpstr>
      <vt:lpstr>Concept</vt:lpstr>
      <vt:lpstr>Main concepts</vt:lpstr>
      <vt:lpstr>DataFrame</vt:lpstr>
      <vt:lpstr>Pipeline components</vt:lpstr>
      <vt:lpstr>Estimators</vt:lpstr>
      <vt:lpstr>Pipeline</vt:lpstr>
      <vt:lpstr>Parameters</vt:lpstr>
      <vt:lpstr>Saving and loading Pipelines</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MLlib</dc:title>
  <dc:creator>郑明恩</dc:creator>
  <cp:lastModifiedBy>郑明恩</cp:lastModifiedBy>
  <cp:revision>4</cp:revision>
  <dcterms:created xsi:type="dcterms:W3CDTF">2016-11-21T08:25:22Z</dcterms:created>
  <dcterms:modified xsi:type="dcterms:W3CDTF">2016-11-21T09:07:59Z</dcterms:modified>
</cp:coreProperties>
</file>