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74" r:id="rId4"/>
    <p:sldId id="289" r:id="rId5"/>
    <p:sldId id="273" r:id="rId6"/>
    <p:sldId id="277" r:id="rId7"/>
    <p:sldId id="276" r:id="rId8"/>
    <p:sldId id="278" r:id="rId9"/>
    <p:sldId id="282" r:id="rId10"/>
    <p:sldId id="279" r:id="rId11"/>
    <p:sldId id="280" r:id="rId12"/>
    <p:sldId id="281" r:id="rId13"/>
    <p:sldId id="268" r:id="rId14"/>
    <p:sldId id="296" r:id="rId15"/>
    <p:sldId id="302" r:id="rId16"/>
    <p:sldId id="300" r:id="rId17"/>
    <p:sldId id="285" r:id="rId18"/>
    <p:sldId id="287" r:id="rId19"/>
    <p:sldId id="301" r:id="rId20"/>
    <p:sldId id="271" r:id="rId21"/>
    <p:sldId id="294" r:id="rId22"/>
    <p:sldId id="303" r:id="rId23"/>
    <p:sldId id="292" r:id="rId24"/>
    <p:sldId id="266" r:id="rId25"/>
    <p:sldId id="28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1FD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50" autoAdjust="0"/>
    <p:restoredTop sz="91361" autoAdjust="0"/>
  </p:normalViewPr>
  <p:slideViewPr>
    <p:cSldViewPr snapToGrid="0">
      <p:cViewPr varScale="1">
        <p:scale>
          <a:sx n="80" d="100"/>
          <a:sy n="80" d="100"/>
        </p:scale>
        <p:origin x="80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CFCEC-6C33-4D46-8EED-C26D1C97AF9B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F8370-783E-450A-9687-F4E86E034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8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F8370-783E-450A-9687-F4E86E03429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98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F8370-783E-450A-9687-F4E86E03429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796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F8370-783E-450A-9687-F4E86E03429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68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F8370-783E-450A-9687-F4E86E03429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365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F8370-783E-450A-9687-F4E86E03429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49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F8370-783E-450A-9687-F4E86E03429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033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/>
              <a:t>바꿔야함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F8370-783E-450A-9687-F4E86E03429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858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F8370-783E-450A-9687-F4E86E03429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9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98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3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56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9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74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9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44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8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81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09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0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00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7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051175" y="2596258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4400" b="1" i="1" kern="0" dirty="0">
                <a:solidFill>
                  <a:srgbClr val="44546A">
                    <a:lumMod val="75000"/>
                  </a:srgbClr>
                </a:solidFill>
              </a:rPr>
              <a:t>Term</a:t>
            </a:r>
            <a:r>
              <a:rPr lang="ko-KR" altLang="en-US" sz="4400" b="1" i="1" kern="0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4400" b="1" i="1" kern="0" dirty="0">
                <a:solidFill>
                  <a:srgbClr val="44546A">
                    <a:lumMod val="75000"/>
                  </a:srgbClr>
                </a:solidFill>
              </a:rPr>
              <a:t>project </a:t>
            </a:r>
          </a:p>
        </p:txBody>
      </p:sp>
      <p:sp>
        <p:nvSpPr>
          <p:cNvPr id="84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3429000" y="3403799"/>
            <a:ext cx="5435600" cy="361950"/>
          </a:xfrm>
          <a:prstGeom prst="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i="1" dirty="0">
                <a:solidFill>
                  <a:prstClr val="white"/>
                </a:solidFill>
              </a:rPr>
              <a:t>D  a  t  a     S  c  </a:t>
            </a:r>
            <a:r>
              <a:rPr lang="en-US" altLang="ko-KR" sz="1600" i="1" dirty="0" err="1">
                <a:solidFill>
                  <a:prstClr val="white"/>
                </a:solidFill>
              </a:rPr>
              <a:t>i</a:t>
            </a:r>
            <a:r>
              <a:rPr lang="en-US" altLang="ko-KR" sz="1600" i="1" dirty="0">
                <a:solidFill>
                  <a:prstClr val="white"/>
                </a:solidFill>
              </a:rPr>
              <a:t>  e  n  c  e</a:t>
            </a:r>
            <a:endParaRPr lang="ko-KR" altLang="en-US" sz="1600" i="1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3929A2-57E5-F531-C866-7A36E4C9A8D9}"/>
              </a:ext>
            </a:extLst>
          </p:cNvPr>
          <p:cNvSpPr txBox="1"/>
          <p:nvPr/>
        </p:nvSpPr>
        <p:spPr>
          <a:xfrm>
            <a:off x="10046677" y="5062024"/>
            <a:ext cx="2332892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Team</a:t>
            </a:r>
            <a:r>
              <a:rPr lang="ko-KR" altLang="en-US" sz="1400" dirty="0"/>
              <a:t> </a:t>
            </a:r>
            <a:r>
              <a:rPr lang="en-US" altLang="ko-KR" sz="1400" dirty="0"/>
              <a:t>5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고준호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김승호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김민걸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박예진</a:t>
            </a:r>
          </a:p>
        </p:txBody>
      </p:sp>
    </p:spTree>
    <p:extLst>
      <p:ext uri="{BB962C8B-B14F-4D97-AF65-F5344CB8AC3E}">
        <p14:creationId xmlns:p14="http://schemas.microsoft.com/office/powerpoint/2010/main" val="2991371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101805" y="860128"/>
            <a:ext cx="3584362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Data Inspection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B5F664-4727-DED8-99A4-3BA0E8582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20" y="1587367"/>
            <a:ext cx="6820491" cy="28653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4A9FFF-D8B8-CE1E-2BA1-EB926B594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411" y="860128"/>
            <a:ext cx="4993785" cy="61788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43432F-E3ED-1D19-2313-7CDAD9ACE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85" y="4616147"/>
            <a:ext cx="6562924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3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141053" y="860128"/>
            <a:ext cx="3545113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Data Preprocessing </a:t>
            </a:r>
            <a:r>
              <a:rPr lang="en-US" altLang="ko-KR" sz="1600" b="0" dirty="0"/>
              <a:t>value change</a:t>
            </a:r>
            <a:endParaRPr lang="en-US" altLang="ko-KR" sz="3200" b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F1AEDC-AFA9-F141-7D38-6E8D3EC06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3" y="1865607"/>
            <a:ext cx="5867908" cy="45723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04337D-D418-F8DC-2A2C-5A0D85824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163" y="755955"/>
            <a:ext cx="4511431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76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242887" y="860128"/>
            <a:ext cx="3443279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Data Preprocessing </a:t>
            </a:r>
            <a:r>
              <a:rPr lang="en-US" altLang="ko-KR" sz="1600" b="0" dirty="0"/>
              <a:t>value change</a:t>
            </a:r>
            <a:endParaRPr lang="en-US" altLang="ko-KR" sz="3200" b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7E61A8-C063-1D70-A39B-1ED940696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85" y="2073954"/>
            <a:ext cx="6744284" cy="416850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26AE533-EEB7-93A1-AEAE-0EF891F9AA10}"/>
              </a:ext>
            </a:extLst>
          </p:cNvPr>
          <p:cNvSpPr/>
          <p:nvPr/>
        </p:nvSpPr>
        <p:spPr>
          <a:xfrm>
            <a:off x="2057175" y="5021580"/>
            <a:ext cx="769845" cy="1135380"/>
          </a:xfrm>
          <a:prstGeom prst="rect">
            <a:avLst/>
          </a:prstGeom>
          <a:noFill/>
          <a:ln w="57150">
            <a:solidFill>
              <a:srgbClr val="1FDE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008FB9-1EDB-B7C8-1021-9ACEECD9B273}"/>
              </a:ext>
            </a:extLst>
          </p:cNvPr>
          <p:cNvSpPr/>
          <p:nvPr/>
        </p:nvSpPr>
        <p:spPr>
          <a:xfrm>
            <a:off x="1280054" y="5021580"/>
            <a:ext cx="612059" cy="1135380"/>
          </a:xfrm>
          <a:prstGeom prst="rect">
            <a:avLst/>
          </a:prstGeom>
          <a:noFill/>
          <a:ln w="57150">
            <a:solidFill>
              <a:srgbClr val="1FDE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02B87-DE66-7115-4A2B-0D7DBA916FF8}"/>
              </a:ext>
            </a:extLst>
          </p:cNvPr>
          <p:cNvSpPr txBox="1"/>
          <p:nvPr/>
        </p:nvSpPr>
        <p:spPr>
          <a:xfrm>
            <a:off x="7332933" y="4590693"/>
            <a:ext cx="4700140" cy="7386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Randomly assign a number to the value of the category, starting from zero </a:t>
            </a:r>
          </a:p>
          <a:p>
            <a:pPr algn="ctr"/>
            <a:r>
              <a:rPr lang="en-US" altLang="ko-KR" sz="1400" dirty="0"/>
              <a:t>When a new value comes out, +1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7F1012-F516-E1CC-7441-7E2CCDA1434E}"/>
              </a:ext>
            </a:extLst>
          </p:cNvPr>
          <p:cNvSpPr txBox="1"/>
          <p:nvPr/>
        </p:nvSpPr>
        <p:spPr>
          <a:xfrm>
            <a:off x="7332933" y="4010389"/>
            <a:ext cx="2614553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/>
              <a:t>All the features of having missing data are category features</a:t>
            </a:r>
            <a:endParaRPr lang="ko-KR" altLang="en-US" sz="1200" i="1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78157530-6D21-E473-7394-E26912A7C84C}"/>
              </a:ext>
            </a:extLst>
          </p:cNvPr>
          <p:cNvSpPr/>
          <p:nvPr/>
        </p:nvSpPr>
        <p:spPr>
          <a:xfrm>
            <a:off x="9398643" y="5428527"/>
            <a:ext cx="451413" cy="381964"/>
          </a:xfrm>
          <a:prstGeom prst="downArrow">
            <a:avLst/>
          </a:prstGeom>
          <a:noFill/>
          <a:ln w="28575">
            <a:solidFill>
              <a:srgbClr val="1FDE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8CA6C2F-B2D4-D26B-BC93-71DBED4A25E6}"/>
              </a:ext>
            </a:extLst>
          </p:cNvPr>
          <p:cNvSpPr/>
          <p:nvPr/>
        </p:nvSpPr>
        <p:spPr>
          <a:xfrm>
            <a:off x="7880383" y="5909661"/>
            <a:ext cx="3487931" cy="518691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Therefore, processing missing data automatically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213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428185" y="860128"/>
            <a:ext cx="3564695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Data Preprocessing </a:t>
            </a:r>
            <a:r>
              <a:rPr lang="en-US" altLang="ko-KR" sz="1600" b="0" dirty="0"/>
              <a:t>Feature engineering(Scaling)</a:t>
            </a:r>
            <a:endParaRPr lang="en-US" altLang="ko-KR" sz="3200" b="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86A9C7-6E32-0CEA-E418-D119506E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85" y="3551171"/>
            <a:ext cx="3848433" cy="32861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A58C95F-E12D-2551-F8EF-4115F3ECC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32" y="1534022"/>
            <a:ext cx="3711827" cy="11964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38DC728-A1F7-85E5-EFC0-A37DA1DAD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2659" y="1587367"/>
            <a:ext cx="3579341" cy="11430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9CAE155-563D-9EF4-2225-D8CCB268E0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5408" y="2757346"/>
            <a:ext cx="2629128" cy="404906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55CBD43-551F-AAF1-9671-495E20A6EE61}"/>
              </a:ext>
            </a:extLst>
          </p:cNvPr>
          <p:cNvSpPr txBox="1"/>
          <p:nvPr/>
        </p:nvSpPr>
        <p:spPr>
          <a:xfrm>
            <a:off x="2470570" y="4474101"/>
            <a:ext cx="1522310" cy="307777"/>
          </a:xfrm>
          <a:prstGeom prst="rect">
            <a:avLst/>
          </a:prstGeom>
          <a:noFill/>
          <a:ln>
            <a:solidFill>
              <a:srgbClr val="1FDE7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Standard scaler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62234C-5E46-2A21-AE0E-D8751E65762D}"/>
              </a:ext>
            </a:extLst>
          </p:cNvPr>
          <p:cNvSpPr txBox="1"/>
          <p:nvPr/>
        </p:nvSpPr>
        <p:spPr>
          <a:xfrm>
            <a:off x="6948786" y="4474101"/>
            <a:ext cx="1522310" cy="307777"/>
          </a:xfrm>
          <a:prstGeom prst="rect">
            <a:avLst/>
          </a:prstGeom>
          <a:noFill/>
          <a:ln>
            <a:solidFill>
              <a:srgbClr val="1FDE7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MinMax</a:t>
            </a:r>
            <a:r>
              <a:rPr lang="en-US" altLang="ko-KR" sz="1400" dirty="0"/>
              <a:t> scaler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7A91220-E08A-E34A-CBF5-89A8EF63AF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4623" y="2730466"/>
            <a:ext cx="2121048" cy="1517744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29B9151D-73FD-2BA1-B9E3-2369983C34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2333" y="4248210"/>
            <a:ext cx="1965627" cy="1462149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BD948216-E526-BD41-B1C1-C17D6EF1D5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4623" y="5936250"/>
            <a:ext cx="2427334" cy="70871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DA1140D-4B68-B992-A4D8-251BA22A7656}"/>
              </a:ext>
            </a:extLst>
          </p:cNvPr>
          <p:cNvSpPr txBox="1"/>
          <p:nvPr/>
        </p:nvSpPr>
        <p:spPr>
          <a:xfrm>
            <a:off x="10677428" y="4474101"/>
            <a:ext cx="1467680" cy="307777"/>
          </a:xfrm>
          <a:prstGeom prst="rect">
            <a:avLst/>
          </a:prstGeom>
          <a:noFill/>
          <a:ln>
            <a:solidFill>
              <a:srgbClr val="1FDE7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Robust scaler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C1A71F-E853-4567-CDB3-A438162F50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9922" y="1674722"/>
            <a:ext cx="4321296" cy="167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1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564378" y="860128"/>
            <a:ext cx="3660382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Analysis Algorithms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K-Means-Clustering</a:t>
            </a:r>
            <a:endParaRPr lang="en-US" altLang="ko-KR" sz="3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A42789-672E-917C-E678-2CE608062B8F}"/>
              </a:ext>
            </a:extLst>
          </p:cNvPr>
          <p:cNvSpPr txBox="1"/>
          <p:nvPr/>
        </p:nvSpPr>
        <p:spPr>
          <a:xfrm>
            <a:off x="1676634" y="5860137"/>
            <a:ext cx="3215330" cy="5232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Find the most relevant </a:t>
            </a:r>
            <a:r>
              <a:rPr lang="en-US" altLang="ko-KR" sz="1400" dirty="0">
                <a:highlight>
                  <a:srgbClr val="FFFF00"/>
                </a:highlight>
              </a:rPr>
              <a:t>features </a:t>
            </a:r>
          </a:p>
          <a:p>
            <a:pPr algn="ctr"/>
            <a:r>
              <a:rPr lang="en-US" altLang="ko-KR" sz="1400" dirty="0"/>
              <a:t>to target in order to measure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D1C6EA-6CE3-3EAA-A4D0-0A733C50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9535" y="1629316"/>
            <a:ext cx="3996641" cy="30125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5CA80C-4A7A-72A3-19DB-15B4D6CDAC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91"/>
          <a:stretch/>
        </p:blipFill>
        <p:spPr>
          <a:xfrm>
            <a:off x="3446262" y="1746042"/>
            <a:ext cx="5330695" cy="34826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6CDE08-6930-8389-9BE0-492121F87F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21"/>
          <a:stretch/>
        </p:blipFill>
        <p:spPr>
          <a:xfrm>
            <a:off x="8816382" y="1463027"/>
            <a:ext cx="3387341" cy="393194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3F481F3-EFBB-F1C8-2099-07DEDF451E4C}"/>
              </a:ext>
            </a:extLst>
          </p:cNvPr>
          <p:cNvSpPr txBox="1"/>
          <p:nvPr/>
        </p:nvSpPr>
        <p:spPr>
          <a:xfrm>
            <a:off x="6696922" y="5682161"/>
            <a:ext cx="4375804" cy="90794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</a:rPr>
              <a:t>1. age</a:t>
            </a:r>
          </a:p>
          <a:p>
            <a:r>
              <a:rPr lang="en-US" altLang="ko-KR" sz="1400" dirty="0"/>
              <a:t>2. </a:t>
            </a:r>
            <a:r>
              <a:rPr lang="en-US" altLang="ko-KR" sz="1400" dirty="0" err="1"/>
              <a:t>Fnlwgt</a:t>
            </a:r>
            <a:r>
              <a:rPr lang="en-US" altLang="ko-KR" sz="1400" dirty="0"/>
              <a:t> </a:t>
            </a:r>
          </a:p>
          <a:p>
            <a:r>
              <a:rPr lang="en-US" altLang="ko-KR" sz="1100" dirty="0"/>
              <a:t>-&gt; Excluding evaluation index values because they are too small</a:t>
            </a:r>
            <a:endParaRPr lang="en-US" altLang="ko-KR" sz="1400" dirty="0"/>
          </a:p>
          <a:p>
            <a:r>
              <a:rPr lang="en-US" altLang="ko-KR" sz="1400" dirty="0">
                <a:highlight>
                  <a:srgbClr val="FFFF00"/>
                </a:highlight>
              </a:rPr>
              <a:t>3. </a:t>
            </a:r>
            <a:r>
              <a:rPr lang="en-US" altLang="ko-KR" sz="1400" dirty="0" err="1">
                <a:highlight>
                  <a:srgbClr val="FFFF00"/>
                </a:highlight>
              </a:rPr>
              <a:t>hours.per.week</a:t>
            </a:r>
            <a:endParaRPr lang="en-US" altLang="ko-KR" sz="1400" dirty="0">
              <a:highlight>
                <a:srgbClr val="FFFF00"/>
              </a:highlight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27E33D0-9A6A-E315-CFB3-244B52881841}"/>
              </a:ext>
            </a:extLst>
          </p:cNvPr>
          <p:cNvSpPr/>
          <p:nvPr/>
        </p:nvSpPr>
        <p:spPr>
          <a:xfrm>
            <a:off x="5334000" y="6040160"/>
            <a:ext cx="750276" cy="404752"/>
          </a:xfrm>
          <a:prstGeom prst="rightArrow">
            <a:avLst/>
          </a:prstGeom>
          <a:noFill/>
          <a:ln w="28575">
            <a:solidFill>
              <a:srgbClr val="1FDE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2FA9A0A-B12B-2FDC-C6BB-72D2EB5A2024}"/>
              </a:ext>
            </a:extLst>
          </p:cNvPr>
          <p:cNvSpPr/>
          <p:nvPr/>
        </p:nvSpPr>
        <p:spPr>
          <a:xfrm>
            <a:off x="5197209" y="5608320"/>
            <a:ext cx="944880" cy="431840"/>
          </a:xfrm>
          <a:prstGeom prst="ellipse">
            <a:avLst/>
          </a:prstGeom>
          <a:noFill/>
          <a:ln w="57150">
            <a:solidFill>
              <a:srgbClr val="1FDE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Best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638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4052F54-89D2-7030-AF95-97763B447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69" y="1514808"/>
            <a:ext cx="4978538" cy="4719828"/>
          </a:xfrm>
          <a:prstGeom prst="rect">
            <a:avLst/>
          </a:prstGeom>
        </p:spPr>
      </p:pic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564378" y="860128"/>
            <a:ext cx="3660382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Analysis Algorithms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K-Means-Clustering</a:t>
            </a:r>
            <a:endParaRPr lang="en-US" altLang="ko-KR" sz="3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55DBF8-EEAB-9432-D446-672EF0F3429B}"/>
              </a:ext>
            </a:extLst>
          </p:cNvPr>
          <p:cNvSpPr txBox="1"/>
          <p:nvPr/>
        </p:nvSpPr>
        <p:spPr>
          <a:xfrm>
            <a:off x="3294772" y="6235576"/>
            <a:ext cx="24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 function that automatically </a:t>
            </a:r>
          </a:p>
          <a:p>
            <a:r>
              <a:rPr lang="en-US" altLang="ko-KR" sz="1200" dirty="0"/>
              <a:t>Calculation k means clustering</a:t>
            </a:r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C7BB03B-BB5E-522E-DCBE-43075A2B70B0}"/>
              </a:ext>
            </a:extLst>
          </p:cNvPr>
          <p:cNvSpPr txBox="1"/>
          <p:nvPr/>
        </p:nvSpPr>
        <p:spPr>
          <a:xfrm>
            <a:off x="183768" y="6233696"/>
            <a:ext cx="3111004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name: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auto_KMeans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parameter : ‘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columnA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’, ‘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columnB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6BF70B-74AC-463F-9361-6B0638B1E71B}"/>
              </a:ext>
            </a:extLst>
          </p:cNvPr>
          <p:cNvSpPr txBox="1"/>
          <p:nvPr/>
        </p:nvSpPr>
        <p:spPr>
          <a:xfrm>
            <a:off x="9197078" y="5532359"/>
            <a:ext cx="2233653" cy="5232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Best combination </a:t>
            </a:r>
          </a:p>
          <a:p>
            <a:pPr algn="ctr"/>
            <a:r>
              <a:rPr lang="en-US" altLang="ko-KR" sz="1400" dirty="0"/>
              <a:t>-&gt; </a:t>
            </a:r>
            <a:r>
              <a:rPr lang="en-US" altLang="ko-KR" sz="1400" dirty="0">
                <a:highlight>
                  <a:srgbClr val="FFFF00"/>
                </a:highlight>
              </a:rPr>
              <a:t>age + </a:t>
            </a:r>
            <a:r>
              <a:rPr lang="en-US" altLang="ko-KR" sz="1400" dirty="0" err="1">
                <a:highlight>
                  <a:srgbClr val="FFFF00"/>
                </a:highlight>
              </a:rPr>
              <a:t>hours.per.week</a:t>
            </a:r>
            <a:endParaRPr lang="ko-KR" altLang="en-US" sz="1400" dirty="0">
              <a:highlight>
                <a:srgbClr val="FFFF00"/>
              </a:highlight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2054E3F-993A-8DF4-A210-23EBE24E9CBA}"/>
              </a:ext>
            </a:extLst>
          </p:cNvPr>
          <p:cNvSpPr/>
          <p:nvPr/>
        </p:nvSpPr>
        <p:spPr>
          <a:xfrm>
            <a:off x="9841464" y="3846730"/>
            <a:ext cx="944880" cy="431840"/>
          </a:xfrm>
          <a:prstGeom prst="ellipse">
            <a:avLst/>
          </a:prstGeom>
          <a:noFill/>
          <a:ln w="57150">
            <a:solidFill>
              <a:srgbClr val="1FDE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Best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D228F9-F15F-C2AB-5646-EB9B3A75B5D2}"/>
              </a:ext>
            </a:extLst>
          </p:cNvPr>
          <p:cNvSpPr txBox="1"/>
          <p:nvPr/>
        </p:nvSpPr>
        <p:spPr>
          <a:xfrm>
            <a:off x="8887099" y="1763969"/>
            <a:ext cx="2625170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The most distorted part is </a:t>
            </a:r>
            <a:r>
              <a:rPr lang="en-US" altLang="ko-KR" sz="1400" b="1" dirty="0"/>
              <a:t>3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637613E-7460-E2BA-3F56-43C8FC845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924" y="4004381"/>
            <a:ext cx="3111004" cy="227935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B27C54A-9996-9396-6884-F81998585C55}"/>
              </a:ext>
            </a:extLst>
          </p:cNvPr>
          <p:cNvSpPr txBox="1"/>
          <p:nvPr/>
        </p:nvSpPr>
        <p:spPr>
          <a:xfrm>
            <a:off x="8706240" y="4458712"/>
            <a:ext cx="3215330" cy="9848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 total of three clusters</a:t>
            </a:r>
          </a:p>
          <a:p>
            <a:pPr algn="ctr"/>
            <a:r>
              <a:rPr lang="en-US" altLang="ko-KR" sz="1400" dirty="0"/>
              <a:t>-Blue : Age 20~30, Hours 30</a:t>
            </a:r>
          </a:p>
          <a:p>
            <a:pPr algn="ctr"/>
            <a:r>
              <a:rPr lang="en-US" altLang="ko-KR" sz="1400" dirty="0"/>
              <a:t>-Yellow : Age 50~60, Hours 30</a:t>
            </a:r>
          </a:p>
          <a:p>
            <a:pPr algn="ctr"/>
            <a:r>
              <a:rPr lang="en-US" altLang="ko-KR" sz="1400" dirty="0"/>
              <a:t>-Green : Age 40, Hours 50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9B9B22-4638-82BF-094E-C73D42CBE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149" y="1514808"/>
            <a:ext cx="3353091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78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564378" y="860128"/>
            <a:ext cx="3660382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Analysis Algorithms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K-Means-Clustering</a:t>
            </a:r>
            <a:endParaRPr lang="en-US" altLang="ko-KR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E67805-0BE8-783E-F0C3-4D5FBB152311}"/>
              </a:ext>
            </a:extLst>
          </p:cNvPr>
          <p:cNvSpPr txBox="1"/>
          <p:nvPr/>
        </p:nvSpPr>
        <p:spPr>
          <a:xfrm>
            <a:off x="60006" y="3958475"/>
            <a:ext cx="3455354" cy="9848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 total of three clusters</a:t>
            </a:r>
          </a:p>
          <a:p>
            <a:pPr algn="ctr"/>
            <a:r>
              <a:rPr lang="en-US" altLang="ko-KR" sz="1400" dirty="0"/>
              <a:t>-Blue : occupation 0~30, Hours 7</a:t>
            </a:r>
          </a:p>
          <a:p>
            <a:pPr algn="ctr"/>
            <a:r>
              <a:rPr lang="en-US" altLang="ko-KR" sz="1400" dirty="0"/>
              <a:t>-Yellow : occupation 30~50, Hours 4</a:t>
            </a:r>
          </a:p>
          <a:p>
            <a:pPr algn="ctr"/>
            <a:r>
              <a:rPr lang="en-US" altLang="ko-KR" sz="1400" dirty="0"/>
              <a:t>-Green : occupation 50, Hours 4.5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2AF3E-FB36-4249-F9D5-33A71B813792}"/>
              </a:ext>
            </a:extLst>
          </p:cNvPr>
          <p:cNvSpPr txBox="1"/>
          <p:nvPr/>
        </p:nvSpPr>
        <p:spPr>
          <a:xfrm>
            <a:off x="473034" y="5620848"/>
            <a:ext cx="2346367" cy="5847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highlight>
                  <a:srgbClr val="FFFF00"/>
                </a:highlight>
              </a:rPr>
              <a:t>X: occupation</a:t>
            </a:r>
          </a:p>
          <a:p>
            <a:pPr algn="ctr"/>
            <a:r>
              <a:rPr lang="en-US" altLang="ko-KR" sz="1600" dirty="0">
                <a:highlight>
                  <a:srgbClr val="FFFF00"/>
                </a:highlight>
              </a:rPr>
              <a:t>Y: </a:t>
            </a:r>
            <a:r>
              <a:rPr lang="en-US" altLang="ko-KR" sz="1600" dirty="0" err="1">
                <a:highlight>
                  <a:srgbClr val="FFFF00"/>
                </a:highlight>
              </a:rPr>
              <a:t>hours.per.week</a:t>
            </a:r>
            <a:endParaRPr lang="en-US" altLang="ko-KR" sz="1600" dirty="0">
              <a:highlight>
                <a:srgbClr val="FFFF00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2E9BDA-6B5D-081E-14BC-4368C5D0A193}"/>
              </a:ext>
            </a:extLst>
          </p:cNvPr>
          <p:cNvSpPr txBox="1"/>
          <p:nvPr/>
        </p:nvSpPr>
        <p:spPr>
          <a:xfrm>
            <a:off x="4362124" y="3970507"/>
            <a:ext cx="3135956" cy="9848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 total of three clusters</a:t>
            </a:r>
          </a:p>
          <a:p>
            <a:pPr algn="ctr"/>
            <a:r>
              <a:rPr lang="en-US" altLang="ko-KR" sz="1400" dirty="0"/>
              <a:t>-Blue : Age 20~30, occupation 5</a:t>
            </a:r>
          </a:p>
          <a:p>
            <a:pPr algn="ctr"/>
            <a:r>
              <a:rPr lang="en-US" altLang="ko-KR" sz="1400" dirty="0"/>
              <a:t>-Yellow : Age 30~50, occupation 4</a:t>
            </a:r>
          </a:p>
          <a:p>
            <a:pPr algn="ctr"/>
            <a:r>
              <a:rPr lang="en-US" altLang="ko-KR" sz="1400" dirty="0"/>
              <a:t>-Green : Age 50~, occupation 5.1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156232-21D5-44D5-C58F-27D4A9F10EF8}"/>
              </a:ext>
            </a:extLst>
          </p:cNvPr>
          <p:cNvSpPr txBox="1"/>
          <p:nvPr/>
        </p:nvSpPr>
        <p:spPr>
          <a:xfrm>
            <a:off x="4756918" y="5632880"/>
            <a:ext cx="2346367" cy="5847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highlight>
                  <a:srgbClr val="FFFF00"/>
                </a:highlight>
              </a:rPr>
              <a:t>X: age</a:t>
            </a:r>
          </a:p>
          <a:p>
            <a:pPr algn="ctr"/>
            <a:r>
              <a:rPr lang="en-US" altLang="ko-KR" sz="1600" dirty="0">
                <a:highlight>
                  <a:srgbClr val="FFFF00"/>
                </a:highlight>
              </a:rPr>
              <a:t>Y: occupation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340C03-2C8C-A34E-9FD3-345B8BBB618D}"/>
              </a:ext>
            </a:extLst>
          </p:cNvPr>
          <p:cNvSpPr txBox="1"/>
          <p:nvPr/>
        </p:nvSpPr>
        <p:spPr>
          <a:xfrm>
            <a:off x="8406798" y="3970507"/>
            <a:ext cx="3312168" cy="9848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 total of three clusters</a:t>
            </a:r>
          </a:p>
          <a:p>
            <a:pPr algn="ctr"/>
            <a:r>
              <a:rPr lang="en-US" altLang="ko-KR" sz="1400" dirty="0"/>
              <a:t>-Blue : Age 20~30, </a:t>
            </a:r>
            <a:r>
              <a:rPr lang="en-US" altLang="ko-KR" sz="1400" dirty="0" err="1"/>
              <a:t>marital.status</a:t>
            </a:r>
            <a:r>
              <a:rPr lang="en-US" altLang="ko-KR" sz="1400" dirty="0"/>
              <a:t> 1</a:t>
            </a:r>
          </a:p>
          <a:p>
            <a:pPr algn="ctr"/>
            <a:r>
              <a:rPr lang="en-US" altLang="ko-KR" sz="1400" dirty="0"/>
              <a:t>-Yellow : Age 40~50, </a:t>
            </a:r>
            <a:r>
              <a:rPr lang="en-US" altLang="ko-KR" sz="1400" dirty="0" err="1"/>
              <a:t>marital.status</a:t>
            </a:r>
            <a:r>
              <a:rPr lang="en-US" altLang="ko-KR" sz="1400" dirty="0"/>
              <a:t> 0.9</a:t>
            </a:r>
          </a:p>
          <a:p>
            <a:pPr algn="ctr"/>
            <a:r>
              <a:rPr lang="en-US" altLang="ko-KR" sz="1400" dirty="0"/>
              <a:t>-Green : Age 40, </a:t>
            </a:r>
            <a:r>
              <a:rPr lang="en-US" altLang="ko-KR" sz="1400" dirty="0" err="1"/>
              <a:t>marital.status</a:t>
            </a:r>
            <a:r>
              <a:rPr lang="en-US" altLang="ko-KR" sz="1400" dirty="0"/>
              <a:t> 1.3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6AE994-8B17-A6F1-3CC0-055AC69542C0}"/>
              </a:ext>
            </a:extLst>
          </p:cNvPr>
          <p:cNvSpPr txBox="1"/>
          <p:nvPr/>
        </p:nvSpPr>
        <p:spPr>
          <a:xfrm>
            <a:off x="8879841" y="5632880"/>
            <a:ext cx="2346367" cy="5847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highlight>
                  <a:srgbClr val="FFFF00"/>
                </a:highlight>
              </a:rPr>
              <a:t>X: age</a:t>
            </a:r>
          </a:p>
          <a:p>
            <a:pPr algn="ctr"/>
            <a:r>
              <a:rPr lang="en-US" altLang="ko-KR" sz="1600" dirty="0">
                <a:highlight>
                  <a:srgbClr val="FFFF00"/>
                </a:highlight>
              </a:rPr>
              <a:t>Y: </a:t>
            </a:r>
            <a:r>
              <a:rPr lang="en-US" altLang="ko-KR" sz="1600" dirty="0" err="1">
                <a:highlight>
                  <a:srgbClr val="FFFF00"/>
                </a:highlight>
              </a:rPr>
              <a:t>marital.status</a:t>
            </a:r>
            <a:endParaRPr lang="en-US" altLang="ko-KR" sz="1600" dirty="0">
              <a:highlight>
                <a:srgbClr val="FFFF00"/>
              </a:highligh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385342-B8E5-F286-0976-BAA82E13A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266" y="1748676"/>
            <a:ext cx="3233762" cy="212311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6CBA687-C26E-09D8-A4AD-741835C3F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marital.status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8134FC-36DA-C01D-C6BD-11C3A549F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940" y="1702263"/>
            <a:ext cx="3312168" cy="20777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AFAF200-D2C7-8C68-C044-463583E66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273" y="1702263"/>
            <a:ext cx="3240819" cy="217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87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788CCF-5316-26BB-A50B-6C12489EF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668" y="2434242"/>
            <a:ext cx="3478348" cy="34269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9A8913-1F96-981B-719E-DF06192AC2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204"/>
          <a:stretch/>
        </p:blipFill>
        <p:spPr>
          <a:xfrm>
            <a:off x="0" y="2480660"/>
            <a:ext cx="6100021" cy="3257516"/>
          </a:xfrm>
          <a:prstGeom prst="rect">
            <a:avLst/>
          </a:prstGeom>
        </p:spPr>
      </p:pic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564378" y="860128"/>
            <a:ext cx="3660382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Analysis Algorithms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Logistic Regression</a:t>
            </a:r>
            <a:endParaRPr lang="en-US" altLang="ko-KR" sz="3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55DBF8-EEAB-9432-D446-672EF0F3429B}"/>
              </a:ext>
            </a:extLst>
          </p:cNvPr>
          <p:cNvSpPr txBox="1"/>
          <p:nvPr/>
        </p:nvSpPr>
        <p:spPr>
          <a:xfrm>
            <a:off x="3410540" y="6158899"/>
            <a:ext cx="3968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 function that automatically </a:t>
            </a:r>
          </a:p>
          <a:p>
            <a:r>
              <a:rPr lang="en-US" altLang="ko-KR" sz="1200" dirty="0"/>
              <a:t>Calculation score &amp; MSE &amp; MAE &amp; MPE &amp; MAPE</a:t>
            </a:r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C7BB03B-BB5E-522E-DCBE-43075A2B70B0}"/>
              </a:ext>
            </a:extLst>
          </p:cNvPr>
          <p:cNvSpPr txBox="1"/>
          <p:nvPr/>
        </p:nvSpPr>
        <p:spPr>
          <a:xfrm>
            <a:off x="156495" y="6129718"/>
            <a:ext cx="3198693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name: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auto_Logistic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parameter : data,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test_size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6BF70B-74AC-463F-9361-6B0638B1E71B}"/>
              </a:ext>
            </a:extLst>
          </p:cNvPr>
          <p:cNvSpPr txBox="1"/>
          <p:nvPr/>
        </p:nvSpPr>
        <p:spPr>
          <a:xfrm>
            <a:off x="9839617" y="4989673"/>
            <a:ext cx="2088178" cy="8309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Best combination </a:t>
            </a:r>
          </a:p>
          <a:p>
            <a:pPr algn="ctr"/>
            <a:r>
              <a:rPr lang="en-US" altLang="ko-KR" sz="1600" dirty="0"/>
              <a:t>-&gt; </a:t>
            </a:r>
            <a:r>
              <a:rPr lang="en-US" altLang="ko-KR" sz="1600" dirty="0" err="1">
                <a:highlight>
                  <a:srgbClr val="FFFF00"/>
                </a:highlight>
              </a:rPr>
              <a:t>test_size</a:t>
            </a:r>
            <a:r>
              <a:rPr lang="en-US" altLang="ko-KR" sz="1600" dirty="0">
                <a:highlight>
                  <a:srgbClr val="FFFF00"/>
                </a:highlight>
              </a:rPr>
              <a:t> = 0.1</a:t>
            </a:r>
          </a:p>
          <a:p>
            <a:pPr algn="ctr"/>
            <a:r>
              <a:rPr lang="en-US" altLang="ko-KR" sz="1600" dirty="0"/>
              <a:t>-&gt; </a:t>
            </a:r>
            <a:r>
              <a:rPr lang="en-US" altLang="ko-KR" sz="1600" dirty="0" err="1">
                <a:highlight>
                  <a:srgbClr val="FFFF00"/>
                </a:highlight>
              </a:rPr>
              <a:t>MinMax</a:t>
            </a:r>
            <a:r>
              <a:rPr lang="en-US" altLang="ko-KR" sz="1600" dirty="0">
                <a:highlight>
                  <a:srgbClr val="FFFF00"/>
                </a:highlight>
              </a:rPr>
              <a:t> scaler</a:t>
            </a:r>
            <a:endParaRPr lang="ko-KR" altLang="en-US" sz="1600" dirty="0">
              <a:highlight>
                <a:srgbClr val="FFFF00"/>
              </a:highlight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70771A8-FBA3-25BE-F05B-57F12E0AE9F8}"/>
              </a:ext>
            </a:extLst>
          </p:cNvPr>
          <p:cNvGrpSpPr/>
          <p:nvPr/>
        </p:nvGrpSpPr>
        <p:grpSpPr>
          <a:xfrm>
            <a:off x="9694510" y="2809164"/>
            <a:ext cx="2378392" cy="2031325"/>
            <a:chOff x="9692640" y="2073216"/>
            <a:chExt cx="2378392" cy="203132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64785D-6E07-77E7-21FB-92D26E28D40B}"/>
                </a:ext>
              </a:extLst>
            </p:cNvPr>
            <p:cNvSpPr txBox="1"/>
            <p:nvPr/>
          </p:nvSpPr>
          <p:spPr>
            <a:xfrm>
              <a:off x="9692640" y="2073216"/>
              <a:ext cx="2378392" cy="203132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Standard, 0.1 -&gt; 84.4</a:t>
              </a:r>
            </a:p>
            <a:p>
              <a:pPr algn="ctr"/>
              <a:r>
                <a:rPr lang="en-US" altLang="ko-KR" sz="1400" dirty="0"/>
                <a:t>Standard, 0.5 -&gt; 84.2</a:t>
              </a:r>
            </a:p>
            <a:p>
              <a:pPr algn="ctr"/>
              <a:r>
                <a:rPr lang="en-US" altLang="ko-KR" sz="1400" dirty="0"/>
                <a:t>Standard, 0.8 -&gt; 84.2</a:t>
              </a:r>
            </a:p>
            <a:p>
              <a:pPr algn="ctr"/>
              <a:r>
                <a:rPr lang="en-US" altLang="ko-KR" sz="1400" dirty="0" err="1"/>
                <a:t>MinMax</a:t>
              </a:r>
              <a:r>
                <a:rPr lang="en-US" altLang="ko-KR" sz="1400" dirty="0"/>
                <a:t> 0.1 -&gt; 84.7</a:t>
              </a:r>
            </a:p>
            <a:p>
              <a:pPr algn="ctr"/>
              <a:r>
                <a:rPr lang="en-US" altLang="ko-KR" sz="1400" dirty="0" err="1"/>
                <a:t>MinMax</a:t>
              </a:r>
              <a:r>
                <a:rPr lang="en-US" altLang="ko-KR" sz="1400" dirty="0"/>
                <a:t> 0.5 -&gt; 84.2</a:t>
              </a:r>
            </a:p>
            <a:p>
              <a:pPr algn="ctr"/>
              <a:r>
                <a:rPr lang="en-US" altLang="ko-KR" sz="1400" dirty="0" err="1"/>
                <a:t>MinMax</a:t>
              </a:r>
              <a:r>
                <a:rPr lang="en-US" altLang="ko-KR" sz="1400" dirty="0"/>
                <a:t> 0.8 -&gt; 84.2</a:t>
              </a:r>
            </a:p>
            <a:p>
              <a:pPr algn="ctr"/>
              <a:r>
                <a:rPr lang="en-US" altLang="ko-KR" sz="1400" dirty="0"/>
                <a:t>Robust 0.1 -&gt; 84.4</a:t>
              </a:r>
            </a:p>
            <a:p>
              <a:pPr algn="ctr"/>
              <a:r>
                <a:rPr lang="en-US" altLang="ko-KR" sz="1400" dirty="0"/>
                <a:t>Robust 0.5 -&gt;84.2</a:t>
              </a:r>
            </a:p>
            <a:p>
              <a:pPr algn="ctr"/>
              <a:r>
                <a:rPr lang="en-US" altLang="ko-KR" sz="1400" dirty="0"/>
                <a:t>Robust 0.8 -&gt; 84.2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21ED066-9D1F-8978-BA0C-5C7684BEFDD2}"/>
                </a:ext>
              </a:extLst>
            </p:cNvPr>
            <p:cNvSpPr/>
            <p:nvPr/>
          </p:nvSpPr>
          <p:spPr>
            <a:xfrm>
              <a:off x="9837747" y="2948543"/>
              <a:ext cx="2109495" cy="288069"/>
            </a:xfrm>
            <a:prstGeom prst="rect">
              <a:avLst/>
            </a:prstGeom>
            <a:noFill/>
            <a:ln w="57150">
              <a:solidFill>
                <a:srgbClr val="1FDE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72054E3F-993A-8DF4-A210-23EBE24E9CBA}"/>
              </a:ext>
            </a:extLst>
          </p:cNvPr>
          <p:cNvSpPr/>
          <p:nvPr/>
        </p:nvSpPr>
        <p:spPr>
          <a:xfrm>
            <a:off x="10460726" y="2155581"/>
            <a:ext cx="944880" cy="431840"/>
          </a:xfrm>
          <a:prstGeom prst="ellipse">
            <a:avLst/>
          </a:prstGeom>
          <a:noFill/>
          <a:ln w="57150">
            <a:solidFill>
              <a:srgbClr val="1FDE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Best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F089F8-7E87-725D-4CE9-6B42B4CB3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41455"/>
            <a:ext cx="4427604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1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D41B11-71B9-86F0-F120-A16AAD9928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11"/>
          <a:stretch/>
        </p:blipFill>
        <p:spPr>
          <a:xfrm>
            <a:off x="18272" y="1562561"/>
            <a:ext cx="5346300" cy="4410564"/>
          </a:xfrm>
          <a:prstGeom prst="rect">
            <a:avLst/>
          </a:prstGeom>
        </p:spPr>
      </p:pic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564378" y="860128"/>
            <a:ext cx="3660382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Analysis Algorithms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GridSearchCV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-Decision tree</a:t>
            </a:r>
            <a:endParaRPr lang="en-US" altLang="ko-KR" sz="3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2A008A-10EC-5770-605F-7AA24190FC28}"/>
              </a:ext>
            </a:extLst>
          </p:cNvPr>
          <p:cNvSpPr txBox="1"/>
          <p:nvPr/>
        </p:nvSpPr>
        <p:spPr>
          <a:xfrm>
            <a:off x="3039182" y="6158672"/>
            <a:ext cx="34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 function that automatically </a:t>
            </a:r>
          </a:p>
          <a:p>
            <a:r>
              <a:rPr lang="en-US" altLang="ko-KR" sz="1200" dirty="0"/>
              <a:t>Calculation parameter and decision tree score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246953-D326-1BC7-1CC0-DBFFD338DBFA}"/>
              </a:ext>
            </a:extLst>
          </p:cNvPr>
          <p:cNvSpPr txBox="1"/>
          <p:nvPr/>
        </p:nvSpPr>
        <p:spPr>
          <a:xfrm>
            <a:off x="130538" y="6110585"/>
            <a:ext cx="2908643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name: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auto_tree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parameter : data,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test_size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2F962B-DC24-0ADD-3864-C71F872FFAB5}"/>
              </a:ext>
            </a:extLst>
          </p:cNvPr>
          <p:cNvGrpSpPr/>
          <p:nvPr/>
        </p:nvGrpSpPr>
        <p:grpSpPr>
          <a:xfrm>
            <a:off x="9566116" y="2735527"/>
            <a:ext cx="2378392" cy="2031325"/>
            <a:chOff x="9692640" y="2073216"/>
            <a:chExt cx="2378392" cy="203132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E159A3-A0AD-CFFC-DBEF-9D00EB5EC835}"/>
                </a:ext>
              </a:extLst>
            </p:cNvPr>
            <p:cNvSpPr txBox="1"/>
            <p:nvPr/>
          </p:nvSpPr>
          <p:spPr>
            <a:xfrm>
              <a:off x="9692640" y="2073216"/>
              <a:ext cx="2378392" cy="203132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Standard, 0.1 -&gt; 79.3</a:t>
              </a:r>
            </a:p>
            <a:p>
              <a:pPr algn="ctr"/>
              <a:r>
                <a:rPr lang="en-US" altLang="ko-KR" sz="1400" dirty="0"/>
                <a:t>Standard, 0.5 -&gt; 79.4</a:t>
              </a:r>
            </a:p>
            <a:p>
              <a:pPr algn="ctr"/>
              <a:r>
                <a:rPr lang="en-US" altLang="ko-KR" sz="1400" dirty="0"/>
                <a:t>Standard, 0.8 -&gt; 79.0</a:t>
              </a:r>
            </a:p>
            <a:p>
              <a:pPr algn="ctr"/>
              <a:r>
                <a:rPr lang="en-US" altLang="ko-KR" sz="1400" dirty="0" err="1"/>
                <a:t>MinMax</a:t>
              </a:r>
              <a:r>
                <a:rPr lang="en-US" altLang="ko-KR" sz="1400" dirty="0"/>
                <a:t> 0.1 -&gt; 80.2</a:t>
              </a:r>
            </a:p>
            <a:p>
              <a:pPr algn="ctr"/>
              <a:r>
                <a:rPr lang="en-US" altLang="ko-KR" sz="1400" dirty="0" err="1"/>
                <a:t>MinMax</a:t>
              </a:r>
              <a:r>
                <a:rPr lang="en-US" altLang="ko-KR" sz="1400" dirty="0"/>
                <a:t> 0.5 -&gt; 80.1</a:t>
              </a:r>
            </a:p>
            <a:p>
              <a:pPr algn="ctr"/>
              <a:r>
                <a:rPr lang="en-US" altLang="ko-KR" sz="1400" dirty="0" err="1"/>
                <a:t>MinMax</a:t>
              </a:r>
              <a:r>
                <a:rPr lang="en-US" altLang="ko-KR" sz="1400" dirty="0"/>
                <a:t> 0.8 -&gt; 79.2</a:t>
              </a:r>
            </a:p>
            <a:p>
              <a:pPr algn="ctr"/>
              <a:r>
                <a:rPr lang="en-US" altLang="ko-KR" sz="1400" dirty="0"/>
                <a:t>Robust 0.1 -&gt; 78.5</a:t>
              </a:r>
            </a:p>
            <a:p>
              <a:pPr algn="ctr"/>
              <a:r>
                <a:rPr lang="en-US" altLang="ko-KR" sz="1400" dirty="0"/>
                <a:t>Robust 0.5 -&gt;79.5</a:t>
              </a:r>
            </a:p>
            <a:p>
              <a:pPr algn="ctr"/>
              <a:r>
                <a:rPr lang="en-US" altLang="ko-KR" sz="1400" dirty="0"/>
                <a:t>Robust 0.8 -&gt; 79.6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530058F-F6D6-7BB2-E01F-5AAAF93D3A9B}"/>
                </a:ext>
              </a:extLst>
            </p:cNvPr>
            <p:cNvSpPr/>
            <p:nvPr/>
          </p:nvSpPr>
          <p:spPr>
            <a:xfrm>
              <a:off x="9863672" y="2762017"/>
              <a:ext cx="2109495" cy="202690"/>
            </a:xfrm>
            <a:prstGeom prst="rect">
              <a:avLst/>
            </a:prstGeom>
            <a:noFill/>
            <a:ln w="57150">
              <a:solidFill>
                <a:srgbClr val="1FDE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39FAC86-8969-9ECF-7E47-BDAD52E37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041" y="2084853"/>
            <a:ext cx="3405500" cy="377592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C54D287-6DD9-5F47-9F4F-F5DADB3D68D6}"/>
              </a:ext>
            </a:extLst>
          </p:cNvPr>
          <p:cNvSpPr txBox="1"/>
          <p:nvPr/>
        </p:nvSpPr>
        <p:spPr>
          <a:xfrm>
            <a:off x="9817903" y="4982813"/>
            <a:ext cx="1874818" cy="8309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Best combination </a:t>
            </a:r>
          </a:p>
          <a:p>
            <a:pPr algn="ctr"/>
            <a:r>
              <a:rPr lang="en-US" altLang="ko-KR" sz="1600" dirty="0"/>
              <a:t>-&gt; </a:t>
            </a:r>
            <a:r>
              <a:rPr lang="en-US" altLang="ko-KR" sz="1600" dirty="0" err="1">
                <a:highlight>
                  <a:srgbClr val="FFFF00"/>
                </a:highlight>
              </a:rPr>
              <a:t>test_size</a:t>
            </a:r>
            <a:r>
              <a:rPr lang="en-US" altLang="ko-KR" sz="1600" dirty="0">
                <a:highlight>
                  <a:srgbClr val="FFFF00"/>
                </a:highlight>
              </a:rPr>
              <a:t> = 0.1</a:t>
            </a:r>
          </a:p>
          <a:p>
            <a:pPr algn="ctr"/>
            <a:r>
              <a:rPr lang="en-US" altLang="ko-KR" sz="1600" dirty="0"/>
              <a:t>-&gt; </a:t>
            </a:r>
            <a:r>
              <a:rPr lang="en-US" altLang="ko-KR" sz="1600" dirty="0" err="1">
                <a:highlight>
                  <a:srgbClr val="FFFF00"/>
                </a:highlight>
              </a:rPr>
              <a:t>MinMax</a:t>
            </a:r>
            <a:r>
              <a:rPr lang="en-US" altLang="ko-KR" sz="1600" dirty="0">
                <a:highlight>
                  <a:srgbClr val="FFFF00"/>
                </a:highlight>
              </a:rPr>
              <a:t> scaler</a:t>
            </a:r>
            <a:endParaRPr lang="ko-KR" altLang="en-US" sz="1600" dirty="0">
              <a:highlight>
                <a:srgbClr val="FFFF00"/>
              </a:highlight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291B3D2-8304-099F-B3DE-3EB799E4AB84}"/>
              </a:ext>
            </a:extLst>
          </p:cNvPr>
          <p:cNvSpPr/>
          <p:nvPr/>
        </p:nvSpPr>
        <p:spPr>
          <a:xfrm>
            <a:off x="10282872" y="2142826"/>
            <a:ext cx="944880" cy="431840"/>
          </a:xfrm>
          <a:prstGeom prst="ellipse">
            <a:avLst/>
          </a:prstGeom>
          <a:noFill/>
          <a:ln w="57150">
            <a:solidFill>
              <a:srgbClr val="1FDE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Best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528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564378" y="860128"/>
            <a:ext cx="3660382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Analysis Algorithms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GridSearchCV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-KNN</a:t>
            </a:r>
            <a:endParaRPr lang="en-US" altLang="ko-KR" sz="3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2A008A-10EC-5770-605F-7AA24190FC28}"/>
              </a:ext>
            </a:extLst>
          </p:cNvPr>
          <p:cNvSpPr txBox="1"/>
          <p:nvPr/>
        </p:nvSpPr>
        <p:spPr>
          <a:xfrm>
            <a:off x="3377221" y="5926223"/>
            <a:ext cx="348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 function that automatically </a:t>
            </a:r>
          </a:p>
          <a:p>
            <a:r>
              <a:rPr lang="en-US" altLang="ko-KR" sz="1200" dirty="0"/>
              <a:t>Calculation parameter and KNN score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246953-D326-1BC7-1CC0-DBFFD338DBFA}"/>
              </a:ext>
            </a:extLst>
          </p:cNvPr>
          <p:cNvSpPr txBox="1"/>
          <p:nvPr/>
        </p:nvSpPr>
        <p:spPr>
          <a:xfrm>
            <a:off x="99173" y="5933742"/>
            <a:ext cx="3211049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name: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auto_KNN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parameter : data,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test_size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2F962B-DC24-0ADD-3864-C71F872FFAB5}"/>
              </a:ext>
            </a:extLst>
          </p:cNvPr>
          <p:cNvGrpSpPr/>
          <p:nvPr/>
        </p:nvGrpSpPr>
        <p:grpSpPr>
          <a:xfrm>
            <a:off x="8747760" y="2067875"/>
            <a:ext cx="3393440" cy="2031325"/>
            <a:chOff x="9692640" y="2073216"/>
            <a:chExt cx="2378392" cy="203132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E159A3-A0AD-CFFC-DBEF-9D00EB5EC835}"/>
                </a:ext>
              </a:extLst>
            </p:cNvPr>
            <p:cNvSpPr txBox="1"/>
            <p:nvPr/>
          </p:nvSpPr>
          <p:spPr>
            <a:xfrm>
              <a:off x="9692640" y="2073216"/>
              <a:ext cx="2378392" cy="203132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Standard, 0.1 -&gt; 83.2 , k = 12 </a:t>
              </a:r>
            </a:p>
            <a:p>
              <a:pPr algn="ctr"/>
              <a:r>
                <a:rPr lang="en-US" altLang="ko-KR" sz="1400" dirty="0"/>
                <a:t>Standard, 0.5 -&gt; 83.4 , k = 12</a:t>
              </a:r>
            </a:p>
            <a:p>
              <a:pPr algn="ctr"/>
              <a:r>
                <a:rPr lang="en-US" altLang="ko-KR" sz="1400" dirty="0"/>
                <a:t>Standard, 0.8 -&gt; 83.0 , k = 12</a:t>
              </a:r>
            </a:p>
            <a:p>
              <a:pPr algn="ctr"/>
              <a:r>
                <a:rPr lang="en-US" altLang="ko-KR" sz="1400" dirty="0" err="1"/>
                <a:t>MinMax</a:t>
              </a:r>
              <a:r>
                <a:rPr lang="en-US" altLang="ko-KR" sz="1400" dirty="0"/>
                <a:t> 0.1 -&gt; 82.6 , k = 14</a:t>
              </a:r>
            </a:p>
            <a:p>
              <a:pPr algn="ctr"/>
              <a:r>
                <a:rPr lang="en-US" altLang="ko-KR" sz="1400" dirty="0" err="1"/>
                <a:t>MinMax</a:t>
              </a:r>
              <a:r>
                <a:rPr lang="en-US" altLang="ko-KR" sz="1400" dirty="0"/>
                <a:t> 0.5 -&gt; 83.1 , k = 14</a:t>
              </a:r>
            </a:p>
            <a:p>
              <a:pPr algn="ctr"/>
              <a:r>
                <a:rPr lang="en-US" altLang="ko-KR" sz="1400" dirty="0" err="1"/>
                <a:t>MinMax</a:t>
              </a:r>
              <a:r>
                <a:rPr lang="en-US" altLang="ko-KR" sz="1400" dirty="0"/>
                <a:t> 0.8 -&gt; 83.38 , k = 14</a:t>
              </a:r>
            </a:p>
            <a:p>
              <a:pPr algn="ctr"/>
              <a:r>
                <a:rPr lang="en-US" altLang="ko-KR" sz="1400" dirty="0"/>
                <a:t>Robust 0.1 -&gt; 83.0 , k = 12</a:t>
              </a:r>
            </a:p>
            <a:p>
              <a:pPr algn="ctr"/>
              <a:r>
                <a:rPr lang="en-US" altLang="ko-KR" sz="1400" dirty="0"/>
                <a:t>Robust 0.5 -&gt;83.0, k = 12</a:t>
              </a:r>
            </a:p>
            <a:p>
              <a:pPr algn="ctr"/>
              <a:r>
                <a:rPr lang="en-US" altLang="ko-KR" sz="1400" dirty="0"/>
                <a:t>Robust 0.8 -&gt; 83.30 , k = 12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530058F-F6D6-7BB2-E01F-5AAAF93D3A9B}"/>
                </a:ext>
              </a:extLst>
            </p:cNvPr>
            <p:cNvSpPr/>
            <p:nvPr/>
          </p:nvSpPr>
          <p:spPr>
            <a:xfrm>
              <a:off x="9826907" y="3155560"/>
              <a:ext cx="2109495" cy="282765"/>
            </a:xfrm>
            <a:prstGeom prst="rect">
              <a:avLst/>
            </a:prstGeom>
            <a:noFill/>
            <a:ln w="57150">
              <a:solidFill>
                <a:srgbClr val="1FDE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C54D287-6DD9-5F47-9F4F-F5DADB3D68D6}"/>
              </a:ext>
            </a:extLst>
          </p:cNvPr>
          <p:cNvSpPr txBox="1"/>
          <p:nvPr/>
        </p:nvSpPr>
        <p:spPr>
          <a:xfrm>
            <a:off x="9816723" y="4856524"/>
            <a:ext cx="1820616" cy="10772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Best combination </a:t>
            </a:r>
          </a:p>
          <a:p>
            <a:r>
              <a:rPr lang="en-US" altLang="ko-KR" sz="1600" dirty="0"/>
              <a:t>-&gt; </a:t>
            </a:r>
            <a:r>
              <a:rPr lang="en-US" altLang="ko-KR" sz="1600" dirty="0" err="1">
                <a:highlight>
                  <a:srgbClr val="FFFF00"/>
                </a:highlight>
              </a:rPr>
              <a:t>test_size</a:t>
            </a:r>
            <a:r>
              <a:rPr lang="en-US" altLang="ko-KR" sz="1600" dirty="0">
                <a:highlight>
                  <a:srgbClr val="FFFF00"/>
                </a:highlight>
              </a:rPr>
              <a:t> = 0.1</a:t>
            </a:r>
          </a:p>
          <a:p>
            <a:r>
              <a:rPr lang="en-US" altLang="ko-KR" sz="1600" dirty="0"/>
              <a:t>-&gt; </a:t>
            </a:r>
            <a:r>
              <a:rPr lang="en-US" altLang="ko-KR" sz="1600" dirty="0" err="1">
                <a:highlight>
                  <a:srgbClr val="FFFF00"/>
                </a:highlight>
              </a:rPr>
              <a:t>MinMax</a:t>
            </a:r>
            <a:r>
              <a:rPr lang="en-US" altLang="ko-KR" sz="1600" dirty="0">
                <a:highlight>
                  <a:srgbClr val="FFFF00"/>
                </a:highlight>
              </a:rPr>
              <a:t> scaler</a:t>
            </a:r>
          </a:p>
          <a:p>
            <a:r>
              <a:rPr lang="en-US" altLang="ko-KR" sz="1600" dirty="0"/>
              <a:t>-&gt; </a:t>
            </a:r>
            <a:r>
              <a:rPr lang="en-US" altLang="ko-KR" sz="1600" dirty="0">
                <a:highlight>
                  <a:srgbClr val="FFFF00"/>
                </a:highlight>
              </a:rPr>
              <a:t>k =14</a:t>
            </a:r>
            <a:endParaRPr lang="ko-KR" altLang="en-US" sz="1600" dirty="0">
              <a:highlight>
                <a:srgbClr val="FFFF00"/>
              </a:highlight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291B3D2-8304-099F-B3DE-3EB799E4AB84}"/>
              </a:ext>
            </a:extLst>
          </p:cNvPr>
          <p:cNvSpPr/>
          <p:nvPr/>
        </p:nvSpPr>
        <p:spPr>
          <a:xfrm>
            <a:off x="10254591" y="4224476"/>
            <a:ext cx="944880" cy="431840"/>
          </a:xfrm>
          <a:prstGeom prst="ellipse">
            <a:avLst/>
          </a:prstGeom>
          <a:noFill/>
          <a:ln w="57150">
            <a:solidFill>
              <a:srgbClr val="1FDE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Best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83666A-F761-7427-7FBE-46948519B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1569674"/>
            <a:ext cx="5499477" cy="3973862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E45E79B6-0253-9F7D-5C6E-B32A46E894DA}"/>
              </a:ext>
            </a:extLst>
          </p:cNvPr>
          <p:cNvGrpSpPr/>
          <p:nvPr/>
        </p:nvGrpSpPr>
        <p:grpSpPr>
          <a:xfrm>
            <a:off x="5908040" y="2067875"/>
            <a:ext cx="2674043" cy="2031325"/>
            <a:chOff x="9780962" y="2071842"/>
            <a:chExt cx="2674043" cy="203132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5A2495-78BA-1A92-DDAD-DCE0F62E2403}"/>
                </a:ext>
              </a:extLst>
            </p:cNvPr>
            <p:cNvSpPr txBox="1"/>
            <p:nvPr/>
          </p:nvSpPr>
          <p:spPr>
            <a:xfrm>
              <a:off x="9780962" y="2071842"/>
              <a:ext cx="2674043" cy="203132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Standard, 0.1 -&gt; 82.4</a:t>
              </a:r>
            </a:p>
            <a:p>
              <a:pPr algn="ctr"/>
              <a:r>
                <a:rPr lang="en-US" altLang="ko-KR" sz="1400" dirty="0"/>
                <a:t>Standard, 0.5 -&gt; 82.7</a:t>
              </a:r>
            </a:p>
            <a:p>
              <a:pPr algn="ctr"/>
              <a:r>
                <a:rPr lang="en-US" altLang="ko-KR" sz="1400" dirty="0"/>
                <a:t>Standard, 0.8 -&gt; 82.9</a:t>
              </a:r>
            </a:p>
            <a:p>
              <a:pPr algn="ctr"/>
              <a:r>
                <a:rPr lang="en-US" altLang="ko-KR" sz="1400" dirty="0" err="1"/>
                <a:t>MinMax</a:t>
              </a:r>
              <a:r>
                <a:rPr lang="en-US" altLang="ko-KR" sz="1400" dirty="0"/>
                <a:t> 0.1 -&gt; 81.5</a:t>
              </a:r>
            </a:p>
            <a:p>
              <a:pPr algn="ctr"/>
              <a:r>
                <a:rPr lang="en-US" altLang="ko-KR" sz="1400" dirty="0" err="1"/>
                <a:t>MinMax</a:t>
              </a:r>
              <a:r>
                <a:rPr lang="en-US" altLang="ko-KR" sz="1400" dirty="0"/>
                <a:t> 0.5 -&gt; 82.5</a:t>
              </a:r>
            </a:p>
            <a:p>
              <a:pPr algn="ctr"/>
              <a:r>
                <a:rPr lang="en-US" altLang="ko-KR" sz="1400" dirty="0" err="1"/>
                <a:t>MinMax</a:t>
              </a:r>
              <a:r>
                <a:rPr lang="en-US" altLang="ko-KR" sz="1400" dirty="0"/>
                <a:t> 0.8 -&gt; 82.5</a:t>
              </a:r>
            </a:p>
            <a:p>
              <a:pPr algn="ctr"/>
              <a:r>
                <a:rPr lang="en-US" altLang="ko-KR" sz="1400" dirty="0"/>
                <a:t>Robust 0.1 -&gt; 81.2</a:t>
              </a:r>
            </a:p>
            <a:p>
              <a:pPr algn="ctr"/>
              <a:r>
                <a:rPr lang="en-US" altLang="ko-KR" sz="1400" dirty="0"/>
                <a:t>Robust 0.5 -&gt;82.6</a:t>
              </a:r>
            </a:p>
            <a:p>
              <a:pPr algn="ctr"/>
              <a:r>
                <a:rPr lang="en-US" altLang="ko-KR" sz="1400" dirty="0"/>
                <a:t>Robust 0.8 -&gt; 82.5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3E4C5D6-7C77-DF96-7CC9-BB611F1CEDE9}"/>
                </a:ext>
              </a:extLst>
            </p:cNvPr>
            <p:cNvSpPr/>
            <p:nvPr/>
          </p:nvSpPr>
          <p:spPr>
            <a:xfrm>
              <a:off x="9968921" y="2532081"/>
              <a:ext cx="2265681" cy="245566"/>
            </a:xfrm>
            <a:prstGeom prst="rect">
              <a:avLst/>
            </a:prstGeom>
            <a:noFill/>
            <a:ln w="57150">
              <a:solidFill>
                <a:srgbClr val="1FDE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CF14900-C3FC-05BA-78F0-A0AC4C732949}"/>
              </a:ext>
            </a:extLst>
          </p:cNvPr>
          <p:cNvSpPr txBox="1"/>
          <p:nvPr/>
        </p:nvSpPr>
        <p:spPr>
          <a:xfrm>
            <a:off x="7199360" y="1603431"/>
            <a:ext cx="756048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K =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201D7E-E77B-55B7-6520-367A8B36A1CE}"/>
              </a:ext>
            </a:extLst>
          </p:cNvPr>
          <p:cNvSpPr txBox="1"/>
          <p:nvPr/>
        </p:nvSpPr>
        <p:spPr>
          <a:xfrm>
            <a:off x="10221539" y="1603431"/>
            <a:ext cx="756048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K = 5</a:t>
            </a:r>
          </a:p>
        </p:txBody>
      </p:sp>
      <p:sp>
        <p:nvSpPr>
          <p:cNvPr id="8" name="L 도형 7">
            <a:extLst>
              <a:ext uri="{FF2B5EF4-FFF2-40B4-BE49-F238E27FC236}">
                <a16:creationId xmlns:a16="http://schemas.microsoft.com/office/drawing/2014/main" id="{8655B876-46B9-D194-5F8D-FF58E10D9AB3}"/>
              </a:ext>
            </a:extLst>
          </p:cNvPr>
          <p:cNvSpPr/>
          <p:nvPr/>
        </p:nvSpPr>
        <p:spPr>
          <a:xfrm rot="2700000">
            <a:off x="8826565" y="1582238"/>
            <a:ext cx="328722" cy="359054"/>
          </a:xfrm>
          <a:prstGeom prst="corner">
            <a:avLst>
              <a:gd name="adj1" fmla="val 12264"/>
              <a:gd name="adj2" fmla="val 12264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55F250-AED8-FA5E-5F76-8776635EC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912" y="4481887"/>
            <a:ext cx="3711262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0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A56814B-2459-4DC2-A3E4-C7EE1B402062}"/>
              </a:ext>
            </a:extLst>
          </p:cNvPr>
          <p:cNvGrpSpPr/>
          <p:nvPr/>
        </p:nvGrpSpPr>
        <p:grpSpPr>
          <a:xfrm>
            <a:off x="71058" y="860128"/>
            <a:ext cx="343654" cy="1961570"/>
            <a:chOff x="92708" y="905455"/>
            <a:chExt cx="523875" cy="2990270"/>
          </a:xfrm>
        </p:grpSpPr>
        <p:sp>
          <p:nvSpPr>
            <p:cNvPr id="35" name="양쪽 모서리가 둥근 사각형 13">
              <a:extLst>
                <a:ext uri="{FF2B5EF4-FFF2-40B4-BE49-F238E27FC236}">
                  <a16:creationId xmlns:a16="http://schemas.microsoft.com/office/drawing/2014/main" id="{5D876591-1462-4606-90AF-F768C9226154}"/>
                </a:ext>
              </a:extLst>
            </p:cNvPr>
            <p:cNvSpPr/>
            <p:nvPr/>
          </p:nvSpPr>
          <p:spPr>
            <a:xfrm>
              <a:off x="92708" y="905455"/>
              <a:ext cx="523875" cy="2990270"/>
            </a:xfrm>
            <a:prstGeom prst="roundRect">
              <a:avLst/>
            </a:prstGeom>
            <a:solidFill>
              <a:srgbClr val="02314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918FE52B-5260-4FD9-9425-066044744F9B}"/>
                </a:ext>
              </a:extLst>
            </p:cNvPr>
            <p:cNvGrpSpPr/>
            <p:nvPr/>
          </p:nvGrpSpPr>
          <p:grpSpPr>
            <a:xfrm>
              <a:off x="248838" y="1159456"/>
              <a:ext cx="225935" cy="2383212"/>
              <a:chOff x="11334883" y="1496521"/>
              <a:chExt cx="266576" cy="2811897"/>
            </a:xfrm>
            <a:solidFill>
              <a:schemeClr val="bg1"/>
            </a:solidFill>
          </p:grpSpPr>
          <p:sp>
            <p:nvSpPr>
              <p:cNvPr id="37" name="자유형 32">
                <a:extLst>
                  <a:ext uri="{FF2B5EF4-FFF2-40B4-BE49-F238E27FC236}">
                    <a16:creationId xmlns:a16="http://schemas.microsoft.com/office/drawing/2014/main" id="{39EA73D6-1FA9-4209-BAC7-C3F4A4755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124" y="2735045"/>
                <a:ext cx="258909" cy="258909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8" name="Group 16">
                <a:extLst>
                  <a:ext uri="{FF2B5EF4-FFF2-40B4-BE49-F238E27FC236}">
                    <a16:creationId xmlns:a16="http://schemas.microsoft.com/office/drawing/2014/main" id="{E1D975B9-918E-437F-93D2-7D4966AF2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63439" y="2127164"/>
                <a:ext cx="214957" cy="247071"/>
                <a:chOff x="1039" y="1681"/>
                <a:chExt cx="1071" cy="1231"/>
              </a:xfrm>
              <a:grpFill/>
            </p:grpSpPr>
            <p:sp>
              <p:nvSpPr>
                <p:cNvPr id="57" name="Freeform 17">
                  <a:extLst>
                    <a:ext uri="{FF2B5EF4-FFF2-40B4-BE49-F238E27FC236}">
                      <a16:creationId xmlns:a16="http://schemas.microsoft.com/office/drawing/2014/main" id="{F14E250F-0C8A-4A81-9113-29F6F4AF9A6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8" name="Freeform 18">
                  <a:extLst>
                    <a:ext uri="{FF2B5EF4-FFF2-40B4-BE49-F238E27FC236}">
                      <a16:creationId xmlns:a16="http://schemas.microsoft.com/office/drawing/2014/main" id="{28AB24F2-C5E3-40D7-9CF7-99EC3BCA49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Freeform 19">
                  <a:extLst>
                    <a:ext uri="{FF2B5EF4-FFF2-40B4-BE49-F238E27FC236}">
                      <a16:creationId xmlns:a16="http://schemas.microsoft.com/office/drawing/2014/main" id="{557DB00D-B2AC-4398-8386-508E275B68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0" name="Freeform 20">
                  <a:extLst>
                    <a:ext uri="{FF2B5EF4-FFF2-40B4-BE49-F238E27FC236}">
                      <a16:creationId xmlns:a16="http://schemas.microsoft.com/office/drawing/2014/main" id="{C1EAB856-9338-4FCA-B309-2B41C5518C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9" name="Group 23">
                <a:extLst>
                  <a:ext uri="{FF2B5EF4-FFF2-40B4-BE49-F238E27FC236}">
                    <a16:creationId xmlns:a16="http://schemas.microsoft.com/office/drawing/2014/main" id="{1F3A0F73-21E6-45AB-A2C2-EBB9AB891BB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34883" y="4063734"/>
                <a:ext cx="266576" cy="244684"/>
                <a:chOff x="2577" y="1104"/>
                <a:chExt cx="414" cy="380"/>
              </a:xfrm>
              <a:grpFill/>
            </p:grpSpPr>
            <p:sp>
              <p:nvSpPr>
                <p:cNvPr id="52" name="Freeform 24">
                  <a:extLst>
                    <a:ext uri="{FF2B5EF4-FFF2-40B4-BE49-F238E27FC236}">
                      <a16:creationId xmlns:a16="http://schemas.microsoft.com/office/drawing/2014/main" id="{95D70822-8607-4911-9822-2122DBCC985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3" name="Freeform 25">
                  <a:extLst>
                    <a:ext uri="{FF2B5EF4-FFF2-40B4-BE49-F238E27FC236}">
                      <a16:creationId xmlns:a16="http://schemas.microsoft.com/office/drawing/2014/main" id="{B066A668-CCC1-4BE8-A67A-6A55EE8CB54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4" name="Freeform 26">
                  <a:extLst>
                    <a:ext uri="{FF2B5EF4-FFF2-40B4-BE49-F238E27FC236}">
                      <a16:creationId xmlns:a16="http://schemas.microsoft.com/office/drawing/2014/main" id="{0D8835B0-7801-4769-84DE-D5665EC69F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" name="Freeform 27">
                  <a:extLst>
                    <a:ext uri="{FF2B5EF4-FFF2-40B4-BE49-F238E27FC236}">
                      <a16:creationId xmlns:a16="http://schemas.microsoft.com/office/drawing/2014/main" id="{483CC6C5-81BE-43F8-9A9C-68C14697E2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6" name="Freeform 28">
                  <a:extLst>
                    <a:ext uri="{FF2B5EF4-FFF2-40B4-BE49-F238E27FC236}">
                      <a16:creationId xmlns:a16="http://schemas.microsoft.com/office/drawing/2014/main" id="{8D7DF807-25C2-4552-9A16-F86519C2FB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40" name="Group 31">
                <a:extLst>
                  <a:ext uri="{FF2B5EF4-FFF2-40B4-BE49-F238E27FC236}">
                    <a16:creationId xmlns:a16="http://schemas.microsoft.com/office/drawing/2014/main" id="{F0F6C4FB-3723-494A-A96E-F38B873546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59921" y="1496521"/>
                <a:ext cx="221315" cy="268574"/>
                <a:chOff x="2647" y="1727"/>
                <a:chExt cx="192" cy="233"/>
              </a:xfrm>
              <a:grpFill/>
            </p:grpSpPr>
            <p:sp>
              <p:nvSpPr>
                <p:cNvPr id="50" name="Freeform 32">
                  <a:extLst>
                    <a:ext uri="{FF2B5EF4-FFF2-40B4-BE49-F238E27FC236}">
                      <a16:creationId xmlns:a16="http://schemas.microsoft.com/office/drawing/2014/main" id="{FCE1E1A2-3272-4AEB-998A-5566E0160E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1" name="Freeform 33">
                  <a:extLst>
                    <a:ext uri="{FF2B5EF4-FFF2-40B4-BE49-F238E27FC236}">
                      <a16:creationId xmlns:a16="http://schemas.microsoft.com/office/drawing/2014/main" id="{D5B2F8C4-4C43-4ACD-9A14-18D0782C00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41" name="Group 36">
                <a:extLst>
                  <a:ext uri="{FF2B5EF4-FFF2-40B4-BE49-F238E27FC236}">
                    <a16:creationId xmlns:a16="http://schemas.microsoft.com/office/drawing/2014/main" id="{6909BAE4-5747-442B-8761-EDC9DD2C1F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05884" y="3344318"/>
                <a:ext cx="138229" cy="357091"/>
                <a:chOff x="2375" y="2182"/>
                <a:chExt cx="144" cy="372"/>
              </a:xfrm>
              <a:grpFill/>
            </p:grpSpPr>
            <p:sp>
              <p:nvSpPr>
                <p:cNvPr id="45" name="Freeform 37">
                  <a:extLst>
                    <a:ext uri="{FF2B5EF4-FFF2-40B4-BE49-F238E27FC236}">
                      <a16:creationId xmlns:a16="http://schemas.microsoft.com/office/drawing/2014/main" id="{E12E07E1-CC9B-44BC-992A-D73A68C35F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Rectangle 38">
                  <a:extLst>
                    <a:ext uri="{FF2B5EF4-FFF2-40B4-BE49-F238E27FC236}">
                      <a16:creationId xmlns:a16="http://schemas.microsoft.com/office/drawing/2014/main" id="{E4F8E3BA-4C44-4DC8-BD26-C3E17CB395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Rectangle 39">
                  <a:extLst>
                    <a:ext uri="{FF2B5EF4-FFF2-40B4-BE49-F238E27FC236}">
                      <a16:creationId xmlns:a16="http://schemas.microsoft.com/office/drawing/2014/main" id="{19F6F105-B968-432B-8DB9-F2B2A9C621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Rectangle 40">
                  <a:extLst>
                    <a:ext uri="{FF2B5EF4-FFF2-40B4-BE49-F238E27FC236}">
                      <a16:creationId xmlns:a16="http://schemas.microsoft.com/office/drawing/2014/main" id="{787D3013-C5AC-424B-A565-9A1B3B0666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9" name="Freeform 41">
                  <a:extLst>
                    <a:ext uri="{FF2B5EF4-FFF2-40B4-BE49-F238E27FC236}">
                      <a16:creationId xmlns:a16="http://schemas.microsoft.com/office/drawing/2014/main" id="{A3C04F3A-9F1D-4463-9C4D-4C807E6A47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62" name="Google Shape;165;p35">
            <a:extLst>
              <a:ext uri="{FF2B5EF4-FFF2-40B4-BE49-F238E27FC236}">
                <a16:creationId xmlns:a16="http://schemas.microsoft.com/office/drawing/2014/main" id="{B955ECAE-1E14-E6F4-6F3D-C6F5A2B3451D}"/>
              </a:ext>
            </a:extLst>
          </p:cNvPr>
          <p:cNvSpPr txBox="1">
            <a:spLocks noGrp="1"/>
          </p:cNvSpPr>
          <p:nvPr/>
        </p:nvSpPr>
        <p:spPr>
          <a:xfrm>
            <a:off x="4893798" y="3029045"/>
            <a:ext cx="2372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Exo 2"/>
              <a:buNone/>
              <a:defRPr sz="30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63" name="Google Shape;166;p35">
            <a:hlinkClick r:id="rId2" action="ppaction://hlinksldjump"/>
            <a:extLst>
              <a:ext uri="{FF2B5EF4-FFF2-40B4-BE49-F238E27FC236}">
                <a16:creationId xmlns:a16="http://schemas.microsoft.com/office/drawing/2014/main" id="{337070E5-2760-555B-DA1E-D3CFFC5178E1}"/>
              </a:ext>
            </a:extLst>
          </p:cNvPr>
          <p:cNvSpPr txBox="1">
            <a:spLocks noGrp="1"/>
          </p:cNvSpPr>
          <p:nvPr/>
        </p:nvSpPr>
        <p:spPr>
          <a:xfrm>
            <a:off x="3613329" y="3444110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4" name="Google Shape;167;p35">
            <a:extLst>
              <a:ext uri="{FF2B5EF4-FFF2-40B4-BE49-F238E27FC236}">
                <a16:creationId xmlns:a16="http://schemas.microsoft.com/office/drawing/2014/main" id="{83817597-3E38-10C7-989F-6B3BDC738834}"/>
              </a:ext>
            </a:extLst>
          </p:cNvPr>
          <p:cNvSpPr txBox="1">
            <a:spLocks noGrp="1"/>
          </p:cNvSpPr>
          <p:nvPr/>
        </p:nvSpPr>
        <p:spPr>
          <a:xfrm>
            <a:off x="1329259" y="1132048"/>
            <a:ext cx="275324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Objective setting</a:t>
            </a:r>
            <a:endParaRPr sz="2400" dirty="0"/>
          </a:p>
        </p:txBody>
      </p:sp>
      <p:sp>
        <p:nvSpPr>
          <p:cNvPr id="65" name="Google Shape;168;p35">
            <a:extLst>
              <a:ext uri="{FF2B5EF4-FFF2-40B4-BE49-F238E27FC236}">
                <a16:creationId xmlns:a16="http://schemas.microsoft.com/office/drawing/2014/main" id="{B9A8C9EB-E905-7883-5772-861F20528F28}"/>
              </a:ext>
            </a:extLst>
          </p:cNvPr>
          <p:cNvSpPr txBox="1">
            <a:spLocks noGrp="1"/>
          </p:cNvSpPr>
          <p:nvPr/>
        </p:nvSpPr>
        <p:spPr>
          <a:xfrm>
            <a:off x="1124794" y="1543857"/>
            <a:ext cx="2839496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Purpose of Data Analysis</a:t>
            </a:r>
            <a:endParaRPr sz="1800" dirty="0"/>
          </a:p>
        </p:txBody>
      </p:sp>
      <p:sp>
        <p:nvSpPr>
          <p:cNvPr id="66" name="Google Shape;169;p35">
            <a:hlinkClick r:id="rId3" action="ppaction://hlinksldjump"/>
            <a:extLst>
              <a:ext uri="{FF2B5EF4-FFF2-40B4-BE49-F238E27FC236}">
                <a16:creationId xmlns:a16="http://schemas.microsoft.com/office/drawing/2014/main" id="{8044009D-CE57-F5CD-FEE0-C9CB097DD297}"/>
              </a:ext>
            </a:extLst>
          </p:cNvPr>
          <p:cNvSpPr txBox="1">
            <a:spLocks noGrp="1"/>
          </p:cNvSpPr>
          <p:nvPr/>
        </p:nvSpPr>
        <p:spPr>
          <a:xfrm>
            <a:off x="3626371" y="1501390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7" name="Google Shape;170;p35">
            <a:hlinkClick r:id="rId4" action="ppaction://hlinksldjump"/>
            <a:extLst>
              <a:ext uri="{FF2B5EF4-FFF2-40B4-BE49-F238E27FC236}">
                <a16:creationId xmlns:a16="http://schemas.microsoft.com/office/drawing/2014/main" id="{A1D77472-79FA-DD43-2D90-01C41AE92096}"/>
              </a:ext>
            </a:extLst>
          </p:cNvPr>
          <p:cNvSpPr txBox="1">
            <a:spLocks noGrp="1"/>
          </p:cNvSpPr>
          <p:nvPr/>
        </p:nvSpPr>
        <p:spPr>
          <a:xfrm>
            <a:off x="3613329" y="2472750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8" name="Google Shape;171;p35">
            <a:hlinkClick r:id="" action="ppaction://noaction"/>
            <a:extLst>
              <a:ext uri="{FF2B5EF4-FFF2-40B4-BE49-F238E27FC236}">
                <a16:creationId xmlns:a16="http://schemas.microsoft.com/office/drawing/2014/main" id="{D1CC4879-E000-BF0A-B200-5CB6C6DF0C14}"/>
              </a:ext>
            </a:extLst>
          </p:cNvPr>
          <p:cNvSpPr txBox="1">
            <a:spLocks noGrp="1"/>
          </p:cNvSpPr>
          <p:nvPr/>
        </p:nvSpPr>
        <p:spPr>
          <a:xfrm>
            <a:off x="7429931" y="2401312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9" name="Google Shape;172;p35">
            <a:hlinkClick r:id="" action="ppaction://noaction"/>
            <a:extLst>
              <a:ext uri="{FF2B5EF4-FFF2-40B4-BE49-F238E27FC236}">
                <a16:creationId xmlns:a16="http://schemas.microsoft.com/office/drawing/2014/main" id="{FB09CC8C-709E-6973-39B4-0D0E2F2F7B34}"/>
              </a:ext>
            </a:extLst>
          </p:cNvPr>
          <p:cNvSpPr txBox="1">
            <a:spLocks noGrp="1"/>
          </p:cNvSpPr>
          <p:nvPr/>
        </p:nvSpPr>
        <p:spPr>
          <a:xfrm>
            <a:off x="7429931" y="4069278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0" name="Google Shape;173;p35">
            <a:hlinkClick r:id="" action="ppaction://noaction"/>
            <a:extLst>
              <a:ext uri="{FF2B5EF4-FFF2-40B4-BE49-F238E27FC236}">
                <a16:creationId xmlns:a16="http://schemas.microsoft.com/office/drawing/2014/main" id="{8693E603-F311-A1C1-8C89-C6E6380BCA09}"/>
              </a:ext>
            </a:extLst>
          </p:cNvPr>
          <p:cNvSpPr txBox="1">
            <a:spLocks noGrp="1"/>
          </p:cNvSpPr>
          <p:nvPr/>
        </p:nvSpPr>
        <p:spPr>
          <a:xfrm>
            <a:off x="7429931" y="5088976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1" name="Google Shape;174;p35">
            <a:extLst>
              <a:ext uri="{FF2B5EF4-FFF2-40B4-BE49-F238E27FC236}">
                <a16:creationId xmlns:a16="http://schemas.microsoft.com/office/drawing/2014/main" id="{AA61F8A6-C7FE-603F-FA4D-71A83FD2FB54}"/>
              </a:ext>
            </a:extLst>
          </p:cNvPr>
          <p:cNvSpPr txBox="1">
            <a:spLocks noGrp="1"/>
          </p:cNvSpPr>
          <p:nvPr/>
        </p:nvSpPr>
        <p:spPr>
          <a:xfrm>
            <a:off x="1329259" y="2098249"/>
            <a:ext cx="275324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/>
              <a:t>Data Inspection</a:t>
            </a:r>
            <a:endParaRPr sz="2400" dirty="0"/>
          </a:p>
        </p:txBody>
      </p:sp>
      <p:sp>
        <p:nvSpPr>
          <p:cNvPr id="72" name="Google Shape;175;p35">
            <a:extLst>
              <a:ext uri="{FF2B5EF4-FFF2-40B4-BE49-F238E27FC236}">
                <a16:creationId xmlns:a16="http://schemas.microsoft.com/office/drawing/2014/main" id="{DA3F69BF-5E7F-C3D8-216C-83B1061EBC22}"/>
              </a:ext>
            </a:extLst>
          </p:cNvPr>
          <p:cNvSpPr txBox="1">
            <a:spLocks noGrp="1"/>
          </p:cNvSpPr>
          <p:nvPr/>
        </p:nvSpPr>
        <p:spPr>
          <a:xfrm>
            <a:off x="1214396" y="2510056"/>
            <a:ext cx="2749893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Describe and visualize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Data exploration</a:t>
            </a:r>
          </a:p>
        </p:txBody>
      </p:sp>
      <p:sp>
        <p:nvSpPr>
          <p:cNvPr id="73" name="Google Shape;176;p35">
            <a:extLst>
              <a:ext uri="{FF2B5EF4-FFF2-40B4-BE49-F238E27FC236}">
                <a16:creationId xmlns:a16="http://schemas.microsoft.com/office/drawing/2014/main" id="{FF525FB1-26CF-973A-3F16-BD5A7CA0876D}"/>
              </a:ext>
            </a:extLst>
          </p:cNvPr>
          <p:cNvSpPr txBox="1">
            <a:spLocks noGrp="1"/>
          </p:cNvSpPr>
          <p:nvPr/>
        </p:nvSpPr>
        <p:spPr>
          <a:xfrm>
            <a:off x="1329259" y="3224131"/>
            <a:ext cx="275324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Data Preprocessing</a:t>
            </a:r>
            <a:endParaRPr sz="2400" dirty="0"/>
          </a:p>
        </p:txBody>
      </p:sp>
      <p:sp>
        <p:nvSpPr>
          <p:cNvPr id="74" name="Google Shape;177;p35">
            <a:extLst>
              <a:ext uri="{FF2B5EF4-FFF2-40B4-BE49-F238E27FC236}">
                <a16:creationId xmlns:a16="http://schemas.microsoft.com/office/drawing/2014/main" id="{87564E79-A891-04B1-55E5-BF07754846B9}"/>
              </a:ext>
            </a:extLst>
          </p:cNvPr>
          <p:cNvSpPr txBox="1">
            <a:spLocks noGrp="1"/>
          </p:cNvSpPr>
          <p:nvPr/>
        </p:nvSpPr>
        <p:spPr>
          <a:xfrm>
            <a:off x="1629408" y="3635935"/>
            <a:ext cx="2334881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Value change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Feature engineering</a:t>
            </a:r>
          </a:p>
        </p:txBody>
      </p:sp>
      <p:sp>
        <p:nvSpPr>
          <p:cNvPr id="75" name="Google Shape;178;p35">
            <a:extLst>
              <a:ext uri="{FF2B5EF4-FFF2-40B4-BE49-F238E27FC236}">
                <a16:creationId xmlns:a16="http://schemas.microsoft.com/office/drawing/2014/main" id="{00230D9E-46DD-6110-597D-EE53300FD7B8}"/>
              </a:ext>
            </a:extLst>
          </p:cNvPr>
          <p:cNvSpPr txBox="1">
            <a:spLocks noGrp="1"/>
          </p:cNvSpPr>
          <p:nvPr/>
        </p:nvSpPr>
        <p:spPr>
          <a:xfrm>
            <a:off x="8319481" y="2324682"/>
            <a:ext cx="275324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Analysis Algorithms</a:t>
            </a:r>
            <a:endParaRPr sz="2400" dirty="0"/>
          </a:p>
        </p:txBody>
      </p:sp>
      <p:sp>
        <p:nvSpPr>
          <p:cNvPr id="76" name="Google Shape;179;p35">
            <a:extLst>
              <a:ext uri="{FF2B5EF4-FFF2-40B4-BE49-F238E27FC236}">
                <a16:creationId xmlns:a16="http://schemas.microsoft.com/office/drawing/2014/main" id="{D7494E62-F414-B1A9-D743-47879C00B80E}"/>
              </a:ext>
            </a:extLst>
          </p:cNvPr>
          <p:cNvSpPr txBox="1">
            <a:spLocks noGrp="1"/>
          </p:cNvSpPr>
          <p:nvPr/>
        </p:nvSpPr>
        <p:spPr>
          <a:xfrm>
            <a:off x="8319480" y="2736490"/>
            <a:ext cx="2334881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K-means-cluster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Logistic regression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Decision tree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KNN</a:t>
            </a:r>
            <a:endParaRPr sz="1800" dirty="0"/>
          </a:p>
        </p:txBody>
      </p:sp>
      <p:sp>
        <p:nvSpPr>
          <p:cNvPr id="77" name="Google Shape;180;p35">
            <a:extLst>
              <a:ext uri="{FF2B5EF4-FFF2-40B4-BE49-F238E27FC236}">
                <a16:creationId xmlns:a16="http://schemas.microsoft.com/office/drawing/2014/main" id="{EE5CAC08-1817-4240-0E1A-9679308AF463}"/>
              </a:ext>
            </a:extLst>
          </p:cNvPr>
          <p:cNvSpPr txBox="1">
            <a:spLocks noGrp="1"/>
          </p:cNvSpPr>
          <p:nvPr/>
        </p:nvSpPr>
        <p:spPr>
          <a:xfrm>
            <a:off x="8319481" y="3932434"/>
            <a:ext cx="275324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Evaluation</a:t>
            </a:r>
            <a:endParaRPr sz="2400" dirty="0"/>
          </a:p>
        </p:txBody>
      </p:sp>
      <p:sp>
        <p:nvSpPr>
          <p:cNvPr id="78" name="Google Shape;181;p35">
            <a:extLst>
              <a:ext uri="{FF2B5EF4-FFF2-40B4-BE49-F238E27FC236}">
                <a16:creationId xmlns:a16="http://schemas.microsoft.com/office/drawing/2014/main" id="{4B6AEA99-2EFE-29DC-1706-E5EC67602514}"/>
              </a:ext>
            </a:extLst>
          </p:cNvPr>
          <p:cNvSpPr txBox="1">
            <a:spLocks noGrp="1"/>
          </p:cNvSpPr>
          <p:nvPr/>
        </p:nvSpPr>
        <p:spPr>
          <a:xfrm>
            <a:off x="8319480" y="4344240"/>
            <a:ext cx="2334881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K-fold cross</a:t>
            </a:r>
            <a:endParaRPr sz="1800" dirty="0"/>
          </a:p>
        </p:txBody>
      </p:sp>
      <p:sp>
        <p:nvSpPr>
          <p:cNvPr id="79" name="Google Shape;182;p35">
            <a:extLst>
              <a:ext uri="{FF2B5EF4-FFF2-40B4-BE49-F238E27FC236}">
                <a16:creationId xmlns:a16="http://schemas.microsoft.com/office/drawing/2014/main" id="{8005CB47-629B-6C4D-5891-46884C0C4347}"/>
              </a:ext>
            </a:extLst>
          </p:cNvPr>
          <p:cNvSpPr txBox="1">
            <a:spLocks noGrp="1"/>
          </p:cNvSpPr>
          <p:nvPr/>
        </p:nvSpPr>
        <p:spPr>
          <a:xfrm>
            <a:off x="8319481" y="4741748"/>
            <a:ext cx="275324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/>
              <a:t>Team role</a:t>
            </a:r>
            <a:endParaRPr sz="2400" dirty="0"/>
          </a:p>
        </p:txBody>
      </p:sp>
      <p:sp>
        <p:nvSpPr>
          <p:cNvPr id="80" name="Google Shape;183;p35">
            <a:extLst>
              <a:ext uri="{FF2B5EF4-FFF2-40B4-BE49-F238E27FC236}">
                <a16:creationId xmlns:a16="http://schemas.microsoft.com/office/drawing/2014/main" id="{4533DCFE-BE91-DB9F-6310-2F7D8378237F}"/>
              </a:ext>
            </a:extLst>
          </p:cNvPr>
          <p:cNvSpPr txBox="1">
            <a:spLocks noGrp="1"/>
          </p:cNvSpPr>
          <p:nvPr/>
        </p:nvSpPr>
        <p:spPr>
          <a:xfrm>
            <a:off x="8319480" y="5153552"/>
            <a:ext cx="2334881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Task assignment for each member</a:t>
            </a:r>
            <a:endParaRPr sz="1800" dirty="0"/>
          </a:p>
        </p:txBody>
      </p:sp>
      <p:cxnSp>
        <p:nvCxnSpPr>
          <p:cNvPr id="81" name="Google Shape;184;p35">
            <a:extLst>
              <a:ext uri="{FF2B5EF4-FFF2-40B4-BE49-F238E27FC236}">
                <a16:creationId xmlns:a16="http://schemas.microsoft.com/office/drawing/2014/main" id="{344CEEEC-7AD3-A1D3-0EFD-0BED5C05EA48}"/>
              </a:ext>
            </a:extLst>
          </p:cNvPr>
          <p:cNvCxnSpPr>
            <a:cxnSpLocks/>
          </p:cNvCxnSpPr>
          <p:nvPr/>
        </p:nvCxnSpPr>
        <p:spPr>
          <a:xfrm>
            <a:off x="4805148" y="930395"/>
            <a:ext cx="0" cy="327794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185;p35">
            <a:extLst>
              <a:ext uri="{FF2B5EF4-FFF2-40B4-BE49-F238E27FC236}">
                <a16:creationId xmlns:a16="http://schemas.microsoft.com/office/drawing/2014/main" id="{949869A2-2721-9972-CE49-E6488522EFB5}"/>
              </a:ext>
            </a:extLst>
          </p:cNvPr>
          <p:cNvCxnSpPr>
            <a:cxnSpLocks/>
          </p:cNvCxnSpPr>
          <p:nvPr/>
        </p:nvCxnSpPr>
        <p:spPr>
          <a:xfrm>
            <a:off x="7369873" y="2509728"/>
            <a:ext cx="0" cy="358216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25224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608914" y="821595"/>
            <a:ext cx="3257981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Evaluation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K-fold-cross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48D70E-2A0D-67D1-F553-D77593BDC421}"/>
              </a:ext>
            </a:extLst>
          </p:cNvPr>
          <p:cNvSpPr txBox="1"/>
          <p:nvPr/>
        </p:nvSpPr>
        <p:spPr>
          <a:xfrm>
            <a:off x="4859657" y="2731015"/>
            <a:ext cx="4191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Following </a:t>
            </a:r>
            <a:r>
              <a:rPr lang="en-US" altLang="ko-KR" sz="1200" dirty="0" err="1"/>
              <a:t>gridSearchCV</a:t>
            </a:r>
            <a:r>
              <a:rPr lang="en-US" altLang="ko-KR" sz="1200" dirty="0"/>
              <a:t>  select k,</a:t>
            </a:r>
          </a:p>
          <a:p>
            <a:r>
              <a:rPr lang="en-US" altLang="ko-KR" sz="1200" dirty="0"/>
              <a:t>A function that automatically calculate score as model</a:t>
            </a:r>
          </a:p>
          <a:p>
            <a:r>
              <a:rPr lang="en-US" altLang="ko-KR" sz="1200" dirty="0"/>
              <a:t>Using </a:t>
            </a:r>
            <a:r>
              <a:rPr lang="en-US" altLang="ko-KR" sz="1200" dirty="0" err="1"/>
              <a:t>stratifiedKFold</a:t>
            </a:r>
            <a:r>
              <a:rPr lang="en-US" altLang="ko-KR" sz="1200" dirty="0"/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47B44A9-8987-8407-1382-F41243A73601}"/>
              </a:ext>
            </a:extLst>
          </p:cNvPr>
          <p:cNvSpPr txBox="1"/>
          <p:nvPr/>
        </p:nvSpPr>
        <p:spPr>
          <a:xfrm>
            <a:off x="4859657" y="2202114"/>
            <a:ext cx="3154435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name: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SKFold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parameter: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dataFrame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k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09D8A8-3D31-6052-3C85-50C1CBDA1246}"/>
              </a:ext>
            </a:extLst>
          </p:cNvPr>
          <p:cNvSpPr txBox="1"/>
          <p:nvPr/>
        </p:nvSpPr>
        <p:spPr>
          <a:xfrm>
            <a:off x="4859656" y="4851225"/>
            <a:ext cx="404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Following </a:t>
            </a:r>
            <a:r>
              <a:rPr lang="en-US" altLang="ko-KR" sz="1200" dirty="0" err="1"/>
              <a:t>gridSearchCV</a:t>
            </a:r>
            <a:r>
              <a:rPr lang="en-US" altLang="ko-KR" sz="1200" dirty="0"/>
              <a:t>  select k,</a:t>
            </a:r>
          </a:p>
          <a:p>
            <a:r>
              <a:rPr lang="en-US" altLang="ko-KR" sz="1200" dirty="0"/>
              <a:t>A function that automatically calculate score as model</a:t>
            </a:r>
          </a:p>
          <a:p>
            <a:r>
              <a:rPr lang="en-US" altLang="ko-KR" sz="1200" dirty="0"/>
              <a:t>Using </a:t>
            </a:r>
            <a:r>
              <a:rPr lang="en-US" altLang="ko-KR" sz="1200" dirty="0" err="1"/>
              <a:t>decisionTree</a:t>
            </a:r>
            <a:endParaRPr lang="en-US" altLang="ko-KR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07E27E-1A41-30A9-F9E1-6D40DE92FEDE}"/>
              </a:ext>
            </a:extLst>
          </p:cNvPr>
          <p:cNvSpPr txBox="1"/>
          <p:nvPr/>
        </p:nvSpPr>
        <p:spPr>
          <a:xfrm>
            <a:off x="4848483" y="4281043"/>
            <a:ext cx="3154435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name: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DKFold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parameter: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dataFrame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k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DFD4BC-5BE2-F99C-A873-5941B9493498}"/>
              </a:ext>
            </a:extLst>
          </p:cNvPr>
          <p:cNvSpPr txBox="1"/>
          <p:nvPr/>
        </p:nvSpPr>
        <p:spPr>
          <a:xfrm>
            <a:off x="9430761" y="3505460"/>
            <a:ext cx="2709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Evaluation of data </a:t>
            </a:r>
          </a:p>
          <a:p>
            <a:pPr algn="ctr"/>
            <a:r>
              <a:rPr lang="en-US" altLang="ko-KR" sz="1600" dirty="0"/>
              <a:t>that was best combination</a:t>
            </a:r>
            <a:endParaRPr lang="ko-KR" altLang="en-US" sz="1600" dirty="0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589F5993-2681-F2D5-E165-FC977AD61912}"/>
              </a:ext>
            </a:extLst>
          </p:cNvPr>
          <p:cNvSpPr/>
          <p:nvPr/>
        </p:nvSpPr>
        <p:spPr>
          <a:xfrm>
            <a:off x="8676446" y="3595472"/>
            <a:ext cx="750276" cy="404752"/>
          </a:xfrm>
          <a:prstGeom prst="rightArrow">
            <a:avLst/>
          </a:prstGeom>
          <a:noFill/>
          <a:ln w="28575">
            <a:solidFill>
              <a:srgbClr val="1FDE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7C8EF42-5C75-1C5B-BA2F-D242F89AB3A2}"/>
              </a:ext>
            </a:extLst>
          </p:cNvPr>
          <p:cNvSpPr/>
          <p:nvPr/>
        </p:nvSpPr>
        <p:spPr>
          <a:xfrm>
            <a:off x="7541652" y="3556751"/>
            <a:ext cx="944880" cy="431840"/>
          </a:xfrm>
          <a:prstGeom prst="ellipse">
            <a:avLst/>
          </a:prstGeom>
          <a:noFill/>
          <a:ln w="57150">
            <a:solidFill>
              <a:srgbClr val="1FDE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Final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F24730E-C006-28F5-061D-23A9DAADD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90" y="2159465"/>
            <a:ext cx="4054191" cy="11430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9E7853A-0611-58F3-C7FB-C1A0D8A74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89" y="4159727"/>
            <a:ext cx="4041457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12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608914" y="845041"/>
            <a:ext cx="4530245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Find Best 5 combination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Evaluation</a:t>
            </a:r>
            <a:endParaRPr lang="en-US" altLang="ko-KR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EAD7F8-2416-3AC7-E1C1-6978F2578EE3}"/>
              </a:ext>
            </a:extLst>
          </p:cNvPr>
          <p:cNvSpPr txBox="1"/>
          <p:nvPr/>
        </p:nvSpPr>
        <p:spPr>
          <a:xfrm>
            <a:off x="1809118" y="1813358"/>
            <a:ext cx="2129835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Decision tree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18D9E2-B907-C708-3FFF-4EF129BBCCCC}"/>
              </a:ext>
            </a:extLst>
          </p:cNvPr>
          <p:cNvSpPr txBox="1"/>
          <p:nvPr/>
        </p:nvSpPr>
        <p:spPr>
          <a:xfrm>
            <a:off x="8485336" y="1982635"/>
            <a:ext cx="2129834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StratifiedKFold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CD8260-CE59-01BC-BEF6-6651C074D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609" y="2856440"/>
            <a:ext cx="4524888" cy="22742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5232E7-9E8E-6759-E32D-193578CE7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19" y="2757372"/>
            <a:ext cx="4524888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59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344C6F75-D563-0F9D-E484-087074C97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379" y="1808247"/>
            <a:ext cx="2129835" cy="2098375"/>
          </a:xfrm>
          <a:prstGeom prst="rect">
            <a:avLst/>
          </a:prstGeom>
        </p:spPr>
      </p:pic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608914" y="552325"/>
            <a:ext cx="4530245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Find Best 5 combination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EAD7F8-2416-3AC7-E1C1-6978F2578EE3}"/>
              </a:ext>
            </a:extLst>
          </p:cNvPr>
          <p:cNvSpPr txBox="1"/>
          <p:nvPr/>
        </p:nvSpPr>
        <p:spPr>
          <a:xfrm>
            <a:off x="1693370" y="1459261"/>
            <a:ext cx="2129835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K-Means-Clustering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2272F9-8231-D95C-1606-3CCAED2F6B75}"/>
              </a:ext>
            </a:extLst>
          </p:cNvPr>
          <p:cNvSpPr txBox="1"/>
          <p:nvPr/>
        </p:nvSpPr>
        <p:spPr>
          <a:xfrm>
            <a:off x="5268380" y="1463179"/>
            <a:ext cx="2129835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Logistic regression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C48133-E425-B405-81A3-DEFDD0CE51E2}"/>
              </a:ext>
            </a:extLst>
          </p:cNvPr>
          <p:cNvSpPr txBox="1"/>
          <p:nvPr/>
        </p:nvSpPr>
        <p:spPr>
          <a:xfrm>
            <a:off x="8727642" y="1463179"/>
            <a:ext cx="2129835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Decision tree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57C44F-423D-7821-BE05-61B1A3BD8588}"/>
              </a:ext>
            </a:extLst>
          </p:cNvPr>
          <p:cNvSpPr txBox="1"/>
          <p:nvPr/>
        </p:nvSpPr>
        <p:spPr>
          <a:xfrm>
            <a:off x="2162177" y="4770863"/>
            <a:ext cx="2129835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KNN (k = 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106B22-9D6F-62EB-F245-8EBD79BA4A3E}"/>
              </a:ext>
            </a:extLst>
          </p:cNvPr>
          <p:cNvSpPr txBox="1"/>
          <p:nvPr/>
        </p:nvSpPr>
        <p:spPr>
          <a:xfrm>
            <a:off x="7286516" y="4726762"/>
            <a:ext cx="2129835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KNN (k = 5)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84F3A5B-73F9-BC9D-6DA4-FB8634881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142" y="1858582"/>
            <a:ext cx="2944991" cy="215772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DD75D2B-D468-2319-0894-DF7F68A2C33C}"/>
              </a:ext>
            </a:extLst>
          </p:cNvPr>
          <p:cNvSpPr txBox="1"/>
          <p:nvPr/>
        </p:nvSpPr>
        <p:spPr>
          <a:xfrm>
            <a:off x="5310037" y="3913694"/>
            <a:ext cx="208817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/>
              <a:t>Best combination </a:t>
            </a:r>
          </a:p>
          <a:p>
            <a:pPr algn="ctr"/>
            <a:r>
              <a:rPr lang="en-US" altLang="ko-KR" sz="1400" dirty="0"/>
              <a:t>-&gt; </a:t>
            </a:r>
            <a:r>
              <a:rPr lang="en-US" altLang="ko-KR" sz="1400" dirty="0" err="1"/>
              <a:t>test_size</a:t>
            </a:r>
            <a:r>
              <a:rPr lang="en-US" altLang="ko-KR" sz="1400" dirty="0"/>
              <a:t> = 0.1</a:t>
            </a:r>
          </a:p>
          <a:p>
            <a:pPr algn="ctr"/>
            <a:r>
              <a:rPr lang="en-US" altLang="ko-KR" sz="1400" dirty="0"/>
              <a:t>-&gt; </a:t>
            </a:r>
            <a:r>
              <a:rPr lang="en-US" altLang="ko-KR" sz="1400" dirty="0" err="1"/>
              <a:t>MinMax</a:t>
            </a:r>
            <a:r>
              <a:rPr lang="en-US" altLang="ko-KR" sz="1400" dirty="0"/>
              <a:t> scaler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6D8DCE-DA14-B381-297B-7776E490D821}"/>
              </a:ext>
            </a:extLst>
          </p:cNvPr>
          <p:cNvSpPr txBox="1"/>
          <p:nvPr/>
        </p:nvSpPr>
        <p:spPr>
          <a:xfrm>
            <a:off x="1641460" y="3978410"/>
            <a:ext cx="22336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/>
              <a:t>Best combination </a:t>
            </a:r>
          </a:p>
          <a:p>
            <a:pPr algn="ctr"/>
            <a:r>
              <a:rPr lang="en-US" altLang="ko-KR" sz="1400" dirty="0"/>
              <a:t>-&gt; age + </a:t>
            </a:r>
            <a:r>
              <a:rPr lang="en-US" altLang="ko-KR" sz="1400" dirty="0" err="1"/>
              <a:t>hours.per.week</a:t>
            </a:r>
            <a:endParaRPr lang="ko-KR" altLang="en-US" sz="140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27B6A02-4D6F-240A-789F-3F383F2CA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2271" y="1858582"/>
            <a:ext cx="1965756" cy="2066989"/>
          </a:xfrm>
          <a:prstGeom prst="rect">
            <a:avLst/>
          </a:prstGeom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13CAFC2-1C22-F282-A87C-69EAA9928388}"/>
              </a:ext>
            </a:extLst>
          </p:cNvPr>
          <p:cNvSpPr txBox="1"/>
          <p:nvPr/>
        </p:nvSpPr>
        <p:spPr>
          <a:xfrm>
            <a:off x="8833138" y="3925571"/>
            <a:ext cx="187481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/>
              <a:t>Best combination </a:t>
            </a:r>
          </a:p>
          <a:p>
            <a:pPr algn="ctr"/>
            <a:r>
              <a:rPr lang="en-US" altLang="ko-KR" sz="1400" dirty="0"/>
              <a:t>-&gt; </a:t>
            </a:r>
            <a:r>
              <a:rPr lang="en-US" altLang="ko-KR" sz="1400" dirty="0" err="1"/>
              <a:t>test_size</a:t>
            </a:r>
            <a:r>
              <a:rPr lang="en-US" altLang="ko-KR" sz="1400" dirty="0"/>
              <a:t> = 0.1</a:t>
            </a:r>
          </a:p>
          <a:p>
            <a:pPr algn="ctr"/>
            <a:r>
              <a:rPr lang="en-US" altLang="ko-KR" sz="1400" dirty="0"/>
              <a:t>-&gt; </a:t>
            </a:r>
            <a:r>
              <a:rPr lang="en-US" altLang="ko-KR" sz="1400" dirty="0" err="1"/>
              <a:t>MinMax</a:t>
            </a:r>
            <a:r>
              <a:rPr lang="en-US" altLang="ko-KR" sz="1400" dirty="0"/>
              <a:t> scaler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EED90B-065F-C9C1-3B83-BA03480655CD}"/>
              </a:ext>
            </a:extLst>
          </p:cNvPr>
          <p:cNvSpPr txBox="1"/>
          <p:nvPr/>
        </p:nvSpPr>
        <p:spPr>
          <a:xfrm>
            <a:off x="10128496" y="5517601"/>
            <a:ext cx="182061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i="1" dirty="0"/>
              <a:t>Best combination </a:t>
            </a:r>
          </a:p>
          <a:p>
            <a:r>
              <a:rPr lang="en-US" altLang="ko-KR" sz="1400" dirty="0"/>
              <a:t>-&gt; </a:t>
            </a:r>
            <a:r>
              <a:rPr lang="en-US" altLang="ko-KR" sz="1400" dirty="0" err="1"/>
              <a:t>test_size</a:t>
            </a:r>
            <a:r>
              <a:rPr lang="en-US" altLang="ko-KR" sz="1400" dirty="0"/>
              <a:t> = 0.1</a:t>
            </a:r>
          </a:p>
          <a:p>
            <a:r>
              <a:rPr lang="en-US" altLang="ko-KR" sz="1400" dirty="0"/>
              <a:t>-&gt; </a:t>
            </a:r>
            <a:r>
              <a:rPr lang="en-US" altLang="ko-KR" sz="1400" dirty="0" err="1"/>
              <a:t>MinMax</a:t>
            </a:r>
            <a:r>
              <a:rPr lang="en-US" altLang="ko-KR" sz="1400" dirty="0"/>
              <a:t> scaler</a:t>
            </a:r>
          </a:p>
          <a:p>
            <a:r>
              <a:rPr lang="en-US" altLang="ko-KR" sz="1400" dirty="0"/>
              <a:t>-&gt; k =14</a:t>
            </a:r>
            <a:endParaRPr lang="ko-KR" altLang="en-US" sz="140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474BA9F-2F85-6378-3B0E-358564E894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964"/>
          <a:stretch/>
        </p:blipFill>
        <p:spPr>
          <a:xfrm>
            <a:off x="6855008" y="5289114"/>
            <a:ext cx="3230135" cy="13488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6F6401-EFE2-FCE1-71AA-C95460E6A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3282" y="5289114"/>
            <a:ext cx="2872667" cy="11974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49E44FA-05DC-2A58-6C49-F8EFC5952634}"/>
              </a:ext>
            </a:extLst>
          </p:cNvPr>
          <p:cNvSpPr txBox="1"/>
          <p:nvPr/>
        </p:nvSpPr>
        <p:spPr>
          <a:xfrm>
            <a:off x="4475949" y="5517601"/>
            <a:ext cx="1820616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i="1" dirty="0"/>
              <a:t>Best combination </a:t>
            </a:r>
          </a:p>
          <a:p>
            <a:r>
              <a:rPr lang="en-US" altLang="ko-KR" sz="1400" dirty="0"/>
              <a:t>-&gt; </a:t>
            </a:r>
            <a:r>
              <a:rPr lang="en-US" altLang="ko-KR" sz="1400" dirty="0" err="1"/>
              <a:t>test_size</a:t>
            </a:r>
            <a:r>
              <a:rPr lang="en-US" altLang="ko-KR" sz="1400" dirty="0"/>
              <a:t> = 0.8</a:t>
            </a:r>
          </a:p>
          <a:p>
            <a:r>
              <a:rPr lang="en-US" altLang="ko-KR" sz="1400" dirty="0"/>
              <a:t>-&gt; Standard scaler</a:t>
            </a:r>
          </a:p>
        </p:txBody>
      </p:sp>
    </p:spTree>
    <p:extLst>
      <p:ext uri="{BB962C8B-B14F-4D97-AF65-F5344CB8AC3E}">
        <p14:creationId xmlns:p14="http://schemas.microsoft.com/office/powerpoint/2010/main" val="4092186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62" name="타원 61">
            <a:extLst>
              <a:ext uri="{FF2B5EF4-FFF2-40B4-BE49-F238E27FC236}">
                <a16:creationId xmlns:a16="http://schemas.microsoft.com/office/drawing/2014/main" id="{2A6464B8-274B-437F-BE6E-93EA5FDCCC23}"/>
              </a:ext>
            </a:extLst>
          </p:cNvPr>
          <p:cNvSpPr/>
          <p:nvPr/>
        </p:nvSpPr>
        <p:spPr>
          <a:xfrm>
            <a:off x="1894528" y="3204966"/>
            <a:ext cx="1604513" cy="1604513"/>
          </a:xfrm>
          <a:prstGeom prst="ellipse">
            <a:avLst/>
          </a:prstGeom>
          <a:solidFill>
            <a:schemeClr val="bg1"/>
          </a:solidFill>
          <a:ln>
            <a:solidFill>
              <a:srgbClr val="1FDE7F"/>
            </a:solidFill>
          </a:ln>
          <a:effectLst>
            <a:outerShdw dist="1397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6DEB251-A784-469D-9F24-5C9690DB037F}"/>
              </a:ext>
            </a:extLst>
          </p:cNvPr>
          <p:cNvSpPr/>
          <p:nvPr/>
        </p:nvSpPr>
        <p:spPr>
          <a:xfrm>
            <a:off x="4823049" y="1796771"/>
            <a:ext cx="1063565" cy="106356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dist="889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B8AB23A-76B7-4029-91A5-A30723B3DBAD}"/>
              </a:ext>
            </a:extLst>
          </p:cNvPr>
          <p:cNvGrpSpPr/>
          <p:nvPr/>
        </p:nvGrpSpPr>
        <p:grpSpPr>
          <a:xfrm>
            <a:off x="3499041" y="1704222"/>
            <a:ext cx="2442656" cy="2260134"/>
            <a:chOff x="3458260" y="1120889"/>
            <a:chExt cx="2442656" cy="2260134"/>
          </a:xfrm>
        </p:grpSpPr>
        <p:sp>
          <p:nvSpPr>
            <p:cNvPr id="65" name="원호 64">
              <a:extLst>
                <a:ext uri="{FF2B5EF4-FFF2-40B4-BE49-F238E27FC236}">
                  <a16:creationId xmlns:a16="http://schemas.microsoft.com/office/drawing/2014/main" id="{F2D2F003-BD89-400C-BA3E-571BE04BC11E}"/>
                </a:ext>
              </a:extLst>
            </p:cNvPr>
            <p:cNvSpPr/>
            <p:nvPr/>
          </p:nvSpPr>
          <p:spPr>
            <a:xfrm>
              <a:off x="4656734" y="1120889"/>
              <a:ext cx="1244182" cy="1244182"/>
            </a:xfrm>
            <a:prstGeom prst="arc">
              <a:avLst>
                <a:gd name="adj1" fmla="val 5814299"/>
                <a:gd name="adj2" fmla="val 4370025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원호 65">
              <a:extLst>
                <a:ext uri="{FF2B5EF4-FFF2-40B4-BE49-F238E27FC236}">
                  <a16:creationId xmlns:a16="http://schemas.microsoft.com/office/drawing/2014/main" id="{0B5349F1-33CC-41DB-9109-5EF25905E532}"/>
                </a:ext>
              </a:extLst>
            </p:cNvPr>
            <p:cNvSpPr/>
            <p:nvPr/>
          </p:nvSpPr>
          <p:spPr>
            <a:xfrm>
              <a:off x="5079098" y="2361896"/>
              <a:ext cx="253404" cy="253404"/>
            </a:xfrm>
            <a:prstGeom prst="arc">
              <a:avLst>
                <a:gd name="adj1" fmla="val 16096826"/>
                <a:gd name="adj2" fmla="val 0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8D718207-F3E0-4D61-BF4A-57C84DAD28AC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flipH="1">
              <a:off x="5332445" y="2488598"/>
              <a:ext cx="58" cy="76162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원호 67">
              <a:extLst>
                <a:ext uri="{FF2B5EF4-FFF2-40B4-BE49-F238E27FC236}">
                  <a16:creationId xmlns:a16="http://schemas.microsoft.com/office/drawing/2014/main" id="{FD44BC61-4F5F-4C58-B5C8-09FD06D3A43F}"/>
                </a:ext>
              </a:extLst>
            </p:cNvPr>
            <p:cNvSpPr/>
            <p:nvPr/>
          </p:nvSpPr>
          <p:spPr>
            <a:xfrm rot="5400000">
              <a:off x="5079098" y="3127321"/>
              <a:ext cx="253404" cy="253404"/>
            </a:xfrm>
            <a:prstGeom prst="arc">
              <a:avLst>
                <a:gd name="adj1" fmla="val 16096826"/>
                <a:gd name="adj2" fmla="val 0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96160D0-C27C-4711-9C7E-11B4FD7E7C20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 flipH="1">
              <a:off x="3458260" y="3380725"/>
              <a:ext cx="1747540" cy="29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A1EB847C-3C1F-491F-9AEF-5E58374D1DF7}"/>
              </a:ext>
            </a:extLst>
          </p:cNvPr>
          <p:cNvSpPr/>
          <p:nvPr/>
        </p:nvSpPr>
        <p:spPr>
          <a:xfrm>
            <a:off x="6190263" y="2523860"/>
            <a:ext cx="1063565" cy="106356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dist="889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911D877-1028-4F88-A13D-A87B9E9BE1C4}"/>
              </a:ext>
            </a:extLst>
          </p:cNvPr>
          <p:cNvGrpSpPr/>
          <p:nvPr/>
        </p:nvGrpSpPr>
        <p:grpSpPr>
          <a:xfrm>
            <a:off x="3499041" y="2522022"/>
            <a:ext cx="3881741" cy="1521735"/>
            <a:chOff x="3458260" y="1938689"/>
            <a:chExt cx="3881741" cy="1521735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B3E27FED-2931-4552-8A29-0EA12B9718C0}"/>
                </a:ext>
              </a:extLst>
            </p:cNvPr>
            <p:cNvGrpSpPr/>
            <p:nvPr/>
          </p:nvGrpSpPr>
          <p:grpSpPr>
            <a:xfrm rot="3600000">
              <a:off x="5970705" y="1813574"/>
              <a:ext cx="1244182" cy="1494411"/>
              <a:chOff x="6154263" y="1782671"/>
              <a:chExt cx="1244182" cy="1494411"/>
            </a:xfrm>
          </p:grpSpPr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EC3D531A-452E-43CF-B0F7-04C33A1C733F}"/>
                  </a:ext>
                </a:extLst>
              </p:cNvPr>
              <p:cNvSpPr/>
              <p:nvPr/>
            </p:nvSpPr>
            <p:spPr>
              <a:xfrm>
                <a:off x="6154263" y="1782671"/>
                <a:ext cx="1244182" cy="1244182"/>
              </a:xfrm>
              <a:prstGeom prst="arc">
                <a:avLst>
                  <a:gd name="adj1" fmla="val 5814299"/>
                  <a:gd name="adj2" fmla="val 4370025"/>
                </a:avLst>
              </a:prstGeom>
              <a:noFill/>
              <a:ln w="19050">
                <a:solidFill>
                  <a:srgbClr val="023141"/>
                </a:solidFill>
                <a:prstDash val="sysDot"/>
                <a:tailEnd type="oval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27823A24-7BA1-42A6-AA22-9BE56B935577}"/>
                  </a:ext>
                </a:extLst>
              </p:cNvPr>
              <p:cNvSpPr/>
              <p:nvPr/>
            </p:nvSpPr>
            <p:spPr>
              <a:xfrm>
                <a:off x="6576627" y="3023678"/>
                <a:ext cx="253404" cy="253404"/>
              </a:xfrm>
              <a:prstGeom prst="arc">
                <a:avLst>
                  <a:gd name="adj1" fmla="val 16096826"/>
                  <a:gd name="adj2" fmla="val 20958490"/>
                </a:avLst>
              </a:prstGeom>
              <a:noFill/>
              <a:ln w="19050">
                <a:solidFill>
                  <a:srgbClr val="023141"/>
                </a:solidFill>
                <a:prstDash val="sysDot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544AF81D-3A25-440E-AB27-300C287D85F3}"/>
                </a:ext>
              </a:extLst>
            </p:cNvPr>
            <p:cNvCxnSpPr>
              <a:cxnSpLocks/>
              <a:stCxn id="87" idx="2"/>
              <a:endCxn id="74" idx="0"/>
            </p:cNvCxnSpPr>
            <p:nvPr/>
          </p:nvCxnSpPr>
          <p:spPr>
            <a:xfrm flipH="1">
              <a:off x="5558050" y="2903858"/>
              <a:ext cx="543471" cy="520612"/>
            </a:xfrm>
            <a:prstGeom prst="line">
              <a:avLst/>
            </a:prstGeom>
            <a:ln w="19050">
              <a:solidFill>
                <a:srgbClr val="02314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원호 73">
              <a:extLst>
                <a:ext uri="{FF2B5EF4-FFF2-40B4-BE49-F238E27FC236}">
                  <a16:creationId xmlns:a16="http://schemas.microsoft.com/office/drawing/2014/main" id="{2FBEBC42-75D3-4B29-B57C-6A9C5E1845A3}"/>
                </a:ext>
              </a:extLst>
            </p:cNvPr>
            <p:cNvSpPr/>
            <p:nvPr/>
          </p:nvSpPr>
          <p:spPr>
            <a:xfrm rot="5400000">
              <a:off x="5344061" y="3205929"/>
              <a:ext cx="253404" cy="253404"/>
            </a:xfrm>
            <a:prstGeom prst="arc">
              <a:avLst>
                <a:gd name="adj1" fmla="val 18987328"/>
                <a:gd name="adj2" fmla="val 0"/>
              </a:avLst>
            </a:prstGeom>
            <a:noFill/>
            <a:ln w="19050">
              <a:solidFill>
                <a:srgbClr val="023141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58E7873B-CABB-4031-9E1D-963247C279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8260" y="3460126"/>
              <a:ext cx="2016000" cy="298"/>
            </a:xfrm>
            <a:prstGeom prst="line">
              <a:avLst/>
            </a:prstGeom>
            <a:ln w="19050">
              <a:solidFill>
                <a:srgbClr val="02314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타원 87">
            <a:extLst>
              <a:ext uri="{FF2B5EF4-FFF2-40B4-BE49-F238E27FC236}">
                <a16:creationId xmlns:a16="http://schemas.microsoft.com/office/drawing/2014/main" id="{AA424FE2-E369-48DD-99B5-597BB4773598}"/>
              </a:ext>
            </a:extLst>
          </p:cNvPr>
          <p:cNvSpPr/>
          <p:nvPr/>
        </p:nvSpPr>
        <p:spPr>
          <a:xfrm rot="10800000" flipV="1">
            <a:off x="4787824" y="5364703"/>
            <a:ext cx="1063565" cy="106356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dist="889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9D0D2A5-6012-4F29-A578-F74C486929E0}"/>
              </a:ext>
            </a:extLst>
          </p:cNvPr>
          <p:cNvGrpSpPr/>
          <p:nvPr/>
        </p:nvGrpSpPr>
        <p:grpSpPr>
          <a:xfrm>
            <a:off x="3499041" y="4258443"/>
            <a:ext cx="2442656" cy="2260134"/>
            <a:chOff x="3458260" y="3675110"/>
            <a:chExt cx="2442656" cy="2260134"/>
          </a:xfrm>
        </p:grpSpPr>
        <p:sp>
          <p:nvSpPr>
            <p:cNvPr id="90" name="원호 89">
              <a:extLst>
                <a:ext uri="{FF2B5EF4-FFF2-40B4-BE49-F238E27FC236}">
                  <a16:creationId xmlns:a16="http://schemas.microsoft.com/office/drawing/2014/main" id="{E742C527-50E0-44EA-ACB9-278F757E03AE}"/>
                </a:ext>
              </a:extLst>
            </p:cNvPr>
            <p:cNvSpPr/>
            <p:nvPr/>
          </p:nvSpPr>
          <p:spPr>
            <a:xfrm flipV="1">
              <a:off x="4656734" y="4691062"/>
              <a:ext cx="1244182" cy="1244182"/>
            </a:xfrm>
            <a:prstGeom prst="arc">
              <a:avLst>
                <a:gd name="adj1" fmla="val 5814299"/>
                <a:gd name="adj2" fmla="val 4370025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93438B60-F04E-4FBA-BB4D-944376B97E40}"/>
                </a:ext>
              </a:extLst>
            </p:cNvPr>
            <p:cNvSpPr/>
            <p:nvPr/>
          </p:nvSpPr>
          <p:spPr>
            <a:xfrm flipV="1">
              <a:off x="5079098" y="4440833"/>
              <a:ext cx="253404" cy="253404"/>
            </a:xfrm>
            <a:prstGeom prst="arc">
              <a:avLst>
                <a:gd name="adj1" fmla="val 16096826"/>
                <a:gd name="adj2" fmla="val 0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2440E863-0AB1-4714-A67E-ED2D97A5E61F}"/>
                </a:ext>
              </a:extLst>
            </p:cNvPr>
            <p:cNvCxnSpPr>
              <a:cxnSpLocks/>
              <a:endCxn id="93" idx="0"/>
            </p:cNvCxnSpPr>
            <p:nvPr/>
          </p:nvCxnSpPr>
          <p:spPr>
            <a:xfrm flipH="1" flipV="1">
              <a:off x="5332445" y="3805912"/>
              <a:ext cx="58" cy="76162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원호 92">
              <a:extLst>
                <a:ext uri="{FF2B5EF4-FFF2-40B4-BE49-F238E27FC236}">
                  <a16:creationId xmlns:a16="http://schemas.microsoft.com/office/drawing/2014/main" id="{1F8EEA10-BE79-471C-A5EF-CBFEA4EE93CC}"/>
                </a:ext>
              </a:extLst>
            </p:cNvPr>
            <p:cNvSpPr/>
            <p:nvPr/>
          </p:nvSpPr>
          <p:spPr>
            <a:xfrm rot="16200000" flipV="1">
              <a:off x="5079098" y="3675408"/>
              <a:ext cx="253404" cy="253404"/>
            </a:xfrm>
            <a:prstGeom prst="arc">
              <a:avLst>
                <a:gd name="adj1" fmla="val 16096826"/>
                <a:gd name="adj2" fmla="val 0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6E75E8FC-E4F8-44A0-BCE8-D381E0F9854F}"/>
                </a:ext>
              </a:extLst>
            </p:cNvPr>
            <p:cNvCxnSpPr>
              <a:cxnSpLocks/>
              <a:stCxn id="93" idx="2"/>
            </p:cNvCxnSpPr>
            <p:nvPr/>
          </p:nvCxnSpPr>
          <p:spPr>
            <a:xfrm flipH="1" flipV="1">
              <a:off x="3458260" y="3675110"/>
              <a:ext cx="1747540" cy="29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타원 94">
            <a:extLst>
              <a:ext uri="{FF2B5EF4-FFF2-40B4-BE49-F238E27FC236}">
                <a16:creationId xmlns:a16="http://schemas.microsoft.com/office/drawing/2014/main" id="{AAD8F464-EAB3-4D65-B36C-069B51261D38}"/>
              </a:ext>
            </a:extLst>
          </p:cNvPr>
          <p:cNvSpPr/>
          <p:nvPr/>
        </p:nvSpPr>
        <p:spPr>
          <a:xfrm rot="10800000" flipV="1">
            <a:off x="6199788" y="4619085"/>
            <a:ext cx="1063565" cy="106356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dist="889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A2BA9CC-5BDE-4E1C-B969-7FDAFFC19620}"/>
              </a:ext>
            </a:extLst>
          </p:cNvPr>
          <p:cNvGrpSpPr/>
          <p:nvPr/>
        </p:nvGrpSpPr>
        <p:grpSpPr>
          <a:xfrm>
            <a:off x="3499041" y="4186984"/>
            <a:ext cx="3881741" cy="1521736"/>
            <a:chOff x="3458260" y="3603651"/>
            <a:chExt cx="3881741" cy="1521736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DAD74B3C-C972-41B6-B915-95C79F60E570}"/>
                </a:ext>
              </a:extLst>
            </p:cNvPr>
            <p:cNvGrpSpPr/>
            <p:nvPr/>
          </p:nvGrpSpPr>
          <p:grpSpPr>
            <a:xfrm rot="18000000" flipV="1">
              <a:off x="5970705" y="3756090"/>
              <a:ext cx="1244182" cy="1494411"/>
              <a:chOff x="6154263" y="1782671"/>
              <a:chExt cx="1244182" cy="1494411"/>
            </a:xfrm>
          </p:grpSpPr>
          <p:sp>
            <p:nvSpPr>
              <p:cNvPr id="101" name="원호 100">
                <a:extLst>
                  <a:ext uri="{FF2B5EF4-FFF2-40B4-BE49-F238E27FC236}">
                    <a16:creationId xmlns:a16="http://schemas.microsoft.com/office/drawing/2014/main" id="{F26724A0-721F-43F5-A57E-044CCD2D72D0}"/>
                  </a:ext>
                </a:extLst>
              </p:cNvPr>
              <p:cNvSpPr/>
              <p:nvPr/>
            </p:nvSpPr>
            <p:spPr>
              <a:xfrm>
                <a:off x="6154263" y="1782671"/>
                <a:ext cx="1244182" cy="1244182"/>
              </a:xfrm>
              <a:prstGeom prst="arc">
                <a:avLst>
                  <a:gd name="adj1" fmla="val 5814299"/>
                  <a:gd name="adj2" fmla="val 4370025"/>
                </a:avLst>
              </a:prstGeom>
              <a:noFill/>
              <a:ln w="19050">
                <a:solidFill>
                  <a:srgbClr val="023141"/>
                </a:solidFill>
                <a:prstDash val="sysDot"/>
                <a:tailEnd type="oval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099F733D-C913-46EA-885C-E237C4964730}"/>
                  </a:ext>
                </a:extLst>
              </p:cNvPr>
              <p:cNvSpPr/>
              <p:nvPr/>
            </p:nvSpPr>
            <p:spPr>
              <a:xfrm>
                <a:off x="6576627" y="3023678"/>
                <a:ext cx="253404" cy="253404"/>
              </a:xfrm>
              <a:prstGeom prst="arc">
                <a:avLst>
                  <a:gd name="adj1" fmla="val 16096826"/>
                  <a:gd name="adj2" fmla="val 20721612"/>
                </a:avLst>
              </a:prstGeom>
              <a:noFill/>
              <a:ln w="19050">
                <a:solidFill>
                  <a:srgbClr val="023141"/>
                </a:solidFill>
                <a:prstDash val="sysDot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8E844F03-8AEB-43F8-B7F4-992FEAE06117}"/>
                </a:ext>
              </a:extLst>
            </p:cNvPr>
            <p:cNvCxnSpPr>
              <a:cxnSpLocks/>
              <a:stCxn id="102" idx="2"/>
              <a:endCxn id="99" idx="0"/>
            </p:cNvCxnSpPr>
            <p:nvPr/>
          </p:nvCxnSpPr>
          <p:spPr>
            <a:xfrm flipH="1" flipV="1">
              <a:off x="5547590" y="3629601"/>
              <a:ext cx="560349" cy="536531"/>
            </a:xfrm>
            <a:prstGeom prst="line">
              <a:avLst/>
            </a:prstGeom>
            <a:ln w="19050">
              <a:solidFill>
                <a:srgbClr val="02314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원호 98">
              <a:extLst>
                <a:ext uri="{FF2B5EF4-FFF2-40B4-BE49-F238E27FC236}">
                  <a16:creationId xmlns:a16="http://schemas.microsoft.com/office/drawing/2014/main" id="{538A2DFA-D450-4064-9623-417227026FB8}"/>
                </a:ext>
              </a:extLst>
            </p:cNvPr>
            <p:cNvSpPr/>
            <p:nvPr/>
          </p:nvSpPr>
          <p:spPr>
            <a:xfrm rot="16200000" flipV="1">
              <a:off x="5344061" y="3603651"/>
              <a:ext cx="253404" cy="253404"/>
            </a:xfrm>
            <a:prstGeom prst="arc">
              <a:avLst>
                <a:gd name="adj1" fmla="val 19360392"/>
                <a:gd name="adj2" fmla="val 0"/>
              </a:avLst>
            </a:prstGeom>
            <a:noFill/>
            <a:ln w="19050">
              <a:solidFill>
                <a:srgbClr val="023141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BC4ACE0E-79AE-4849-B064-C8C51CED17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8260" y="3603651"/>
              <a:ext cx="2016000" cy="298"/>
            </a:xfrm>
            <a:prstGeom prst="line">
              <a:avLst/>
            </a:prstGeom>
            <a:ln w="19050">
              <a:solidFill>
                <a:srgbClr val="02314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타원 102">
            <a:extLst>
              <a:ext uri="{FF2B5EF4-FFF2-40B4-BE49-F238E27FC236}">
                <a16:creationId xmlns:a16="http://schemas.microsoft.com/office/drawing/2014/main" id="{4B59774C-5E83-4543-9361-1A9F7FB11E1D}"/>
              </a:ext>
            </a:extLst>
          </p:cNvPr>
          <p:cNvSpPr/>
          <p:nvPr/>
        </p:nvSpPr>
        <p:spPr>
          <a:xfrm>
            <a:off x="7661775" y="3585918"/>
            <a:ext cx="1063565" cy="1063565"/>
          </a:xfrm>
          <a:prstGeom prst="ellipse">
            <a:avLst/>
          </a:prstGeom>
          <a:solidFill>
            <a:srgbClr val="1FDE7F"/>
          </a:solidFill>
          <a:ln>
            <a:solidFill>
              <a:schemeClr val="bg1">
                <a:lumMod val="95000"/>
              </a:schemeClr>
            </a:solidFill>
          </a:ln>
          <a:effectLst>
            <a:outerShdw dist="889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FAA550A8-15AB-4209-917D-1CF24B181A4B}"/>
              </a:ext>
            </a:extLst>
          </p:cNvPr>
          <p:cNvGrpSpPr/>
          <p:nvPr/>
        </p:nvGrpSpPr>
        <p:grpSpPr>
          <a:xfrm>
            <a:off x="3499041" y="3495609"/>
            <a:ext cx="5316607" cy="1244182"/>
            <a:chOff x="3458260" y="2912276"/>
            <a:chExt cx="5316607" cy="1244182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2C51AE8C-6443-4304-8A37-83C13ACD8F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8260" y="3533000"/>
              <a:ext cx="3960000" cy="298"/>
            </a:xfrm>
            <a:prstGeom prst="line">
              <a:avLst/>
            </a:prstGeom>
            <a:ln w="19050">
              <a:solidFill>
                <a:srgbClr val="1FDE7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원호 105">
              <a:extLst>
                <a:ext uri="{FF2B5EF4-FFF2-40B4-BE49-F238E27FC236}">
                  <a16:creationId xmlns:a16="http://schemas.microsoft.com/office/drawing/2014/main" id="{FD2DC8BD-6767-4D8D-BE22-E89050C6C41A}"/>
                </a:ext>
              </a:extLst>
            </p:cNvPr>
            <p:cNvSpPr/>
            <p:nvPr/>
          </p:nvSpPr>
          <p:spPr>
            <a:xfrm>
              <a:off x="7530685" y="2912276"/>
              <a:ext cx="1244182" cy="1244182"/>
            </a:xfrm>
            <a:prstGeom prst="arc">
              <a:avLst>
                <a:gd name="adj1" fmla="val 11509260"/>
                <a:gd name="adj2" fmla="val 9524419"/>
              </a:avLst>
            </a:prstGeom>
            <a:noFill/>
            <a:ln w="19050">
              <a:solidFill>
                <a:srgbClr val="1FDE7F"/>
              </a:solidFill>
              <a:prstDash val="solid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원호 106">
              <a:extLst>
                <a:ext uri="{FF2B5EF4-FFF2-40B4-BE49-F238E27FC236}">
                  <a16:creationId xmlns:a16="http://schemas.microsoft.com/office/drawing/2014/main" id="{D3423828-3895-43CC-B729-CDA582C6D42F}"/>
                </a:ext>
              </a:extLst>
            </p:cNvPr>
            <p:cNvSpPr/>
            <p:nvPr/>
          </p:nvSpPr>
          <p:spPr>
            <a:xfrm rot="5400000">
              <a:off x="7290281" y="3279596"/>
              <a:ext cx="253404" cy="253404"/>
            </a:xfrm>
            <a:prstGeom prst="arc">
              <a:avLst>
                <a:gd name="adj1" fmla="val 16096826"/>
                <a:gd name="adj2" fmla="val 0"/>
              </a:avLst>
            </a:prstGeom>
            <a:noFill/>
            <a:ln w="19050">
              <a:solidFill>
                <a:srgbClr val="1FDE7F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A67BF52-06A6-4CF0-A453-4B0A1EABC72C}"/>
              </a:ext>
            </a:extLst>
          </p:cNvPr>
          <p:cNvSpPr/>
          <p:nvPr/>
        </p:nvSpPr>
        <p:spPr>
          <a:xfrm>
            <a:off x="8997194" y="3453342"/>
            <a:ext cx="2515075" cy="1810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Combination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By functioning and combining all of these, we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learned more about various algorithms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by looking for the best combination of five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4E2E53B-A69B-4BC7-B43B-617C4F288D4B}"/>
              </a:ext>
            </a:extLst>
          </p:cNvPr>
          <p:cNvSpPr/>
          <p:nvPr/>
        </p:nvSpPr>
        <p:spPr>
          <a:xfrm>
            <a:off x="1864802" y="1716531"/>
            <a:ext cx="2515075" cy="1533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Clustering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As we used the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K-means Clustering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, we learned the parameters and algorithms necessary for it.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10325E7-070A-4B8E-ABB5-DFC237482025}"/>
              </a:ext>
            </a:extLst>
          </p:cNvPr>
          <p:cNvSpPr/>
          <p:nvPr/>
        </p:nvSpPr>
        <p:spPr>
          <a:xfrm>
            <a:off x="1769618" y="5092710"/>
            <a:ext cx="2515075" cy="1533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Classification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As we used the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decision tree and logistic regression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we learned the parameters and algorithms necessary for it.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E545196-7B17-4EA8-BC65-2EF5097908EC}"/>
              </a:ext>
            </a:extLst>
          </p:cNvPr>
          <p:cNvSpPr/>
          <p:nvPr/>
        </p:nvSpPr>
        <p:spPr>
          <a:xfrm>
            <a:off x="7551955" y="1838899"/>
            <a:ext cx="2515075" cy="1533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Kaggle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 got a lot of experience by receiving data through the </a:t>
            </a: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kaggle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and using various information from the </a:t>
            </a:r>
            <a:r>
              <a:rPr lang="en-US" altLang="ko-KR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kaggle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6CD2D3C-9FA1-4FC9-AAFE-B214208B8026}"/>
              </a:ext>
            </a:extLst>
          </p:cNvPr>
          <p:cNvSpPr/>
          <p:nvPr/>
        </p:nvSpPr>
        <p:spPr>
          <a:xfrm>
            <a:off x="7528805" y="4969025"/>
            <a:ext cx="2515075" cy="125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Evaluation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As we used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K-fold-cross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we learned the parameters and algorithms necessary for it.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79B1BAB5-29F7-4E81-8405-F762CA0C100A}"/>
              </a:ext>
            </a:extLst>
          </p:cNvPr>
          <p:cNvGrpSpPr/>
          <p:nvPr/>
        </p:nvGrpSpPr>
        <p:grpSpPr>
          <a:xfrm>
            <a:off x="2391956" y="3523001"/>
            <a:ext cx="593332" cy="593332"/>
            <a:chOff x="1651388" y="2172798"/>
            <a:chExt cx="1083168" cy="1083168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D9EF257-7E8D-49ED-8DD3-31B29FFD28FE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FDE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001C3955-559C-4972-906A-4ECD0BA9C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5" name="Google Shape;167;p35">
            <a:extLst>
              <a:ext uri="{FF2B5EF4-FFF2-40B4-BE49-F238E27FC236}">
                <a16:creationId xmlns:a16="http://schemas.microsoft.com/office/drawing/2014/main" id="{579AC94D-7330-96E4-D163-D60BE31275AC}"/>
              </a:ext>
            </a:extLst>
          </p:cNvPr>
          <p:cNvSpPr txBox="1">
            <a:spLocks noGrp="1"/>
          </p:cNvSpPr>
          <p:nvPr/>
        </p:nvSpPr>
        <p:spPr>
          <a:xfrm>
            <a:off x="586540" y="860128"/>
            <a:ext cx="3257981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What I learned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27B2C5-89FF-20B9-7F53-C2ABFB851F6E}"/>
              </a:ext>
            </a:extLst>
          </p:cNvPr>
          <p:cNvSpPr txBox="1"/>
          <p:nvPr/>
        </p:nvSpPr>
        <p:spPr>
          <a:xfrm>
            <a:off x="2189117" y="4212934"/>
            <a:ext cx="12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Team 5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5327B5-692E-75EC-FB79-C43A911F7B0C}"/>
              </a:ext>
            </a:extLst>
          </p:cNvPr>
          <p:cNvSpPr txBox="1"/>
          <p:nvPr/>
        </p:nvSpPr>
        <p:spPr>
          <a:xfrm>
            <a:off x="4702935" y="2140236"/>
            <a:ext cx="135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Clustering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98A0027-8719-58CE-B772-28DE10D30282}"/>
              </a:ext>
            </a:extLst>
          </p:cNvPr>
          <p:cNvSpPr txBox="1"/>
          <p:nvPr/>
        </p:nvSpPr>
        <p:spPr>
          <a:xfrm>
            <a:off x="6095999" y="2905288"/>
            <a:ext cx="135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Kaggle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12E75E0-9E36-5F1F-0707-F3755A052FEB}"/>
              </a:ext>
            </a:extLst>
          </p:cNvPr>
          <p:cNvSpPr txBox="1"/>
          <p:nvPr/>
        </p:nvSpPr>
        <p:spPr>
          <a:xfrm>
            <a:off x="6117562" y="4941349"/>
            <a:ext cx="135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CE0494C-4860-7F5F-7EFC-E53C41BED247}"/>
              </a:ext>
            </a:extLst>
          </p:cNvPr>
          <p:cNvSpPr txBox="1"/>
          <p:nvPr/>
        </p:nvSpPr>
        <p:spPr>
          <a:xfrm>
            <a:off x="4625989" y="5716106"/>
            <a:ext cx="1395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Classification</a:t>
            </a:r>
            <a:endParaRPr lang="ko-KR" altLang="en-US" sz="16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F679CF6-8E5D-53DD-3365-98D8218C80AB}"/>
              </a:ext>
            </a:extLst>
          </p:cNvPr>
          <p:cNvSpPr txBox="1"/>
          <p:nvPr/>
        </p:nvSpPr>
        <p:spPr>
          <a:xfrm>
            <a:off x="7463557" y="3989631"/>
            <a:ext cx="1465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Combination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919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82D43906-DDD9-B983-E873-57D50A4BD2B4}"/>
              </a:ext>
            </a:extLst>
          </p:cNvPr>
          <p:cNvSpPr txBox="1">
            <a:spLocks noGrp="1"/>
          </p:cNvSpPr>
          <p:nvPr/>
        </p:nvSpPr>
        <p:spPr>
          <a:xfrm>
            <a:off x="4964719" y="3336403"/>
            <a:ext cx="3257981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6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974222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82D43906-DDD9-B983-E873-57D50A4BD2B4}"/>
              </a:ext>
            </a:extLst>
          </p:cNvPr>
          <p:cNvSpPr txBox="1">
            <a:spLocks noGrp="1"/>
          </p:cNvSpPr>
          <p:nvPr/>
        </p:nvSpPr>
        <p:spPr>
          <a:xfrm>
            <a:off x="4131342" y="3324828"/>
            <a:ext cx="4885337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933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428185" y="860128"/>
            <a:ext cx="3257981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3200" dirty="0"/>
              <a:t>Objective setting</a:t>
            </a:r>
          </a:p>
        </p:txBody>
      </p:sp>
      <p:sp>
        <p:nvSpPr>
          <p:cNvPr id="62" name="Google Shape;249;p40">
            <a:extLst>
              <a:ext uri="{FF2B5EF4-FFF2-40B4-BE49-F238E27FC236}">
                <a16:creationId xmlns:a16="http://schemas.microsoft.com/office/drawing/2014/main" id="{A9250576-C1F6-8CA6-0FC5-DE0B5E5300AB}"/>
              </a:ext>
            </a:extLst>
          </p:cNvPr>
          <p:cNvSpPr txBox="1">
            <a:spLocks noGrp="1"/>
          </p:cNvSpPr>
          <p:nvPr/>
        </p:nvSpPr>
        <p:spPr>
          <a:xfrm>
            <a:off x="-55110" y="4044045"/>
            <a:ext cx="42967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+mn-lt"/>
              </a:rPr>
              <a:t>The income dataset is a dataset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+mn-lt"/>
              </a:rPr>
              <a:t>representing income for various topics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+mn-lt"/>
              </a:rPr>
              <a:t>In Kaggle.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63" name="Google Shape;250;p40">
            <a:extLst>
              <a:ext uri="{FF2B5EF4-FFF2-40B4-BE49-F238E27FC236}">
                <a16:creationId xmlns:a16="http://schemas.microsoft.com/office/drawing/2014/main" id="{3EDFE803-E95B-EF66-8CA5-0DC37ABDBA32}"/>
              </a:ext>
            </a:extLst>
          </p:cNvPr>
          <p:cNvSpPr txBox="1">
            <a:spLocks noGrp="1"/>
          </p:cNvSpPr>
          <p:nvPr/>
        </p:nvSpPr>
        <p:spPr>
          <a:xfrm>
            <a:off x="1124909" y="1967608"/>
            <a:ext cx="2673600" cy="2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Exo 2"/>
              <a:buNone/>
              <a:defRPr sz="20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Income</a:t>
            </a:r>
            <a:endParaRPr dirty="0"/>
          </a:p>
        </p:txBody>
      </p:sp>
      <p:cxnSp>
        <p:nvCxnSpPr>
          <p:cNvPr id="64" name="Google Shape;251;p40">
            <a:extLst>
              <a:ext uri="{FF2B5EF4-FFF2-40B4-BE49-F238E27FC236}">
                <a16:creationId xmlns:a16="http://schemas.microsoft.com/office/drawing/2014/main" id="{24568F3C-9108-9972-C562-9BBC2E5DA0F9}"/>
              </a:ext>
            </a:extLst>
          </p:cNvPr>
          <p:cNvCxnSpPr/>
          <p:nvPr/>
        </p:nvCxnSpPr>
        <p:spPr>
          <a:xfrm>
            <a:off x="3401003" y="4030895"/>
            <a:ext cx="1368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E08EB0C-3B1C-3769-1C49-721A53596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666" y="2332481"/>
            <a:ext cx="3595857" cy="2979678"/>
          </a:xfrm>
          <a:prstGeom prst="rect">
            <a:avLst/>
          </a:prstGeom>
        </p:spPr>
      </p:pic>
      <p:cxnSp>
        <p:nvCxnSpPr>
          <p:cNvPr id="66" name="Google Shape;251;p40">
            <a:extLst>
              <a:ext uri="{FF2B5EF4-FFF2-40B4-BE49-F238E27FC236}">
                <a16:creationId xmlns:a16="http://schemas.microsoft.com/office/drawing/2014/main" id="{E7E88D6A-4C95-1338-CA73-CC2F817050A4}"/>
              </a:ext>
            </a:extLst>
          </p:cNvPr>
          <p:cNvCxnSpPr/>
          <p:nvPr/>
        </p:nvCxnSpPr>
        <p:spPr>
          <a:xfrm>
            <a:off x="7577739" y="4030895"/>
            <a:ext cx="1368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250;p40">
            <a:extLst>
              <a:ext uri="{FF2B5EF4-FFF2-40B4-BE49-F238E27FC236}">
                <a16:creationId xmlns:a16="http://schemas.microsoft.com/office/drawing/2014/main" id="{62682F88-2291-2A9B-9CAC-07328A61D3B8}"/>
              </a:ext>
            </a:extLst>
          </p:cNvPr>
          <p:cNvSpPr txBox="1">
            <a:spLocks noGrp="1"/>
          </p:cNvSpPr>
          <p:nvPr/>
        </p:nvSpPr>
        <p:spPr>
          <a:xfrm>
            <a:off x="6535723" y="1946635"/>
            <a:ext cx="2673600" cy="2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Exo 2"/>
              <a:buNone/>
              <a:defRPr sz="20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Target</a:t>
            </a:r>
            <a:endParaRPr dirty="0"/>
          </a:p>
        </p:txBody>
      </p:sp>
      <p:sp>
        <p:nvSpPr>
          <p:cNvPr id="68" name="Google Shape;249;p40">
            <a:extLst>
              <a:ext uri="{FF2B5EF4-FFF2-40B4-BE49-F238E27FC236}">
                <a16:creationId xmlns:a16="http://schemas.microsoft.com/office/drawing/2014/main" id="{84E7E4A5-1533-0ADD-983D-CBF7B6120BCA}"/>
              </a:ext>
            </a:extLst>
          </p:cNvPr>
          <p:cNvSpPr txBox="1">
            <a:spLocks noGrp="1"/>
          </p:cNvSpPr>
          <p:nvPr/>
        </p:nvSpPr>
        <p:spPr>
          <a:xfrm>
            <a:off x="7872523" y="4044045"/>
            <a:ext cx="4319477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lt"/>
              </a:rPr>
              <a:t>T</a:t>
            </a:r>
            <a:r>
              <a:rPr lang="en-US" sz="1800" dirty="0">
                <a:latin typeface="+mn-lt"/>
              </a:rPr>
              <a:t>here is an item called 'target' in the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+mn-lt"/>
              </a:rPr>
              <a:t>column, which has a </a:t>
            </a:r>
            <a:r>
              <a:rPr lang="en-US" sz="1800" i="1" u="sng" dirty="0">
                <a:latin typeface="+mn-lt"/>
              </a:rPr>
              <a:t>binary value</a:t>
            </a:r>
            <a:r>
              <a:rPr lang="en-US" sz="1800" dirty="0">
                <a:latin typeface="+mn-lt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+mn-lt"/>
              </a:rPr>
              <a:t> A value of 0 means that you have 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+mn-lt"/>
              </a:rPr>
              <a:t> income of less than $500,000, </a:t>
            </a:r>
          </a:p>
        </p:txBody>
      </p:sp>
    </p:spTree>
    <p:extLst>
      <p:ext uri="{BB962C8B-B14F-4D97-AF65-F5344CB8AC3E}">
        <p14:creationId xmlns:p14="http://schemas.microsoft.com/office/powerpoint/2010/main" val="22260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428185" y="860128"/>
            <a:ext cx="3257981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3200" dirty="0"/>
              <a:t>Objective setting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20A9087-B888-FF59-DF01-B3092784E589}"/>
              </a:ext>
            </a:extLst>
          </p:cNvPr>
          <p:cNvSpPr/>
          <p:nvPr/>
        </p:nvSpPr>
        <p:spPr>
          <a:xfrm rot="16200000">
            <a:off x="5832712" y="4408434"/>
            <a:ext cx="411480" cy="405930"/>
          </a:xfrm>
          <a:prstGeom prst="downArrow">
            <a:avLst/>
          </a:prstGeom>
          <a:noFill/>
          <a:ln w="38100">
            <a:solidFill>
              <a:srgbClr val="1FDE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DA282A-DEB6-7460-190E-9208B1617C24}"/>
              </a:ext>
            </a:extLst>
          </p:cNvPr>
          <p:cNvSpPr txBox="1"/>
          <p:nvPr/>
        </p:nvSpPr>
        <p:spPr>
          <a:xfrm>
            <a:off x="-413848" y="5484471"/>
            <a:ext cx="130196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purpose of the program is to predict the target(=income) by clustering each value with a given column </a:t>
            </a:r>
          </a:p>
          <a:p>
            <a:pPr algn="ctr"/>
            <a:r>
              <a:rPr lang="en-US" altLang="ko-KR" sz="1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(age, work class, education level, marital status, occupation, family relations, race, sex, </a:t>
            </a:r>
            <a:r>
              <a:rPr lang="en-US" altLang="ko-KR" sz="14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hours.per.week</a:t>
            </a:r>
            <a:r>
              <a:rPr lang="en-US" altLang="ko-KR" sz="1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and nationality).</a:t>
            </a:r>
            <a:b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It is also the purpose of the program to find the column most related to income.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CD5CB30-A70B-F0B7-1D2D-1D4C380E4B9A}"/>
              </a:ext>
            </a:extLst>
          </p:cNvPr>
          <p:cNvSpPr/>
          <p:nvPr/>
        </p:nvSpPr>
        <p:spPr>
          <a:xfrm>
            <a:off x="3785320" y="4266231"/>
            <a:ext cx="1745872" cy="679112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Many features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FD9EB0E-1904-DE61-F346-1E7C66B5634E}"/>
              </a:ext>
            </a:extLst>
          </p:cNvPr>
          <p:cNvSpPr/>
          <p:nvPr/>
        </p:nvSpPr>
        <p:spPr>
          <a:xfrm>
            <a:off x="6545712" y="4275820"/>
            <a:ext cx="1745872" cy="679112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Target</a:t>
            </a: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$500,000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5701D6E6-1A75-5460-E4DE-DD345530866D}"/>
              </a:ext>
            </a:extLst>
          </p:cNvPr>
          <p:cNvSpPr/>
          <p:nvPr/>
        </p:nvSpPr>
        <p:spPr>
          <a:xfrm>
            <a:off x="788719" y="1995478"/>
            <a:ext cx="2369120" cy="1604512"/>
          </a:xfrm>
          <a:prstGeom prst="foldedCorner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i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i="1" dirty="0">
                <a:solidFill>
                  <a:sysClr val="windowText" lastClr="000000"/>
                </a:solidFill>
              </a:rPr>
              <a:t>Find best </a:t>
            </a:r>
          </a:p>
          <a:p>
            <a:pPr algn="ctr"/>
            <a:r>
              <a:rPr lang="en-US" altLang="ko-KR" sz="1400" i="1" dirty="0">
                <a:solidFill>
                  <a:sysClr val="windowText" lastClr="000000"/>
                </a:solidFill>
              </a:rPr>
              <a:t>feature combination</a:t>
            </a:r>
          </a:p>
          <a:p>
            <a:pPr algn="ctr"/>
            <a:endParaRPr lang="en-US" altLang="ko-KR" sz="1400" i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i="1" dirty="0">
                <a:solidFill>
                  <a:sysClr val="windowText" lastClr="000000"/>
                </a:solidFill>
              </a:rPr>
              <a:t>Using</a:t>
            </a:r>
          </a:p>
          <a:p>
            <a:pPr algn="ctr"/>
            <a:r>
              <a:rPr lang="en-US" altLang="ko-KR" sz="1400" b="1" i="1" dirty="0">
                <a:solidFill>
                  <a:sysClr val="windowText" lastClr="000000"/>
                </a:solidFill>
              </a:rPr>
              <a:t>Functionalized</a:t>
            </a:r>
          </a:p>
          <a:p>
            <a:pPr algn="ctr"/>
            <a:r>
              <a:rPr lang="en-US" altLang="ko-KR" sz="1400" i="1" dirty="0">
                <a:solidFill>
                  <a:sysClr val="windowText" lastClr="000000"/>
                </a:solidFill>
              </a:rPr>
              <a:t> Data Analysis Algorithm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2BBB12D-72CB-223F-18DF-4E6C2E6092EA}"/>
              </a:ext>
            </a:extLst>
          </p:cNvPr>
          <p:cNvSpPr/>
          <p:nvPr/>
        </p:nvSpPr>
        <p:spPr>
          <a:xfrm>
            <a:off x="5293742" y="1824487"/>
            <a:ext cx="1604513" cy="1604513"/>
          </a:xfrm>
          <a:prstGeom prst="ellipse">
            <a:avLst/>
          </a:prstGeom>
          <a:solidFill>
            <a:schemeClr val="bg1"/>
          </a:solidFill>
          <a:ln>
            <a:solidFill>
              <a:srgbClr val="1FDE7F"/>
            </a:solidFill>
          </a:ln>
          <a:effectLst>
            <a:outerShdw dist="1397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별: 꼭짓점 7개 3">
            <a:extLst>
              <a:ext uri="{FF2B5EF4-FFF2-40B4-BE49-F238E27FC236}">
                <a16:creationId xmlns:a16="http://schemas.microsoft.com/office/drawing/2014/main" id="{90BC75D1-C097-FAD9-0CFE-A90B4DE272B7}"/>
              </a:ext>
            </a:extLst>
          </p:cNvPr>
          <p:cNvSpPr/>
          <p:nvPr/>
        </p:nvSpPr>
        <p:spPr>
          <a:xfrm>
            <a:off x="412672" y="1690361"/>
            <a:ext cx="630873" cy="630873"/>
          </a:xfrm>
          <a:prstGeom prst="star7">
            <a:avLst/>
          </a:prstGeom>
          <a:solidFill>
            <a:srgbClr val="1FDE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0EA2D7-65AB-64C5-DE6C-5F0E9D65BB68}"/>
              </a:ext>
            </a:extLst>
          </p:cNvPr>
          <p:cNvSpPr txBox="1"/>
          <p:nvPr/>
        </p:nvSpPr>
        <p:spPr>
          <a:xfrm>
            <a:off x="3900411" y="3746313"/>
            <a:ext cx="4391173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i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008000"/>
                </a:highlight>
              </a:rPr>
              <a:t> Simply, Neatly, Visualization, Functionalization </a:t>
            </a:r>
            <a:r>
              <a:rPr lang="en-US" altLang="ko-KR" sz="1400" b="1" i="0" dirty="0">
                <a:solidFill>
                  <a:srgbClr val="008000"/>
                </a:solidFill>
                <a:effectLst/>
                <a:highlight>
                  <a:srgbClr val="008000"/>
                </a:highlight>
              </a:rPr>
              <a:t>. </a:t>
            </a:r>
            <a:endParaRPr lang="ko-KR" altLang="en-US" sz="1400" b="1" dirty="0">
              <a:solidFill>
                <a:srgbClr val="008000"/>
              </a:solidFill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008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428185" y="860128"/>
            <a:ext cx="3257981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Data Inspection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7FC0D1-2F78-6D0D-9132-F8D26D257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6" y="1478909"/>
            <a:ext cx="4951266" cy="479133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8C2AE63-CD17-C58D-9E9C-63266B3A929C}"/>
              </a:ext>
            </a:extLst>
          </p:cNvPr>
          <p:cNvGrpSpPr/>
          <p:nvPr/>
        </p:nvGrpSpPr>
        <p:grpSpPr>
          <a:xfrm>
            <a:off x="5069212" y="1587367"/>
            <a:ext cx="7779280" cy="2103990"/>
            <a:chOff x="4300190" y="1799795"/>
            <a:chExt cx="10065596" cy="27663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06F3EC0-009E-3C23-8207-A7AD06230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0190" y="1799795"/>
              <a:ext cx="8039797" cy="27663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A2A8885-E693-A37B-8CA4-CE30FB030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85938" y="1914397"/>
              <a:ext cx="3779848" cy="2560542"/>
            </a:xfrm>
            <a:prstGeom prst="rect">
              <a:avLst/>
            </a:prstGeom>
          </p:spPr>
        </p:pic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87C4E456-EBAE-AEAB-8EC6-71CFB9FE2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212" y="3740180"/>
            <a:ext cx="6569009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8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428185" y="860128"/>
            <a:ext cx="3257981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Data Inspection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D89AFD-405C-37FB-E971-458EE2015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587367"/>
            <a:ext cx="5502117" cy="23928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91180D-F6C6-1B3B-6E0D-6A217D292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14" y="3906007"/>
            <a:ext cx="5121084" cy="27292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0490DE-1D34-40B5-1CD2-792E91A9C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359" y="860128"/>
            <a:ext cx="5502116" cy="5777745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7E658266-1C70-1FD0-6AD7-CC4D3C58EA0F}"/>
              </a:ext>
            </a:extLst>
          </p:cNvPr>
          <p:cNvSpPr/>
          <p:nvPr/>
        </p:nvSpPr>
        <p:spPr>
          <a:xfrm>
            <a:off x="8252475" y="5440101"/>
            <a:ext cx="615015" cy="361950"/>
          </a:xfrm>
          <a:prstGeom prst="rightArrow">
            <a:avLst/>
          </a:prstGeom>
          <a:noFill/>
          <a:ln w="28575">
            <a:solidFill>
              <a:srgbClr val="1FDE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EB4FB-EAF7-C8FA-A5D8-99B53E27897B}"/>
              </a:ext>
            </a:extLst>
          </p:cNvPr>
          <p:cNvSpPr txBox="1"/>
          <p:nvPr/>
        </p:nvSpPr>
        <p:spPr>
          <a:xfrm>
            <a:off x="9109277" y="5340386"/>
            <a:ext cx="2614553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All the features of having missing data are category features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0731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88B73D8-D406-6651-450F-DA5B14E1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86" y="860128"/>
            <a:ext cx="4130398" cy="5808736"/>
          </a:xfrm>
          <a:prstGeom prst="rect">
            <a:avLst/>
          </a:prstGeom>
        </p:spPr>
      </p:pic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428185" y="860128"/>
            <a:ext cx="3257981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Data Inspection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8B08AA-4DF6-9CCE-BE97-E3E953E85C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86"/>
          <a:stretch/>
        </p:blipFill>
        <p:spPr>
          <a:xfrm>
            <a:off x="242887" y="1662672"/>
            <a:ext cx="3826193" cy="21018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B62E0F-9044-4F26-87C5-CA06D4276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155" y="778455"/>
            <a:ext cx="3775957" cy="19865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0DEAE42-7286-EF77-63C2-C711F7036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555" y="930855"/>
            <a:ext cx="3775957" cy="198654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91F97B2-C1A2-C9E2-6B49-356AC9655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1354" y="2738943"/>
            <a:ext cx="1279105" cy="129309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B9DB77F8-E786-81A0-90AF-3863BF0B62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8616" y="4049818"/>
            <a:ext cx="1160723" cy="83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2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428185" y="860128"/>
            <a:ext cx="3257981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Data Inspection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834DF6-B69E-D6FF-4D2D-379221E359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31"/>
          <a:stretch/>
        </p:blipFill>
        <p:spPr>
          <a:xfrm>
            <a:off x="0" y="1550049"/>
            <a:ext cx="3518704" cy="31724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66DD70-D58A-8EDD-A82F-08661BEB5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351" y="860128"/>
            <a:ext cx="6224797" cy="35195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6DF9D1-4F48-4B5D-DEE7-9CB91D786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159" y="3032088"/>
            <a:ext cx="4435110" cy="3679337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754FBE-238C-9574-0472-4BFC226B139E}"/>
              </a:ext>
            </a:extLst>
          </p:cNvPr>
          <p:cNvSpPr/>
          <p:nvPr/>
        </p:nvSpPr>
        <p:spPr>
          <a:xfrm>
            <a:off x="494165" y="4871756"/>
            <a:ext cx="2850058" cy="7880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Distribution of ‘Target’ analyzed</a:t>
            </a: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So, we use classification,</a:t>
            </a: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Logistic regression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12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2FAD41D8-3622-4E09-AA6C-812A683A0F22}"/>
              </a:ext>
            </a:extLst>
          </p:cNvPr>
          <p:cNvSpPr/>
          <p:nvPr/>
        </p:nvSpPr>
        <p:spPr>
          <a:xfrm>
            <a:off x="242887" y="285750"/>
            <a:ext cx="11706225" cy="361950"/>
          </a:xfrm>
          <a:prstGeom prst="round2SameRect">
            <a:avLst/>
          </a:prstGeom>
          <a:solidFill>
            <a:srgbClr val="023141"/>
          </a:solidFill>
          <a:ln>
            <a:noFill/>
          </a:ln>
          <a:effectLst>
            <a:outerShdw dist="63500" dir="5400000" algn="t" rotWithShape="0">
              <a:srgbClr val="1FDE7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DD97-738E-4693-851F-C0D4651D96A3}"/>
              </a:ext>
            </a:extLst>
          </p:cNvPr>
          <p:cNvGrpSpPr/>
          <p:nvPr/>
        </p:nvGrpSpPr>
        <p:grpSpPr>
          <a:xfrm>
            <a:off x="608914" y="379045"/>
            <a:ext cx="11143262" cy="215444"/>
            <a:chOff x="608914" y="379045"/>
            <a:chExt cx="11143262" cy="215444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C8D549B8-7143-451A-8ED4-F8810D57B0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7682" y="397455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D1648A17-79D6-46EE-9FB5-9B3F1EF6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677C000D-817E-4AED-B8C5-ABE793BEE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401B018-9E41-4518-9C6C-65E4B3906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5958B77-5116-4FF8-9F77-FB0664AF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4E169889-9AA8-4D37-AD7F-F357148950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3020" y="397455"/>
              <a:ext cx="140525" cy="140525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1FEF4C92-099E-4167-B622-08F76AC81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9067E6D3-6284-46CB-9A52-FC608E32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DF2AA8E-3C88-4583-8885-AEF81ADFB5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2726ECB-FF7D-40AE-90B8-7F2F1B1569F9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48563" y="353417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88D10E-2032-47E1-B62A-8A3254B27D88}"/>
                </a:ext>
              </a:extLst>
            </p:cNvPr>
            <p:cNvSpPr/>
            <p:nvPr/>
          </p:nvSpPr>
          <p:spPr>
            <a:xfrm>
              <a:off x="11072725" y="379045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100%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F41BA0C-E0DC-4311-99EB-4AC2C7E46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914" y="397455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5AC1CA89-C4A5-C6B2-399C-A6DD20503369}"/>
              </a:ext>
            </a:extLst>
          </p:cNvPr>
          <p:cNvSpPr txBox="1">
            <a:spLocks noGrp="1"/>
          </p:cNvSpPr>
          <p:nvPr/>
        </p:nvSpPr>
        <p:spPr>
          <a:xfrm>
            <a:off x="428185" y="860128"/>
            <a:ext cx="3257981" cy="7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Data Inspection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8C7CE99-28B9-4B60-7E1D-5102C6757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96" y="1587367"/>
            <a:ext cx="6911939" cy="226333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0799BC1-27AF-C20E-B988-C9AF4C17F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412" y="921795"/>
            <a:ext cx="4849841" cy="593620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436FE53-53F3-6135-E13B-D8A7F7D1D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19" y="3850703"/>
            <a:ext cx="5692633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08663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1187</Words>
  <Application>Microsoft Office PowerPoint</Application>
  <PresentationFormat>와이드스크린</PresentationFormat>
  <Paragraphs>282</Paragraphs>
  <Slides>25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Arial Unicode MS</vt:lpstr>
      <vt:lpstr>Exo 2</vt:lpstr>
      <vt:lpstr>맑은 고딕</vt:lpstr>
      <vt:lpstr>Arial</vt:lpstr>
      <vt:lpstr>Roboto Condensed Light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민걸</cp:lastModifiedBy>
  <cp:revision>59</cp:revision>
  <dcterms:created xsi:type="dcterms:W3CDTF">2021-09-01T03:47:27Z</dcterms:created>
  <dcterms:modified xsi:type="dcterms:W3CDTF">2023-05-07T07:46:07Z</dcterms:modified>
</cp:coreProperties>
</file>