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36ec8247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36ec8247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36ec8247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36ec8247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36ec8247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36ec8247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36ec8247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36ec8247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36ec8247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36ec8247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36ec8247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36ec8247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36ec8247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36ec8247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36ec8247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36ec8247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applications: input the features of new inventions into model to predict their commercial revenue, which can be helpful for companies to select the inventions they want to invest.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36ec8247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36ec8247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6ec8247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36ec8247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research inventions to real-world commercial impacts including agreements with companies and patent applications.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</a:rPr>
              <a:t>CTV’s core mission is to facilitate the transfer of inventions from academic research labs to the market for the benefit of society on a local, national, and global basis.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36ec8247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36ec8247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36febf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36febf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- what we are predicting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6ec8247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36ec8247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从peoplekey</a:t>
            </a:r>
            <a:r>
              <a:rPr lang="en"/>
              <a:t>开始讲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colaboration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6febfe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6febfe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6febfe1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6febfe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36ec8247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36ec8247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36ec8247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36ec8247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175" y="4265575"/>
            <a:ext cx="4313150" cy="1078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4966725" y="3149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3000">
                <a:solidFill>
                  <a:schemeClr val="dk2"/>
                </a:solidFill>
              </a:rPr>
              <a:t>Presented by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                                            M</a:t>
            </a:r>
            <a:r>
              <a:rPr lang="en" sz="1600">
                <a:solidFill>
                  <a:schemeClr val="dk2"/>
                </a:solidFill>
              </a:rPr>
              <a:t>ingfeng Li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                                            Yinan Ling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                                            </a:t>
            </a:r>
            <a:r>
              <a:rPr lang="en" sz="1600">
                <a:solidFill>
                  <a:schemeClr val="dk2"/>
                </a:solidFill>
              </a:rPr>
              <a:t>Nan You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                                            Jinhao Zhang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            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2919000" y="1779825"/>
            <a:ext cx="62250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2CC"/>
                </a:solidFill>
              </a:rPr>
              <a:t>Tech-Transfer Analysis</a:t>
            </a:r>
            <a:endParaRPr b="1" sz="4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30100" y="297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Initial Analysis</a:t>
            </a:r>
            <a:endParaRPr b="1" sz="30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                 </a:t>
            </a:r>
            <a:r>
              <a:rPr b="1" lang="en" sz="2200">
                <a:solidFill>
                  <a:srgbClr val="FFF2CC"/>
                </a:solidFill>
              </a:rPr>
              <a:t>   - Data Cleaning</a:t>
            </a:r>
            <a:endParaRPr b="1" sz="2200">
              <a:solidFill>
                <a:srgbClr val="FFF2CC"/>
              </a:solidFill>
            </a:endParaRPr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395525" y="1504100"/>
            <a:ext cx="847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3.     Normalize the data and take care of all the invalid data (missing values) in the data set</a:t>
            </a:r>
            <a:endParaRPr sz="2200"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5" y="4265575"/>
            <a:ext cx="4313150" cy="10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06" y="2422025"/>
            <a:ext cx="8039020" cy="18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5320175" y="4265575"/>
            <a:ext cx="3406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n=11,465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2CC"/>
                </a:solidFill>
              </a:rPr>
              <a:t>Initial Analysis </a:t>
            </a:r>
            <a:endParaRPr b="1" sz="28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2CC"/>
                </a:solidFill>
              </a:rPr>
              <a:t>                     - </a:t>
            </a:r>
            <a:r>
              <a:rPr b="1" lang="en" sz="2200">
                <a:solidFill>
                  <a:srgbClr val="FFF2CC"/>
                </a:solidFill>
              </a:rPr>
              <a:t> Correlation Analysis </a:t>
            </a:r>
            <a:endParaRPr sz="2200"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5257200" y="1545550"/>
            <a:ext cx="307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Fairly strong c</a:t>
            </a:r>
            <a:r>
              <a:rPr lang="en" sz="2000"/>
              <a:t>orrelation exists between the number of departments and the number of people collaborating, as expected</a:t>
            </a:r>
            <a:endParaRPr sz="2000"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25" y="1521400"/>
            <a:ext cx="4313149" cy="295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75" y="4265575"/>
            <a:ext cx="4313150" cy="10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5191075" y="2073975"/>
            <a:ext cx="3136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80% of data is randomly chosen to be the training cases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remaining 20% is chosen to be the testing cases</a:t>
            </a:r>
            <a:endParaRPr sz="1800"/>
          </a:p>
        </p:txBody>
      </p:sp>
      <p:sp>
        <p:nvSpPr>
          <p:cNvPr id="221" name="Google Shape;221;p24"/>
          <p:cNvSpPr txBox="1"/>
          <p:nvPr>
            <p:ph type="title"/>
          </p:nvPr>
        </p:nvSpPr>
        <p:spPr>
          <a:xfrm>
            <a:off x="1052550" y="344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Machine Learning</a:t>
            </a:r>
            <a:endParaRPr b="1" sz="30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                          -   </a:t>
            </a:r>
            <a:r>
              <a:rPr b="1" lang="en">
                <a:solidFill>
                  <a:srgbClr val="FFF2CC"/>
                </a:solidFill>
              </a:rPr>
              <a:t>Splitting</a:t>
            </a:r>
            <a:r>
              <a:rPr b="1" lang="en">
                <a:solidFill>
                  <a:srgbClr val="FFF2CC"/>
                </a:solidFill>
              </a:rPr>
              <a:t> the data</a:t>
            </a:r>
            <a:endParaRPr b="1">
              <a:solidFill>
                <a:srgbClr val="FFF2CC"/>
              </a:solidFill>
            </a:endParaRPr>
          </a:p>
        </p:txBody>
      </p:sp>
      <p:pic>
        <p:nvPicPr>
          <p:cNvPr id="222" name="Google Shape;222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926000"/>
            <a:ext cx="4186050" cy="24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75" y="4265575"/>
            <a:ext cx="4313150" cy="10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7850"/>
            <a:ext cx="9144000" cy="36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3156600" y="2571750"/>
            <a:ext cx="2947800" cy="6918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EAD1DC"/>
                </a:solidFill>
              </a:rPr>
              <a:t>Neural Network </a:t>
            </a:r>
            <a:endParaRPr b="1" sz="3000">
              <a:solidFill>
                <a:srgbClr val="EAD1DC"/>
              </a:solidFill>
            </a:endParaRPr>
          </a:p>
        </p:txBody>
      </p:sp>
      <p:sp>
        <p:nvSpPr>
          <p:cNvPr id="230" name="Google Shape;230;p25"/>
          <p:cNvSpPr txBox="1"/>
          <p:nvPr>
            <p:ph type="title"/>
          </p:nvPr>
        </p:nvSpPr>
        <p:spPr>
          <a:xfrm>
            <a:off x="1052550" y="344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Machine Learning</a:t>
            </a:r>
            <a:endParaRPr b="1" sz="30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                          -   </a:t>
            </a:r>
            <a:r>
              <a:rPr b="1" lang="en">
                <a:solidFill>
                  <a:srgbClr val="FFF2CC"/>
                </a:solidFill>
              </a:rPr>
              <a:t>Choice of Algorithm</a:t>
            </a:r>
            <a:endParaRPr b="1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1183475" y="1770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92% Accuracy!!! in the first place 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But……………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We realized that the set is biased because there are two many zeros in the “revenue” feature 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Too many 0’s means too many data fall into Category ‘A’</a:t>
            </a:r>
            <a:endParaRPr b="1" sz="1800"/>
          </a:p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1449525" y="539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Result </a:t>
            </a:r>
            <a:endParaRPr b="1" sz="30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            </a:t>
            </a:r>
            <a:r>
              <a:rPr b="1" lang="en">
                <a:solidFill>
                  <a:srgbClr val="FFF2CC"/>
                </a:solidFill>
              </a:rPr>
              <a:t>- Model Accuracy </a:t>
            </a:r>
            <a:endParaRPr b="1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880650" y="1985600"/>
            <a:ext cx="734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n" sz="2300"/>
              <a:t>Apply balancing </a:t>
            </a:r>
            <a:endParaRPr b="1" sz="2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-"/>
            </a:pPr>
            <a:r>
              <a:rPr b="1" lang="en" sz="2300"/>
              <a:t>Balanced the batch data by randomly selecting the same amount of data from each revenue category </a:t>
            </a:r>
            <a:endParaRPr b="1" sz="2300"/>
          </a:p>
        </p:txBody>
      </p:sp>
      <p:sp>
        <p:nvSpPr>
          <p:cNvPr id="242" name="Google Shape;242;p27"/>
          <p:cNvSpPr txBox="1"/>
          <p:nvPr>
            <p:ph type="title"/>
          </p:nvPr>
        </p:nvSpPr>
        <p:spPr>
          <a:xfrm>
            <a:off x="1449525" y="539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Result </a:t>
            </a:r>
            <a:endParaRPr b="1" sz="30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            </a:t>
            </a:r>
            <a:r>
              <a:rPr b="1" lang="en">
                <a:solidFill>
                  <a:srgbClr val="FFF2CC"/>
                </a:solidFill>
              </a:rPr>
              <a:t>- Model Improvement</a:t>
            </a:r>
            <a:endParaRPr b="1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1651875" y="2635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78.7</a:t>
            </a:r>
            <a:r>
              <a:rPr b="1" lang="en" sz="2400"/>
              <a:t>% accuracy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in test cases</a:t>
            </a:r>
            <a:endParaRPr b="1" sz="2400"/>
          </a:p>
        </p:txBody>
      </p:sp>
      <p:sp>
        <p:nvSpPr>
          <p:cNvPr id="248" name="Google Shape;248;p28"/>
          <p:cNvSpPr txBox="1"/>
          <p:nvPr>
            <p:ph type="title"/>
          </p:nvPr>
        </p:nvSpPr>
        <p:spPr>
          <a:xfrm>
            <a:off x="1449525" y="539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Result </a:t>
            </a:r>
            <a:endParaRPr b="1" sz="30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            </a:t>
            </a:r>
            <a:r>
              <a:rPr b="1" lang="en">
                <a:solidFill>
                  <a:srgbClr val="FFF2CC"/>
                </a:solidFill>
              </a:rPr>
              <a:t>- Model Accuracy after Balancing the Data </a:t>
            </a:r>
            <a:endParaRPr b="1">
              <a:solidFill>
                <a:srgbClr val="FFF2CC"/>
              </a:solidFill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113" y="2093863"/>
            <a:ext cx="33432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1297500" y="1466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 sz="2200"/>
              <a:t>Use the selected features and the model to predict and classify the inventions into 6 categories by their abilities to make money </a:t>
            </a:r>
            <a:endParaRPr b="1"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b="1" lang="en" sz="2200"/>
              <a:t>We trained a Neural Network model that has 78.7% of accuracy in classification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1297500" y="551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Conclusion</a:t>
            </a:r>
            <a:endParaRPr b="1" sz="3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275" y="500350"/>
            <a:ext cx="3747300" cy="16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1052550" y="2232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 sz="2200"/>
              <a:t>A further in-depth analysis of each factor’s commercial impact</a:t>
            </a:r>
            <a:endParaRPr b="1"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b="1" lang="en" sz="2200"/>
              <a:t>Take the time into consideration</a:t>
            </a:r>
            <a:endParaRPr b="1" sz="2200"/>
          </a:p>
        </p:txBody>
      </p:sp>
      <p:sp>
        <p:nvSpPr>
          <p:cNvPr id="262" name="Google Shape;262;p30"/>
          <p:cNvSpPr txBox="1"/>
          <p:nvPr>
            <p:ph type="title"/>
          </p:nvPr>
        </p:nvSpPr>
        <p:spPr>
          <a:xfrm>
            <a:off x="1297500" y="587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Future Work</a:t>
            </a:r>
            <a:endParaRPr b="1" sz="3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414013" y="208650"/>
            <a:ext cx="4996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Columbia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Technology Ventures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480925" y="29701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Entity-Relationship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Diagram:</a:t>
            </a:r>
            <a:endParaRPr sz="1800"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2810" l="0" r="0" t="-2810"/>
          <a:stretch/>
        </p:blipFill>
        <p:spPr>
          <a:xfrm>
            <a:off x="3092413" y="1715938"/>
            <a:ext cx="5639727" cy="28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ctrTitle"/>
          </p:nvPr>
        </p:nvSpPr>
        <p:spPr>
          <a:xfrm>
            <a:off x="3299925" y="15289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2CC"/>
                </a:solidFill>
              </a:rPr>
              <a:t>Objective</a:t>
            </a:r>
            <a:endParaRPr sz="4800">
              <a:solidFill>
                <a:srgbClr val="FFF2CC"/>
              </a:solidFill>
            </a:endParaRPr>
          </a:p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355875" y="3153875"/>
            <a:ext cx="85707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                </a:t>
            </a:r>
            <a:r>
              <a:rPr b="1" lang="en" sz="2400"/>
              <a:t>Use the selected features and the model to classify and predict the inventions into 6 categories by their abilities to make money </a:t>
            </a:r>
            <a:endParaRPr b="1" sz="24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875" y="851900"/>
            <a:ext cx="2995125" cy="218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3293950" y="3443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How to categorize the inventions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3486500" y="1702350"/>
            <a:ext cx="4533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Divided</a:t>
            </a:r>
            <a:r>
              <a:rPr lang="en" sz="2000"/>
              <a:t> by the amount of </a:t>
            </a:r>
            <a:r>
              <a:rPr b="1" lang="en" sz="2000"/>
              <a:t>revenue</a:t>
            </a:r>
            <a:r>
              <a:rPr lang="en" sz="2000"/>
              <a:t> of their agreements with companies: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“A” - $0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“B”</a:t>
            </a:r>
            <a:r>
              <a:rPr lang="en" sz="2000"/>
              <a:t> - 0-$10K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“C”</a:t>
            </a:r>
            <a:r>
              <a:rPr lang="en" sz="2000"/>
              <a:t> - $10K-$100K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“D”</a:t>
            </a:r>
            <a:r>
              <a:rPr lang="en" sz="2000"/>
              <a:t> - $100K-$1M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“E”</a:t>
            </a:r>
            <a:r>
              <a:rPr lang="en" sz="2000"/>
              <a:t> - &gt;$1M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“Z”</a:t>
            </a:r>
            <a:r>
              <a:rPr lang="en" sz="2000"/>
              <a:t> - did not obtain any agreement</a:t>
            </a:r>
            <a:endParaRPr sz="20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00" y="2971025"/>
            <a:ext cx="2216724" cy="16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551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Initial Analysis</a:t>
            </a:r>
            <a:endParaRPr b="1" sz="3000">
              <a:solidFill>
                <a:srgbClr val="FFF2CC"/>
              </a:solidFill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2446850" y="1350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</a:t>
            </a:r>
            <a:r>
              <a:rPr lang="en" sz="2300"/>
              <a:t>he </a:t>
            </a:r>
            <a:r>
              <a:rPr lang="en" sz="2300"/>
              <a:t>relevant</a:t>
            </a:r>
            <a:r>
              <a:rPr lang="en" sz="2300"/>
              <a:t> features :</a:t>
            </a:r>
            <a:endParaRPr sz="2300"/>
          </a:p>
          <a:p>
            <a:pPr indent="-374650" lvl="1" marL="914400" rtl="0" algn="l">
              <a:spcBef>
                <a:spcPts val="16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Invention Key (serve as index)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PeopleKey- The number of People Collaborating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Department- The number </a:t>
            </a:r>
            <a:r>
              <a:rPr lang="en" sz="2300"/>
              <a:t> of </a:t>
            </a:r>
            <a:r>
              <a:rPr lang="en" sz="2300"/>
              <a:t>Departments </a:t>
            </a:r>
            <a:r>
              <a:rPr lang="en" sz="2300"/>
              <a:t>Collaborating</a:t>
            </a:r>
            <a:endParaRPr sz="23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503750" y="1969775"/>
            <a:ext cx="19431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75" y="4265575"/>
            <a:ext cx="4313150" cy="10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551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Initial Analysis</a:t>
            </a:r>
            <a:endParaRPr b="1" sz="3000">
              <a:solidFill>
                <a:srgbClr val="FFF2CC"/>
              </a:solidFill>
            </a:endParaRPr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2446850" y="1350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relevant features :</a:t>
            </a:r>
            <a:endParaRPr sz="2300"/>
          </a:p>
          <a:p>
            <a:pPr indent="-374650" lvl="1" marL="914400" rtl="0" algn="l">
              <a:spcBef>
                <a:spcPts val="16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fundingAmount - Total Funding amount received 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Type - Agreements Type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countryCode - count of countries inventions applied for patents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Application Status</a:t>
            </a:r>
            <a:endParaRPr sz="23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503750" y="1969775"/>
            <a:ext cx="19431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75" y="4265575"/>
            <a:ext cx="4313150" cy="10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551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Initial Analysis</a:t>
            </a:r>
            <a:endParaRPr b="1" sz="3000">
              <a:solidFill>
                <a:srgbClr val="FFF2CC"/>
              </a:solidFill>
            </a:endParaRPr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2446850" y="1350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relevant features :</a:t>
            </a:r>
            <a:endParaRPr sz="2300"/>
          </a:p>
          <a:p>
            <a:pPr indent="-374650" lvl="1" marL="914400" rtl="0" algn="l">
              <a:spcBef>
                <a:spcPts val="16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Application Status</a:t>
            </a:r>
            <a:endParaRPr sz="2300"/>
          </a:p>
          <a:p>
            <a:pPr indent="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abandoned -&gt;0</a:t>
            </a:r>
            <a:br>
              <a:rPr lang="en" sz="2300"/>
            </a:br>
            <a:r>
              <a:rPr lang="en" sz="2300"/>
              <a:t>expired         -&gt;0.5</a:t>
            </a:r>
            <a:br>
              <a:rPr lang="en" sz="2300"/>
            </a:br>
            <a:r>
              <a:rPr lang="en" sz="2300"/>
              <a:t>filed                -&gt;0.5</a:t>
            </a:r>
            <a:br>
              <a:rPr lang="en" sz="2300"/>
            </a:br>
            <a:r>
              <a:rPr lang="en" sz="2300"/>
              <a:t>issued           -&gt;1</a:t>
            </a:r>
            <a:endParaRPr sz="230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503750" y="1969775"/>
            <a:ext cx="19431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75" y="4265575"/>
            <a:ext cx="4313150" cy="10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6269050" y="123700"/>
            <a:ext cx="2729976" cy="19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538100" y="1643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1</a:t>
            </a:r>
            <a:r>
              <a:rPr lang="en" sz="2200"/>
              <a:t>.     Join all the relevant features to one table</a:t>
            </a:r>
            <a:endParaRPr sz="220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75" y="4265575"/>
            <a:ext cx="4313150" cy="10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>
            <p:ph type="title"/>
          </p:nvPr>
        </p:nvSpPr>
        <p:spPr>
          <a:xfrm>
            <a:off x="1154625" y="295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Initial Analysis</a:t>
            </a:r>
            <a:endParaRPr b="1" sz="30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                 </a:t>
            </a:r>
            <a:r>
              <a:rPr b="1" lang="en" sz="2200">
                <a:solidFill>
                  <a:srgbClr val="FFF2CC"/>
                </a:solidFill>
              </a:rPr>
              <a:t>   - Data Cleaning</a:t>
            </a:r>
            <a:endParaRPr b="1" sz="2200">
              <a:solidFill>
                <a:srgbClr val="FFF2CC"/>
              </a:solidFill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925" y="2298025"/>
            <a:ext cx="8254330" cy="19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378025" y="1571550"/>
            <a:ext cx="938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2.    Change the data types to numeric ones that can be  easily analyzed </a:t>
            </a:r>
            <a:endParaRPr sz="2200"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5" y="4265575"/>
            <a:ext cx="4313150" cy="10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type="title"/>
          </p:nvPr>
        </p:nvSpPr>
        <p:spPr>
          <a:xfrm>
            <a:off x="1230100" y="297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Initial Analysis</a:t>
            </a:r>
            <a:endParaRPr b="1" sz="30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2CC"/>
                </a:solidFill>
              </a:rPr>
              <a:t>                 </a:t>
            </a:r>
            <a:r>
              <a:rPr b="1" lang="en" sz="2200">
                <a:solidFill>
                  <a:srgbClr val="FFF2CC"/>
                </a:solidFill>
              </a:rPr>
              <a:t>   - Data Cleaning</a:t>
            </a:r>
            <a:endParaRPr b="1" sz="2200">
              <a:solidFill>
                <a:srgbClr val="FFF2CC"/>
              </a:solidFill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650" y="2462277"/>
            <a:ext cx="7155748" cy="16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