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7" r:id="rId6"/>
    <p:sldId id="271" r:id="rId7"/>
    <p:sldId id="272" r:id="rId8"/>
    <p:sldId id="280" r:id="rId9"/>
    <p:sldId id="268" r:id="rId10"/>
    <p:sldId id="277" r:id="rId11"/>
    <p:sldId id="274" r:id="rId12"/>
    <p:sldId id="276" r:id="rId13"/>
    <p:sldId id="275" r:id="rId14"/>
    <p:sldId id="281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"/>
            <a:ext cx="9144000" cy="684907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0" y="4339487"/>
            <a:ext cx="9144000" cy="568943"/>
          </a:xfrm>
          <a:solidFill>
            <a:schemeClr val="accent1">
              <a:alpha val="50000"/>
            </a:schemeClr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25400" dir="2700000" algn="tl" rotWithShape="0">
                    <a:schemeClr val="accent2">
                      <a:alpha val="19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0" y="2803585"/>
            <a:ext cx="9144000" cy="1541859"/>
          </a:xfrm>
          <a:solidFill>
            <a:schemeClr val="bg1">
              <a:alpha val="72000"/>
            </a:schemeClr>
          </a:solidFill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4000" b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 smtClean="0"/>
              <a:t>单击此处添加您的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5944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1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 tIns="0" bIns="10800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276225">
              <a:defRPr/>
            </a:lvl1pPr>
            <a:lvl2pPr marL="361950" indent="-361950"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0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31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9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4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" t="5007" r="6829" b="83425"/>
          <a:stretch/>
        </p:blipFill>
        <p:spPr>
          <a:xfrm>
            <a:off x="2066" y="0"/>
            <a:ext cx="9144000" cy="966549"/>
          </a:xfrm>
          <a:custGeom>
            <a:avLst/>
            <a:gdLst>
              <a:gd name="connsiteX0" fmla="*/ 0 w 9150880"/>
              <a:gd name="connsiteY0" fmla="*/ 0 h 866902"/>
              <a:gd name="connsiteX1" fmla="*/ 9150880 w 9150880"/>
              <a:gd name="connsiteY1" fmla="*/ 0 h 866902"/>
              <a:gd name="connsiteX2" fmla="*/ 9150880 w 9150880"/>
              <a:gd name="connsiteY2" fmla="*/ 866902 h 866902"/>
              <a:gd name="connsiteX3" fmla="*/ 0 w 9150880"/>
              <a:gd name="connsiteY3" fmla="*/ 866902 h 866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880" h="866902">
                <a:moveTo>
                  <a:pt x="0" y="0"/>
                </a:moveTo>
                <a:lnTo>
                  <a:pt x="9150880" y="0"/>
                </a:lnTo>
                <a:lnTo>
                  <a:pt x="9150880" y="866902"/>
                </a:lnTo>
                <a:lnTo>
                  <a:pt x="0" y="866902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746" y="-1"/>
            <a:ext cx="9144000" cy="9665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6237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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Excel____1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Philips Portal Proposal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5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数据库关系设计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pPr marL="85725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/>
              <a:t>Oralce</a:t>
            </a:r>
            <a:r>
              <a:rPr lang="zh-CN" altLang="en-US" dirty="0"/>
              <a:t>、</a:t>
            </a:r>
            <a:r>
              <a:rPr lang="en-US" altLang="zh-CN" dirty="0" err="1"/>
              <a:t>SqlServer</a:t>
            </a:r>
            <a:r>
              <a:rPr lang="zh-CN" altLang="en-US" dirty="0"/>
              <a:t>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</a:t>
            </a:r>
            <a:r>
              <a:rPr lang="zh-CN" altLang="en-US" dirty="0"/>
              <a:t>多种关系型</a:t>
            </a:r>
            <a:r>
              <a:rPr lang="zh-CN" altLang="en-US" dirty="0" smtClean="0"/>
              <a:t>数据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r>
              <a:rPr lang="zh-CN" altLang="en-US" dirty="0"/>
              <a:t>数据库</a:t>
            </a:r>
            <a:r>
              <a:rPr lang="zh-CN" altLang="en-US" dirty="0" smtClean="0"/>
              <a:t>详细设计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5" y="1026615"/>
            <a:ext cx="6991350" cy="4183732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43941"/>
              </p:ext>
            </p:extLst>
          </p:nvPr>
        </p:nvGraphicFramePr>
        <p:xfrm>
          <a:off x="7020272" y="548155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0272" y="548155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21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</a:t>
            </a:r>
            <a:r>
              <a:rPr lang="zh-CN" altLang="en-US" dirty="0" smtClean="0"/>
              <a:t>报表集成方案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/>
              <a:t>J2EE</a:t>
            </a:r>
            <a:r>
              <a:rPr lang="zh-CN" altLang="en-US" dirty="0"/>
              <a:t>服务</a:t>
            </a:r>
            <a:r>
              <a:rPr lang="zh-CN" altLang="en-US" dirty="0" smtClean="0"/>
              <a:t>中处理</a:t>
            </a:r>
            <a:r>
              <a:rPr lang="en-US" altLang="zh-CN" dirty="0" err="1"/>
              <a:t>bo</a:t>
            </a:r>
            <a:r>
              <a:rPr lang="zh-CN" altLang="en-US" dirty="0"/>
              <a:t>登陆</a:t>
            </a:r>
            <a:r>
              <a:rPr lang="en-US" altLang="zh-CN" dirty="0"/>
              <a:t>,</a:t>
            </a:r>
            <a:r>
              <a:rPr lang="zh-CN" altLang="en-US" dirty="0"/>
              <a:t>登陆后将</a:t>
            </a:r>
            <a:r>
              <a:rPr lang="en-US" altLang="zh-CN" dirty="0"/>
              <a:t>token</a:t>
            </a:r>
            <a:r>
              <a:rPr lang="zh-CN" altLang="en-US" dirty="0"/>
              <a:t>放入</a:t>
            </a:r>
            <a:r>
              <a:rPr lang="en-US" altLang="zh-CN" dirty="0"/>
              <a:t>application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66775" lvl="2" indent="0">
              <a:buNone/>
            </a:pPr>
            <a:r>
              <a:rPr lang="en-US" altLang="zh-CN" sz="1800" dirty="0" err="1" smtClean="0"/>
              <a:t>ISessionMgr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sessionMgr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CrystalEnterprise.getSessionMgr</a:t>
            </a:r>
            <a:r>
              <a:rPr lang="en-US" altLang="zh-CN" sz="1800" dirty="0"/>
              <a:t>(); </a:t>
            </a:r>
            <a:r>
              <a:rPr lang="en-US" altLang="zh-CN" sz="1800" dirty="0" err="1" smtClean="0"/>
              <a:t>IEnterpriseSession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enterpriseSession</a:t>
            </a:r>
            <a:r>
              <a:rPr lang="en-US" altLang="zh-CN" sz="1800" dirty="0"/>
              <a:t> = </a:t>
            </a:r>
            <a:r>
              <a:rPr lang="en-US" altLang="zh-CN" sz="1800" dirty="0" err="1" smtClean="0"/>
              <a:t>sessionMgr.logon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poUsername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poPassword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cms,authentication</a:t>
            </a:r>
            <a:r>
              <a:rPr lang="en-US" altLang="zh-CN" sz="1800" dirty="0"/>
              <a:t>); </a:t>
            </a:r>
          </a:p>
          <a:p>
            <a:pPr marL="866775" lvl="2" indent="0">
              <a:buNone/>
            </a:pPr>
            <a:r>
              <a:rPr lang="en-US" altLang="zh-CN" sz="1800" dirty="0" err="1" smtClean="0"/>
              <a:t>ILogonTokenMgr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mgr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enterpriseSession.getLogonTokenMgr</a:t>
            </a:r>
            <a:r>
              <a:rPr lang="en-US" altLang="zh-CN" sz="1800" dirty="0"/>
              <a:t>(); </a:t>
            </a:r>
          </a:p>
          <a:p>
            <a:pPr marL="866775" lvl="2" indent="0">
              <a:buNone/>
            </a:pPr>
            <a:r>
              <a:rPr lang="en-US" altLang="zh-CN" sz="1800" dirty="0"/>
              <a:t>String </a:t>
            </a:r>
            <a:r>
              <a:rPr lang="en-US" altLang="zh-CN" sz="1800" dirty="0" err="1"/>
              <a:t>tokenStr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mgr.createLogonToken</a:t>
            </a:r>
            <a:r>
              <a:rPr lang="en-US" altLang="zh-CN" sz="1800" dirty="0"/>
              <a:t>("",24*60,Integer.MAX_VALUE);</a:t>
            </a:r>
          </a:p>
          <a:p>
            <a:pPr marL="866775" lvl="2" indent="0">
              <a:buNone/>
            </a:pPr>
            <a:r>
              <a:rPr lang="en-US" altLang="zh-CN" sz="1800" dirty="0" err="1" smtClean="0"/>
              <a:t>session.getServletContext</a:t>
            </a:r>
            <a:r>
              <a:rPr lang="en-US" altLang="zh-CN" sz="1800" dirty="0"/>
              <a:t>().</a:t>
            </a:r>
            <a:r>
              <a:rPr lang="en-US" altLang="zh-CN" sz="1800" dirty="0" err="1"/>
              <a:t>setAttribute</a:t>
            </a:r>
            <a:r>
              <a:rPr lang="en-US" altLang="zh-CN" sz="1800" dirty="0"/>
              <a:t>("token", </a:t>
            </a:r>
            <a:r>
              <a:rPr lang="en-US" altLang="zh-CN" sz="1800" dirty="0" err="1"/>
              <a:t>tokenStr</a:t>
            </a:r>
            <a:r>
              <a:rPr lang="en-US" altLang="zh-CN" sz="1800" dirty="0"/>
              <a:t>); </a:t>
            </a:r>
            <a:endParaRPr lang="en-US" altLang="zh-CN" sz="1800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、调用</a:t>
            </a:r>
            <a:r>
              <a:rPr lang="en-US" altLang="zh-CN" dirty="0" err="1"/>
              <a:t>bo</a:t>
            </a:r>
            <a:r>
              <a:rPr lang="zh-CN" altLang="en-US" dirty="0"/>
              <a:t>报表的</a:t>
            </a:r>
            <a:r>
              <a:rPr lang="zh-CN" altLang="en-US" dirty="0" smtClean="0"/>
              <a:t>路径</a:t>
            </a:r>
            <a:endParaRPr lang="en-US" altLang="zh-CN" dirty="0"/>
          </a:p>
          <a:p>
            <a:pPr marL="85725" indent="0">
              <a:buNone/>
            </a:pPr>
            <a:r>
              <a:rPr lang="en-US" altLang="zh-CN" dirty="0" smtClean="0"/>
              <a:t>	http</a:t>
            </a:r>
            <a:r>
              <a:rPr lang="en-US" altLang="zh-CN" dirty="0"/>
              <a:t>://xx.xx.xx.xx:8080/BOE/OpenDocument/opendoc/openDocument.jsp?sIDType=CUID&amp;iDocID=bo</a:t>
            </a:r>
            <a:r>
              <a:rPr lang="zh-CN" altLang="en-US" dirty="0"/>
              <a:t>报表的编号</a:t>
            </a:r>
            <a:r>
              <a:rPr lang="en-US" altLang="zh-CN" dirty="0"/>
              <a:t>&amp;token=</a:t>
            </a:r>
            <a:r>
              <a:rPr lang="en-US" altLang="zh-CN" dirty="0" err="1"/>
              <a:t>bo</a:t>
            </a:r>
            <a:r>
              <a:rPr lang="zh-CN" altLang="en-US" dirty="0"/>
              <a:t>登陆后获得的</a:t>
            </a:r>
            <a:r>
              <a:rPr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82120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QV</a:t>
            </a:r>
            <a:r>
              <a:rPr lang="zh-CN" altLang="en-US" dirty="0" smtClean="0"/>
              <a:t>报表</a:t>
            </a:r>
            <a:r>
              <a:rPr lang="zh-CN" altLang="en-US" dirty="0"/>
              <a:t>集成方案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5725" indent="0">
              <a:buNone/>
            </a:pPr>
            <a:r>
              <a:rPr lang="zh-CN" altLang="en-US" sz="1400" dirty="0"/>
              <a:t>在页面代码的</a:t>
            </a:r>
            <a:r>
              <a:rPr lang="en-US" altLang="zh-CN" sz="1400" dirty="0"/>
              <a:t>&lt;body&gt;……&lt;/body&gt;</a:t>
            </a:r>
            <a:r>
              <a:rPr lang="zh-CN" altLang="en-US" sz="1400" dirty="0"/>
              <a:t>标签内</a:t>
            </a:r>
          </a:p>
          <a:p>
            <a:pPr marL="85725" indent="0">
              <a:buNone/>
            </a:pPr>
            <a:r>
              <a:rPr lang="zh-CN" altLang="en-US" sz="1400" dirty="0"/>
              <a:t>添加一段用来插入系统模块的</a:t>
            </a:r>
            <a:r>
              <a:rPr lang="en-US" altLang="zh-CN" sz="1400" dirty="0"/>
              <a:t>&lt;object ……&gt;&lt;/object&gt;</a:t>
            </a:r>
            <a:r>
              <a:rPr lang="zh-CN" altLang="en-US" sz="1400" dirty="0"/>
              <a:t>标记，示例代码：</a:t>
            </a:r>
          </a:p>
          <a:p>
            <a:pPr marL="85725" indent="0">
              <a:buNone/>
            </a:pPr>
            <a:r>
              <a:rPr lang="en-US" altLang="zh-CN" sz="1400" dirty="0"/>
              <a:t>&lt;body&gt;</a:t>
            </a:r>
          </a:p>
          <a:p>
            <a:pPr marL="85725" indent="0"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object </a:t>
            </a:r>
            <a:r>
              <a:rPr lang="en-US" altLang="zh-CN" sz="1400" dirty="0" err="1">
                <a:solidFill>
                  <a:srgbClr val="FF0000"/>
                </a:solidFill>
              </a:rPr>
              <a:t>classid</a:t>
            </a:r>
            <a:r>
              <a:rPr lang="en-US" altLang="zh-CN" sz="1400" dirty="0">
                <a:solidFill>
                  <a:srgbClr val="FF0000"/>
                </a:solidFill>
              </a:rPr>
              <a:t>="</a:t>
            </a:r>
            <a:r>
              <a:rPr lang="en-US" altLang="zh-CN" sz="1400" dirty="0" smtClean="0">
                <a:solidFill>
                  <a:srgbClr val="FF0000"/>
                </a:solidFill>
              </a:rPr>
              <a:t>CLSID:C966E50C-534E-44d2-84EE-52AA5C501F84“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5725" indent="0">
              <a:buNone/>
            </a:pPr>
            <a:r>
              <a:rPr lang="en-US" altLang="zh-CN" sz="1400" dirty="0"/>
              <a:t>visible="true" width="100%" height="100%"&gt;</a:t>
            </a:r>
          </a:p>
          <a:p>
            <a:pPr marL="85725" indent="0"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name="</a:t>
            </a:r>
            <a:r>
              <a:rPr lang="en-US" altLang="zh-CN" sz="1400" dirty="0" err="1"/>
              <a:t>DocName</a:t>
            </a:r>
            <a:r>
              <a:rPr lang="en-US" altLang="zh-CN" sz="1400" dirty="0"/>
              <a:t>" value=“file path" /&gt;</a:t>
            </a:r>
          </a:p>
          <a:p>
            <a:pPr marL="85725" indent="0"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name="USERNAME" value="" /&gt;</a:t>
            </a:r>
          </a:p>
          <a:p>
            <a:pPr marL="85725" indent="0"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name="PASSWORD" value="" /&gt;</a:t>
            </a:r>
          </a:p>
          <a:p>
            <a:pPr marL="85725" indent="0">
              <a:buNone/>
            </a:pPr>
            <a:r>
              <a:rPr lang="en-US" altLang="zh-CN" sz="1400" dirty="0"/>
              <a:t>&lt;/object&gt;</a:t>
            </a:r>
          </a:p>
          <a:p>
            <a:pPr marL="85725" indent="0">
              <a:buNone/>
            </a:pPr>
            <a:r>
              <a:rPr lang="en-US" altLang="zh-CN" sz="1400" dirty="0"/>
              <a:t>&lt;/body&gt;</a:t>
            </a:r>
          </a:p>
          <a:p>
            <a:pPr marL="85725" indent="0">
              <a:buNone/>
            </a:pPr>
            <a:r>
              <a:rPr lang="en-US" altLang="zh-CN" sz="1400" dirty="0"/>
              <a:t>&lt;object ……&gt;</a:t>
            </a:r>
            <a:r>
              <a:rPr lang="zh-CN" altLang="en-US" sz="1400" dirty="0"/>
              <a:t>中的红色字体表示系统模块的属性设置；</a:t>
            </a:r>
          </a:p>
          <a:p>
            <a:pPr marL="85725" indent="0"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……&gt;</a:t>
            </a:r>
            <a:r>
              <a:rPr lang="zh-CN" altLang="en-US" sz="1400" dirty="0"/>
              <a:t>中表示向系统模块传递的参数，</a:t>
            </a:r>
            <a:r>
              <a:rPr lang="en-US" altLang="zh-CN" sz="1400" dirty="0"/>
              <a:t>name</a:t>
            </a:r>
            <a:r>
              <a:rPr lang="zh-CN" altLang="en-US" sz="1400" dirty="0"/>
              <a:t>是参数名称，</a:t>
            </a:r>
            <a:r>
              <a:rPr lang="en-US" altLang="zh-CN" sz="1400" dirty="0"/>
              <a:t>value</a:t>
            </a:r>
            <a:r>
              <a:rPr lang="zh-CN" altLang="en-US" sz="1400" dirty="0"/>
              <a:t>是</a:t>
            </a:r>
            <a:r>
              <a:rPr lang="zh-CN" altLang="en-US" sz="1400" dirty="0" smtClean="0"/>
              <a:t>参数值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086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Tableau</a:t>
            </a:r>
            <a:r>
              <a:rPr lang="zh-CN" altLang="en-US" dirty="0"/>
              <a:t>报表集成方案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通过映射关系调用报表路径</a:t>
            </a:r>
            <a:endParaRPr lang="en-US" altLang="zh-CN" dirty="0" smtClean="0"/>
          </a:p>
          <a:p>
            <a:pPr marL="85725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	http</a:t>
            </a:r>
            <a:r>
              <a:rPr lang="en-US" altLang="zh-CN" dirty="0"/>
              <a:t>://</a:t>
            </a:r>
            <a:r>
              <a:rPr lang="en-US" altLang="zh-CN" dirty="0" smtClean="0"/>
              <a:t>161.91.27.147/portal/TSSO?userCode=1&amp; </a:t>
            </a:r>
            <a:r>
              <a:rPr lang="en-US" altLang="zh-CN" dirty="0"/>
              <a:t>workbook=02_BGPerformance&amp;view=</a:t>
            </a:r>
            <a:r>
              <a:rPr lang="en-US" altLang="zh-CN" dirty="0" err="1"/>
              <a:t>SummarybyBU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396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被其他系统集成方案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配置登录方式</a:t>
            </a:r>
            <a:endParaRPr lang="en-US" altLang="zh-CN" dirty="0" smtClean="0"/>
          </a:p>
          <a:p>
            <a:pPr marL="85725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登录</a:t>
            </a:r>
            <a:r>
              <a:rPr lang="zh-CN" altLang="en-US" dirty="0" smtClean="0"/>
              <a:t>方式配置在</a:t>
            </a:r>
            <a:r>
              <a:rPr lang="en-US" altLang="zh-CN" dirty="0" err="1"/>
              <a:t>config.properties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r>
              <a:rPr lang="zh-CN" altLang="en-US" dirty="0" smtClean="0"/>
              <a:t>调用本系统路径</a:t>
            </a:r>
            <a:endParaRPr lang="en-US" altLang="zh-CN" dirty="0" smtClean="0"/>
          </a:p>
          <a:p>
            <a:pPr marL="85725" indent="0">
              <a:buNone/>
            </a:pPr>
            <a:r>
              <a:rPr lang="en-US" altLang="zh-CN" dirty="0"/>
              <a:t>	http://</a:t>
            </a:r>
            <a:r>
              <a:rPr lang="en-US" altLang="zh-CN" dirty="0" smtClean="0"/>
              <a:t>161.91.27.147/portal?userName=</a:t>
            </a:r>
            <a:r>
              <a:rPr lang="zh-CN" altLang="en-US" dirty="0" smtClean="0"/>
              <a:t>***</a:t>
            </a:r>
            <a:r>
              <a:rPr lang="en-US" altLang="zh-CN" dirty="0" smtClean="0"/>
              <a:t>&amp; password=</a:t>
            </a:r>
            <a:r>
              <a:rPr lang="zh-CN" altLang="en-US" dirty="0" smtClean="0"/>
              <a:t>***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901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被集成的</a:t>
            </a:r>
            <a:r>
              <a:rPr lang="en-US" altLang="zh-CN" dirty="0" smtClean="0"/>
              <a:t>AD</a:t>
            </a:r>
            <a:r>
              <a:rPr lang="zh-CN" altLang="en-US" dirty="0"/>
              <a:t>的单点登录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54" y="3533324"/>
            <a:ext cx="736002" cy="975796"/>
          </a:xfrm>
        </p:spPr>
      </p:pic>
      <p:grpSp>
        <p:nvGrpSpPr>
          <p:cNvPr id="24" name="组合 23"/>
          <p:cNvGrpSpPr/>
          <p:nvPr/>
        </p:nvGrpSpPr>
        <p:grpSpPr>
          <a:xfrm>
            <a:off x="7521642" y="5253337"/>
            <a:ext cx="973343" cy="1013150"/>
            <a:chOff x="7521642" y="5092516"/>
            <a:chExt cx="973343" cy="1013150"/>
          </a:xfrm>
        </p:grpSpPr>
        <p:pic>
          <p:nvPicPr>
            <p:cNvPr id="9" name="Picture 57" descr="B68-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80120" y="5092516"/>
              <a:ext cx="5080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521642" y="5733256"/>
              <a:ext cx="973343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AD</a:t>
              </a: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服务器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1377" y="4705987"/>
            <a:ext cx="1182392" cy="1266617"/>
            <a:chOff x="628352" y="4302339"/>
            <a:chExt cx="1182392" cy="1266617"/>
          </a:xfrm>
        </p:grpSpPr>
        <p:pic>
          <p:nvPicPr>
            <p:cNvPr id="1026" name="Picture 2" descr="D:\售前文档\0A]1GKGH[B4L_QO3A3W_U}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52" y="4302339"/>
              <a:ext cx="1182392" cy="859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233" y="5196546"/>
              <a:ext cx="90281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其他系统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36427" y="1050208"/>
            <a:ext cx="1552889" cy="1005206"/>
            <a:chOff x="6627450" y="1932108"/>
            <a:chExt cx="945877" cy="1005206"/>
          </a:xfrm>
        </p:grpSpPr>
        <p:grpSp>
          <p:nvGrpSpPr>
            <p:cNvPr id="12" name="组合 11"/>
            <p:cNvGrpSpPr/>
            <p:nvPr/>
          </p:nvGrpSpPr>
          <p:grpSpPr>
            <a:xfrm>
              <a:off x="6627450" y="1932108"/>
              <a:ext cx="945877" cy="687999"/>
              <a:chOff x="5858371" y="1627783"/>
              <a:chExt cx="2376488" cy="1368425"/>
            </a:xfrm>
          </p:grpSpPr>
          <p:sp>
            <p:nvSpPr>
              <p:cNvPr id="15" name="Rectangle 7"/>
              <p:cNvSpPr>
                <a:spLocks/>
              </p:cNvSpPr>
              <p:nvPr/>
            </p:nvSpPr>
            <p:spPr bwMode="auto">
              <a:xfrm>
                <a:off x="5858371" y="1627783"/>
                <a:ext cx="2376488" cy="136842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6" name="Rectangle 8"/>
              <p:cNvSpPr>
                <a:spLocks/>
              </p:cNvSpPr>
              <p:nvPr/>
            </p:nvSpPr>
            <p:spPr bwMode="auto">
              <a:xfrm>
                <a:off x="5931396" y="1700808"/>
                <a:ext cx="2232025" cy="2159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7" name="Rectangle 9"/>
              <p:cNvSpPr>
                <a:spLocks/>
              </p:cNvSpPr>
              <p:nvPr/>
            </p:nvSpPr>
            <p:spPr bwMode="auto">
              <a:xfrm>
                <a:off x="5931396" y="1988146"/>
                <a:ext cx="503238" cy="9366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8" name="Rectangle 13"/>
              <p:cNvSpPr>
                <a:spLocks/>
              </p:cNvSpPr>
              <p:nvPr/>
            </p:nvSpPr>
            <p:spPr bwMode="auto">
              <a:xfrm>
                <a:off x="6506071" y="1988146"/>
                <a:ext cx="1657350" cy="9366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08609" y="2554360"/>
              <a:ext cx="526996" cy="38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BI Portal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28" name="TextBox 1027"/>
          <p:cNvSpPr txBox="1"/>
          <p:nvPr/>
        </p:nvSpPr>
        <p:spPr>
          <a:xfrm rot="20130120">
            <a:off x="2275211" y="4073587"/>
            <a:ext cx="161128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访问系统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179648" y="1926264"/>
            <a:ext cx="1600472" cy="33069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3734401">
            <a:off x="6130415" y="3349949"/>
            <a:ext cx="238872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重定向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到认证页面，进行认证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5940475" y="2134339"/>
            <a:ext cx="1591394" cy="32274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3722308">
            <a:off x="5329042" y="3865024"/>
            <a:ext cx="2532382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6.</a:t>
            </a:r>
            <a:r>
              <a:rPr lang="zh-CN" altLang="en-US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认证成功，返回</a:t>
            </a:r>
            <a:r>
              <a:rPr lang="en-US" altLang="zh-CN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ticket</a:t>
            </a:r>
            <a:r>
              <a:rPr lang="zh-CN" altLang="en-US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信息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416333" y="5242228"/>
            <a:ext cx="460851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310395">
            <a:off x="3479256" y="5037946"/>
            <a:ext cx="2453110" cy="29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重定向到</a:t>
            </a: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SSO Server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，进行认证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2440919" y="5551723"/>
            <a:ext cx="4529784" cy="3287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54873">
            <a:off x="3500422" y="5648412"/>
            <a:ext cx="272164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lang="en-US" altLang="zh-CN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通过认证，保存</a:t>
            </a:r>
            <a:r>
              <a:rPr lang="en-US" altLang="zh-CN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cookie</a:t>
            </a:r>
            <a:r>
              <a:rPr lang="zh-CN" altLang="en-US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，生成</a:t>
            </a:r>
            <a:r>
              <a:rPr lang="en-US" altLang="zh-CN" sz="11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ticket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010069" y="3898982"/>
            <a:ext cx="2329985" cy="104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20230838">
            <a:off x="2133554" y="4026156"/>
            <a:ext cx="1609858" cy="432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4" idx="0"/>
          </p:cNvCxnSpPr>
          <p:nvPr/>
        </p:nvCxnSpPr>
        <p:spPr>
          <a:xfrm flipV="1">
            <a:off x="4708055" y="1746337"/>
            <a:ext cx="889785" cy="178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7751403">
            <a:off x="4466547" y="2526524"/>
            <a:ext cx="199426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、访问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BI Portal</a:t>
            </a:r>
            <a:endParaRPr lang="zh-CN" altLang="en-US" sz="11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0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</a:rPr>
              <a:t>系统架构设计</a:t>
            </a:r>
            <a:r>
              <a:rPr lang="zh-CN" altLang="en-US" smtClean="0">
                <a:latin typeface="微软雅黑" panose="020B0503020204020204" pitchFamily="34" charset="-122"/>
              </a:rPr>
              <a:t>原则</a:t>
            </a:r>
            <a:endParaRPr lang="zh-CN" altLang="en-US"/>
          </a:p>
        </p:txBody>
      </p:sp>
      <p:grpSp>
        <p:nvGrpSpPr>
          <p:cNvPr id="41" name="组合 38"/>
          <p:cNvGrpSpPr>
            <a:grpSpLocks/>
          </p:cNvGrpSpPr>
          <p:nvPr/>
        </p:nvGrpSpPr>
        <p:grpSpPr bwMode="auto">
          <a:xfrm>
            <a:off x="1043608" y="1412776"/>
            <a:ext cx="6813358" cy="4435475"/>
            <a:chOff x="611188" y="1268413"/>
            <a:chExt cx="7038975" cy="4435475"/>
          </a:xfrm>
        </p:grpSpPr>
        <p:sp>
          <p:nvSpPr>
            <p:cNvPr id="42" name="AutoShape 3"/>
            <p:cNvSpPr>
              <a:spLocks noChangeArrowheads="1"/>
            </p:cNvSpPr>
            <p:nvPr/>
          </p:nvSpPr>
          <p:spPr bwMode="gray">
            <a:xfrm>
              <a:off x="611188" y="1268413"/>
              <a:ext cx="979487" cy="979487"/>
            </a:xfrm>
            <a:prstGeom prst="flowChartConnector">
              <a:avLst/>
            </a:prstGeom>
            <a:solidFill>
              <a:srgbClr val="CC66FF"/>
            </a:solidFill>
            <a:ln w="88900" cmpd="thinThick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611188" y="2420938"/>
              <a:ext cx="979487" cy="979487"/>
            </a:xfrm>
            <a:prstGeom prst="flowChartConnector">
              <a:avLst/>
            </a:prstGeom>
            <a:solidFill>
              <a:srgbClr val="33CCFF"/>
            </a:solidFill>
            <a:ln w="88900" cmpd="thinThick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AutoShape 5"/>
            <p:cNvSpPr>
              <a:spLocks noChangeArrowheads="1"/>
            </p:cNvSpPr>
            <p:nvPr/>
          </p:nvSpPr>
          <p:spPr bwMode="ltGray">
            <a:xfrm>
              <a:off x="611188" y="3573463"/>
              <a:ext cx="979487" cy="979487"/>
            </a:xfrm>
            <a:prstGeom prst="flowChartConnector">
              <a:avLst/>
            </a:prstGeom>
            <a:solidFill>
              <a:srgbClr val="00FF99"/>
            </a:solidFill>
            <a:ln w="88900" cmpd="thinThick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656786" y="1511300"/>
              <a:ext cx="932707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可靠及高</a:t>
              </a:r>
              <a:endParaRPr lang="en-US" altLang="zh-CN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性能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669607" y="2714625"/>
              <a:ext cx="932707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适应业务</a:t>
              </a:r>
              <a:endParaRPr lang="en-US" altLang="zh-CN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r>
                <a:rPr lang="en-US" altLang="zh-CN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变更</a:t>
              </a:r>
              <a:endParaRPr lang="en-US" altLang="zh-CN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683857" y="3851275"/>
              <a:ext cx="90623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系统的稳定性</a:t>
              </a:r>
              <a:endParaRPr lang="en-US" altLang="zh-CN" sz="1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Group 5"/>
            <p:cNvGrpSpPr>
              <a:grpSpLocks/>
            </p:cNvGrpSpPr>
            <p:nvPr/>
          </p:nvGrpSpPr>
          <p:grpSpPr bwMode="auto">
            <a:xfrm>
              <a:off x="1692275" y="1530162"/>
              <a:ext cx="5957888" cy="530414"/>
              <a:chOff x="1440" y="1248"/>
              <a:chExt cx="3177" cy="334"/>
            </a:xfrm>
          </p:grpSpPr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1593" y="1534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71" name="Group 7"/>
              <p:cNvGrpSpPr>
                <a:grpSpLocks/>
              </p:cNvGrpSpPr>
              <p:nvPr/>
            </p:nvGrpSpPr>
            <p:grpSpPr bwMode="auto">
              <a:xfrm>
                <a:off x="1440" y="1467"/>
                <a:ext cx="115" cy="115"/>
                <a:chOff x="1239" y="1515"/>
                <a:chExt cx="115" cy="115"/>
              </a:xfrm>
            </p:grpSpPr>
            <p:sp>
              <p:nvSpPr>
                <p:cNvPr id="73" name="AutoShape 8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4" name="AutoShape 9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2100" y="1248"/>
                <a:ext cx="1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24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1692275" y="3030538"/>
              <a:ext cx="5957888" cy="182562"/>
              <a:chOff x="1440" y="1467"/>
              <a:chExt cx="3177" cy="115"/>
            </a:xfrm>
          </p:grpSpPr>
          <p:sp>
            <p:nvSpPr>
              <p:cNvPr id="66" name="Line 6"/>
              <p:cNvSpPr>
                <a:spLocks noChangeShapeType="1"/>
              </p:cNvSpPr>
              <p:nvPr/>
            </p:nvSpPr>
            <p:spPr bwMode="auto">
              <a:xfrm>
                <a:off x="1593" y="1534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7" name="Group 7"/>
              <p:cNvGrpSpPr>
                <a:grpSpLocks/>
              </p:cNvGrpSpPr>
              <p:nvPr/>
            </p:nvGrpSpPr>
            <p:grpSpPr bwMode="auto">
              <a:xfrm>
                <a:off x="1440" y="1467"/>
                <a:ext cx="115" cy="115"/>
                <a:chOff x="1239" y="1515"/>
                <a:chExt cx="115" cy="115"/>
              </a:xfrm>
            </p:grpSpPr>
            <p:sp>
              <p:nvSpPr>
                <p:cNvPr id="68" name="AutoShape 8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9" name="AutoShape 9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0" name="组合 32"/>
            <p:cNvGrpSpPr>
              <a:grpSpLocks/>
            </p:cNvGrpSpPr>
            <p:nvPr/>
          </p:nvGrpSpPr>
          <p:grpSpPr bwMode="auto">
            <a:xfrm>
              <a:off x="1692275" y="3586166"/>
              <a:ext cx="5957888" cy="752492"/>
              <a:chOff x="2267744" y="4619872"/>
              <a:chExt cx="5958408" cy="753344"/>
            </a:xfrm>
          </p:grpSpPr>
          <p:grpSp>
            <p:nvGrpSpPr>
              <p:cNvPr id="60" name="Group 5"/>
              <p:cNvGrpSpPr>
                <a:grpSpLocks/>
              </p:cNvGrpSpPr>
              <p:nvPr/>
            </p:nvGrpSpPr>
            <p:grpSpPr bwMode="auto">
              <a:xfrm>
                <a:off x="2267744" y="5190653"/>
                <a:ext cx="5958408" cy="182563"/>
                <a:chOff x="1440" y="1467"/>
                <a:chExt cx="3177" cy="115"/>
              </a:xfrm>
            </p:grpSpPr>
            <p:sp>
              <p:nvSpPr>
                <p:cNvPr id="62" name="Line 6"/>
                <p:cNvSpPr>
                  <a:spLocks noChangeShapeType="1"/>
                </p:cNvSpPr>
                <p:nvPr/>
              </p:nvSpPr>
              <p:spPr bwMode="auto">
                <a:xfrm>
                  <a:off x="1593" y="1534"/>
                  <a:ext cx="3024" cy="0"/>
                </a:xfrm>
                <a:prstGeom prst="line">
                  <a:avLst/>
                </a:prstGeom>
                <a:noFill/>
                <a:ln w="254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63" name="Group 7"/>
                <p:cNvGrpSpPr>
                  <a:grpSpLocks/>
                </p:cNvGrpSpPr>
                <p:nvPr/>
              </p:nvGrpSpPr>
              <p:grpSpPr bwMode="auto">
                <a:xfrm>
                  <a:off x="1440" y="1467"/>
                  <a:ext cx="115" cy="115"/>
                  <a:chOff x="1239" y="1515"/>
                  <a:chExt cx="115" cy="115"/>
                </a:xfrm>
              </p:grpSpPr>
              <p:sp>
                <p:nvSpPr>
                  <p:cNvPr id="64" name="AutoShape 8"/>
                  <p:cNvSpPr>
                    <a:spLocks noChangeArrowheads="1"/>
                  </p:cNvSpPr>
                  <p:nvPr/>
                </p:nvSpPr>
                <p:spPr bwMode="gray">
                  <a:xfrm rot="2700000">
                    <a:off x="1239" y="1515"/>
                    <a:ext cx="115" cy="115"/>
                  </a:xfrm>
                  <a:prstGeom prst="rtTriangle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5" name="AutoShape 9"/>
                  <p:cNvSpPr>
                    <a:spLocks noChangeArrowheads="1"/>
                  </p:cNvSpPr>
                  <p:nvPr/>
                </p:nvSpPr>
                <p:spPr bwMode="gray">
                  <a:xfrm rot="18900000" flipH="1">
                    <a:off x="1239" y="1515"/>
                    <a:ext cx="115" cy="115"/>
                  </a:xfrm>
                  <a:prstGeom prst="rtTriangle">
                    <a:avLst/>
                  </a:prstGeom>
                  <a:solidFill>
                    <a:srgbClr val="FF99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1" name="TextBox 60"/>
              <p:cNvSpPr txBox="1"/>
              <p:nvPr/>
            </p:nvSpPr>
            <p:spPr>
              <a:xfrm>
                <a:off x="2376946" y="4619872"/>
                <a:ext cx="5617422" cy="6470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采用成熟的、符合标准和开放的技术，对程序各个可能产生异常的地方进行验证处理，防止系统在执行过程出现异常导致网站的死机或是系统的死机，增加系统的稳定性。</a:t>
                </a:r>
              </a:p>
            </p:txBody>
          </p:sp>
        </p:grpSp>
        <p:grpSp>
          <p:nvGrpSpPr>
            <p:cNvPr id="51" name="组合 115"/>
            <p:cNvGrpSpPr>
              <a:grpSpLocks/>
            </p:cNvGrpSpPr>
            <p:nvPr/>
          </p:nvGrpSpPr>
          <p:grpSpPr bwMode="auto">
            <a:xfrm>
              <a:off x="611188" y="4724400"/>
              <a:ext cx="7038975" cy="979488"/>
              <a:chOff x="611560" y="4869160"/>
              <a:chExt cx="7038528" cy="979200"/>
            </a:xfrm>
          </p:grpSpPr>
          <p:grpSp>
            <p:nvGrpSpPr>
              <p:cNvPr id="52" name="Group 5"/>
              <p:cNvGrpSpPr>
                <a:grpSpLocks/>
              </p:cNvGrpSpPr>
              <p:nvPr/>
            </p:nvGrpSpPr>
            <p:grpSpPr bwMode="auto">
              <a:xfrm>
                <a:off x="1691680" y="5478685"/>
                <a:ext cx="5958408" cy="182563"/>
                <a:chOff x="1440" y="1467"/>
                <a:chExt cx="3177" cy="115"/>
              </a:xfrm>
            </p:grpSpPr>
            <p:sp>
              <p:nvSpPr>
                <p:cNvPr id="56" name="Line 6"/>
                <p:cNvSpPr>
                  <a:spLocks noChangeShapeType="1"/>
                </p:cNvSpPr>
                <p:nvPr/>
              </p:nvSpPr>
              <p:spPr bwMode="auto">
                <a:xfrm>
                  <a:off x="1593" y="1534"/>
                  <a:ext cx="3024" cy="0"/>
                </a:xfrm>
                <a:prstGeom prst="line">
                  <a:avLst/>
                </a:prstGeom>
                <a:noFill/>
                <a:ln w="254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ot"/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7" name="Group 7"/>
                <p:cNvGrpSpPr>
                  <a:grpSpLocks/>
                </p:cNvGrpSpPr>
                <p:nvPr/>
              </p:nvGrpSpPr>
              <p:grpSpPr bwMode="auto">
                <a:xfrm>
                  <a:off x="1440" y="1467"/>
                  <a:ext cx="115" cy="115"/>
                  <a:chOff x="1239" y="1515"/>
                  <a:chExt cx="115" cy="115"/>
                </a:xfrm>
              </p:grpSpPr>
              <p:sp>
                <p:nvSpPr>
                  <p:cNvPr id="58" name="AutoShape 8"/>
                  <p:cNvSpPr>
                    <a:spLocks noChangeArrowheads="1"/>
                  </p:cNvSpPr>
                  <p:nvPr/>
                </p:nvSpPr>
                <p:spPr bwMode="gray">
                  <a:xfrm rot="2700000">
                    <a:off x="1239" y="1515"/>
                    <a:ext cx="115" cy="115"/>
                  </a:xfrm>
                  <a:prstGeom prst="rtTriangle">
                    <a:avLst/>
                  </a:pr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AutoShape 9"/>
                  <p:cNvSpPr>
                    <a:spLocks noChangeArrowheads="1"/>
                  </p:cNvSpPr>
                  <p:nvPr/>
                </p:nvSpPr>
                <p:spPr bwMode="gray">
                  <a:xfrm rot="18900000" flipH="1">
                    <a:off x="1239" y="1515"/>
                    <a:ext cx="115" cy="115"/>
                  </a:xfrm>
                  <a:prstGeom prst="rtTriangle">
                    <a:avLst/>
                  </a:prstGeom>
                  <a:solidFill>
                    <a:srgbClr val="FF99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53" name="TextBox 52"/>
              <p:cNvSpPr txBox="1"/>
              <p:nvPr/>
            </p:nvSpPr>
            <p:spPr>
              <a:xfrm>
                <a:off x="1801764" y="5264332"/>
                <a:ext cx="5617999" cy="2769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系统使用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B/S</a:t>
                </a:r>
                <a:r>
                  <a:rPr lang="zh-CN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结构，使用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J2EE</a:t>
                </a:r>
                <a:r>
                  <a:rPr lang="zh-CN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框架，符合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MVC</a:t>
                </a:r>
                <a:r>
                  <a:rPr lang="zh-CN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设计模式，满足跨平台应用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</a:p>
            </p:txBody>
          </p:sp>
          <p:sp>
            <p:nvSpPr>
              <p:cNvPr id="54" name="AutoShape 5"/>
              <p:cNvSpPr>
                <a:spLocks noChangeArrowheads="1"/>
              </p:cNvSpPr>
              <p:nvPr/>
            </p:nvSpPr>
            <p:spPr bwMode="ltGray">
              <a:xfrm>
                <a:off x="611560" y="4869160"/>
                <a:ext cx="979425" cy="979200"/>
              </a:xfrm>
              <a:prstGeom prst="flowChartConnector">
                <a:avLst/>
              </a:prstGeom>
              <a:solidFill>
                <a:srgbClr val="FF9900"/>
              </a:solidFill>
              <a:ln w="88900" cmpd="thinThick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657154" y="5148478"/>
                <a:ext cx="975990" cy="5230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sz="1400" b="1" dirty="0">
                    <a:solidFill>
                      <a:schemeClr val="accent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系统跨平 台性</a:t>
                </a:r>
                <a:endParaRPr lang="en-US" altLang="zh-CN" sz="14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75" name="TextBox 74"/>
          <p:cNvSpPr txBox="1"/>
          <p:nvPr/>
        </p:nvSpPr>
        <p:spPr bwMode="auto">
          <a:xfrm>
            <a:off x="2186703" y="1609636"/>
            <a:ext cx="5436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采用成熟系统技术框架、平台，从底层逐一构建，确保系统的可靠性、稳定性和高性能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2189463" y="2535760"/>
            <a:ext cx="5435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实现服务架构松耦合，服务之间要求最小的依赖性，为使得系统应用在管理、集成、升级等方面能够既便捷又严谨稳定，在逻辑上系统应该具有数据模型层、业务应用层、界面展现层以及数据集成层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33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圆角矩形 58"/>
          <p:cNvSpPr/>
          <p:nvPr/>
        </p:nvSpPr>
        <p:spPr>
          <a:xfrm>
            <a:off x="1737684" y="1053131"/>
            <a:ext cx="7298812" cy="5760245"/>
          </a:xfrm>
          <a:prstGeom prst="roundRect">
            <a:avLst>
              <a:gd name="adj" fmla="val 128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05744" y="1141237"/>
            <a:ext cx="6187378" cy="415925"/>
          </a:xfrm>
          <a:prstGeom prst="roundRect">
            <a:avLst>
              <a:gd name="adj" fmla="val 1338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HTML5+AngularJS+BootStrap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05744" y="2335656"/>
            <a:ext cx="6186736" cy="346074"/>
          </a:xfrm>
          <a:prstGeom prst="roundRect">
            <a:avLst>
              <a:gd name="adj" fmla="val 81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5744" y="3257745"/>
            <a:ext cx="6186736" cy="675311"/>
          </a:xfrm>
          <a:prstGeom prst="roundRect">
            <a:avLst>
              <a:gd name="adj" fmla="val 676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89811" y="3362899"/>
            <a:ext cx="1595243" cy="4467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545995" y="3362899"/>
            <a:ext cx="1595243" cy="4467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41"/>
          <p:cNvSpPr txBox="1">
            <a:spLocks noChangeArrowheads="1"/>
          </p:cNvSpPr>
          <p:nvPr/>
        </p:nvSpPr>
        <p:spPr bwMode="auto">
          <a:xfrm>
            <a:off x="1899573" y="114123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展现层</a:t>
            </a:r>
          </a:p>
        </p:txBody>
      </p:sp>
      <p:sp>
        <p:nvSpPr>
          <p:cNvPr id="31" name="TextBox 42"/>
          <p:cNvSpPr txBox="1">
            <a:spLocks noChangeArrowheads="1"/>
          </p:cNvSpPr>
          <p:nvPr/>
        </p:nvSpPr>
        <p:spPr bwMode="auto">
          <a:xfrm>
            <a:off x="1881700" y="2240971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3"/>
          <p:cNvSpPr txBox="1">
            <a:spLocks noChangeArrowheads="1"/>
          </p:cNvSpPr>
          <p:nvPr/>
        </p:nvSpPr>
        <p:spPr bwMode="auto">
          <a:xfrm>
            <a:off x="1881700" y="340181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</a:p>
        </p:txBody>
      </p:sp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1881700" y="479690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</a:p>
        </p:txBody>
      </p:sp>
      <p:sp>
        <p:nvSpPr>
          <p:cNvPr id="43" name="圆角矩形 6"/>
          <p:cNvSpPr/>
          <p:nvPr/>
        </p:nvSpPr>
        <p:spPr>
          <a:xfrm>
            <a:off x="2705743" y="4415903"/>
            <a:ext cx="6186737" cy="1008062"/>
          </a:xfrm>
          <a:prstGeom prst="roundRect">
            <a:avLst>
              <a:gd name="adj" fmla="val 67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2745796" y="4365104"/>
            <a:ext cx="11883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Hibernate</a:t>
            </a:r>
            <a:endParaRPr lang="zh-CN" altLang="en-US" sz="1600" dirty="0"/>
          </a:p>
        </p:txBody>
      </p:sp>
      <p:sp>
        <p:nvSpPr>
          <p:cNvPr id="45" name="矩形 16"/>
          <p:cNvSpPr/>
          <p:nvPr/>
        </p:nvSpPr>
        <p:spPr>
          <a:xfrm>
            <a:off x="3681900" y="4618013"/>
            <a:ext cx="1974518" cy="61118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圆角矩形 17"/>
          <p:cNvSpPr/>
          <p:nvPr/>
        </p:nvSpPr>
        <p:spPr>
          <a:xfrm>
            <a:off x="6418203" y="4534381"/>
            <a:ext cx="1834733" cy="345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47" name="圆角矩形 18"/>
          <p:cNvSpPr/>
          <p:nvPr/>
        </p:nvSpPr>
        <p:spPr>
          <a:xfrm>
            <a:off x="6418203" y="4966181"/>
            <a:ext cx="1834733" cy="3450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3752087" y="4653136"/>
            <a:ext cx="1756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solidFill>
                  <a:schemeClr val="bg1"/>
                </a:solidFill>
              </a:rPr>
              <a:t>Hibernate.cfg.xml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3753907" y="4921423"/>
            <a:ext cx="15560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solidFill>
                  <a:schemeClr val="bg1"/>
                </a:solidFill>
              </a:rPr>
              <a:t>Bean.hbm.xml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5714027" y="4584347"/>
            <a:ext cx="658173" cy="238125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5702941" y="5016395"/>
            <a:ext cx="658173" cy="238125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圆角矩形 6"/>
          <p:cNvSpPr/>
          <p:nvPr/>
        </p:nvSpPr>
        <p:spPr>
          <a:xfrm>
            <a:off x="2699792" y="5880462"/>
            <a:ext cx="6193330" cy="783654"/>
          </a:xfrm>
          <a:prstGeom prst="roundRect">
            <a:avLst>
              <a:gd name="adj" fmla="val 676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3105835" y="6056988"/>
            <a:ext cx="1260995" cy="491649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</a:p>
        </p:txBody>
      </p:sp>
      <p:sp>
        <p:nvSpPr>
          <p:cNvPr id="61" name="TextBox 44"/>
          <p:cNvSpPr txBox="1">
            <a:spLocks noChangeArrowheads="1"/>
          </p:cNvSpPr>
          <p:nvPr/>
        </p:nvSpPr>
        <p:spPr bwMode="auto">
          <a:xfrm>
            <a:off x="1881700" y="610953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磁盘 61"/>
          <p:cNvSpPr/>
          <p:nvPr/>
        </p:nvSpPr>
        <p:spPr>
          <a:xfrm>
            <a:off x="5111205" y="6056988"/>
            <a:ext cx="1260995" cy="491649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流程图: 磁盘 63"/>
          <p:cNvSpPr/>
          <p:nvPr/>
        </p:nvSpPr>
        <p:spPr>
          <a:xfrm>
            <a:off x="7055421" y="6056988"/>
            <a:ext cx="1260995" cy="491649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左右箭头 67"/>
          <p:cNvSpPr/>
          <p:nvPr/>
        </p:nvSpPr>
        <p:spPr>
          <a:xfrm rot="16200000">
            <a:off x="3000526" y="1806489"/>
            <a:ext cx="807834" cy="309179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0" name="左右箭头 69"/>
          <p:cNvSpPr/>
          <p:nvPr/>
        </p:nvSpPr>
        <p:spPr>
          <a:xfrm rot="16200000">
            <a:off x="3121288" y="2810294"/>
            <a:ext cx="576018" cy="318891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1" name="左右箭头 70"/>
          <p:cNvSpPr/>
          <p:nvPr/>
        </p:nvSpPr>
        <p:spPr>
          <a:xfrm rot="16200000">
            <a:off x="7508922" y="2810291"/>
            <a:ext cx="576014" cy="318894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左右箭头 71"/>
          <p:cNvSpPr/>
          <p:nvPr/>
        </p:nvSpPr>
        <p:spPr>
          <a:xfrm rot="16200000">
            <a:off x="3154887" y="4028218"/>
            <a:ext cx="482651" cy="292718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左右箭头 72"/>
          <p:cNvSpPr/>
          <p:nvPr/>
        </p:nvSpPr>
        <p:spPr>
          <a:xfrm rot="16200000">
            <a:off x="7568691" y="4028218"/>
            <a:ext cx="482651" cy="292718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左右箭头 73"/>
          <p:cNvSpPr/>
          <p:nvPr/>
        </p:nvSpPr>
        <p:spPr>
          <a:xfrm rot="16200000">
            <a:off x="3201350" y="5493727"/>
            <a:ext cx="406180" cy="30917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左右箭头 74"/>
          <p:cNvSpPr/>
          <p:nvPr/>
        </p:nvSpPr>
        <p:spPr>
          <a:xfrm rot="16200000">
            <a:off x="7598698" y="5493727"/>
            <a:ext cx="406180" cy="309176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7387217" y="1802589"/>
            <a:ext cx="800775" cy="309178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02179" y="3355620"/>
            <a:ext cx="2153817" cy="4467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4283968" y="1589044"/>
            <a:ext cx="36634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http/https Token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签名安全认证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4889560" y="1988840"/>
            <a:ext cx="1914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数据交互</a:t>
            </a:r>
            <a:endParaRPr lang="en-US" altLang="zh-CN" dirty="0"/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技术</a:t>
            </a:r>
            <a:r>
              <a:rPr lang="zh-CN" altLang="en-US" dirty="0" smtClean="0">
                <a:latin typeface="微软雅黑" panose="020B0503020204020204" pitchFamily="34" charset="-122"/>
              </a:rPr>
              <a:t>架构设计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350825" y="1053130"/>
            <a:ext cx="1296144" cy="5760245"/>
          </a:xfrm>
          <a:prstGeom prst="roundRect">
            <a:avLst>
              <a:gd name="adj" fmla="val 52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外部系统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67543" y="1559664"/>
            <a:ext cx="1061839" cy="7979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smtClean="0">
                <a:solidFill>
                  <a:schemeClr val="tx1"/>
                </a:solidFill>
              </a:rPr>
              <a:t>DCI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67543" y="2919129"/>
            <a:ext cx="1062387" cy="7979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smtClean="0">
                <a:solidFill>
                  <a:schemeClr val="tx1"/>
                </a:solidFill>
              </a:rPr>
              <a:t>BO</a:t>
            </a:r>
          </a:p>
          <a:p>
            <a:pPr algn="ctr" eaLnBrk="1" hangingPunct="1"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Report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7543" y="4287281"/>
            <a:ext cx="1057207" cy="7979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Tableau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b="1">
                <a:solidFill>
                  <a:schemeClr val="tx1"/>
                </a:solidFill>
              </a:rPr>
              <a:t>Report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67544" y="5655433"/>
            <a:ext cx="1057207" cy="79790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b="1" smtClean="0">
                <a:solidFill>
                  <a:schemeClr val="tx1"/>
                </a:solidFill>
              </a:rPr>
              <a:t>Other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左右箭头 62"/>
          <p:cNvSpPr/>
          <p:nvPr/>
        </p:nvSpPr>
        <p:spPr>
          <a:xfrm>
            <a:off x="1562350" y="3809609"/>
            <a:ext cx="1183446" cy="435141"/>
          </a:xfrm>
          <a:prstGeom prst="left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400" b="1"/>
              <a:t>统一</a:t>
            </a:r>
            <a:r>
              <a:rPr lang="zh-CN" altLang="en-US" sz="1400" b="1" smtClean="0"/>
              <a:t>认证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969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技术架构</a:t>
            </a:r>
            <a:r>
              <a:rPr lang="zh-CN" altLang="en-US" dirty="0" smtClean="0">
                <a:latin typeface="微软雅黑" panose="020B0503020204020204" pitchFamily="34" charset="-122"/>
              </a:rPr>
              <a:t>设计说明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HTML5+AngularJS+BootStrap</a:t>
            </a:r>
            <a:r>
              <a:rPr lang="zh-CN" altLang="en-US" sz="1800" dirty="0" smtClean="0"/>
              <a:t>：兼容不同设备；简化开发，便于测试；组件丰富，界面优美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>
                <a:latin typeface="微软雅黑" panose="020B0503020204020204" pitchFamily="34" charset="-122"/>
              </a:rPr>
              <a:t>Spring Restful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提高系统的可伸缩性，降低应用之间的耦合度，便于框架分布式处理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Hibernate</a:t>
            </a:r>
            <a:r>
              <a:rPr lang="zh-CN" altLang="en-US" sz="1800" dirty="0"/>
              <a:t>是一</a:t>
            </a:r>
            <a:r>
              <a:rPr lang="zh-CN" altLang="en-US" sz="1800" dirty="0" smtClean="0"/>
              <a:t>个对象</a:t>
            </a:r>
            <a:r>
              <a:rPr lang="zh-CN" altLang="en-US" sz="1800" dirty="0"/>
              <a:t>关系映射框架，封装了</a:t>
            </a:r>
            <a:r>
              <a:rPr lang="en-US" altLang="zh-CN" sz="1800" dirty="0" err="1"/>
              <a:t>jdbc</a:t>
            </a:r>
            <a:r>
              <a:rPr lang="zh-CN" altLang="en-US" sz="1800" dirty="0"/>
              <a:t>，简化了很多重复性代码；简化了</a:t>
            </a:r>
            <a:r>
              <a:rPr lang="en-US" altLang="zh-CN" sz="1800" dirty="0"/>
              <a:t>DAO</a:t>
            </a:r>
            <a:r>
              <a:rPr lang="zh-CN" altLang="en-US" sz="1800" dirty="0"/>
              <a:t>层编码工作，使开发更对象化了；移植性好，支持各种</a:t>
            </a:r>
            <a:r>
              <a:rPr lang="zh-CN" altLang="en-US" sz="1800" dirty="0" smtClean="0"/>
              <a:t>数据库。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0460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功能架构设计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23528" y="1400775"/>
            <a:ext cx="8568952" cy="660073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3528" y="2276872"/>
            <a:ext cx="8568952" cy="1500167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528" y="4005064"/>
            <a:ext cx="8568952" cy="720080"/>
          </a:xfrm>
          <a:prstGeom prst="roundRect">
            <a:avLst/>
          </a:prstGeom>
          <a:solidFill>
            <a:srgbClr val="EBF6DE"/>
          </a:solidFill>
          <a:ln>
            <a:solidFill>
              <a:srgbClr val="71A04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23528" y="4941168"/>
            <a:ext cx="8568952" cy="1440160"/>
          </a:xfrm>
          <a:prstGeom prst="roundRect">
            <a:avLst>
              <a:gd name="adj" fmla="val 7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554107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  <a:endParaRPr lang="zh-CN" alt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169114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2860969"/>
            <a:ext cx="12961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endParaRPr lang="zh-CN" alt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609620"/>
            <a:ext cx="9361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用户层</a:t>
            </a:r>
            <a:endParaRPr lang="zh-CN" alt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619672" y="5715689"/>
            <a:ext cx="7056784" cy="5738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基础</a:t>
            </a:r>
            <a:endParaRPr kumimoji="0" lang="en-US" altLang="zh-CN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设施</a:t>
            </a: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619672" y="5085184"/>
            <a:ext cx="7056784" cy="52467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kumimoji="0" lang="en-US" altLang="zh-CN" sz="1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1200" b="1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2843808" y="5203212"/>
            <a:ext cx="1296144" cy="3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4283968" y="5203212"/>
            <a:ext cx="1296144" cy="3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计算服务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724128" y="5203212"/>
            <a:ext cx="1296144" cy="3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负载管理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7164288" y="5203212"/>
            <a:ext cx="1296144" cy="324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2843808" y="5843364"/>
            <a:ext cx="1296144" cy="334409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283968" y="5843364"/>
            <a:ext cx="1296144" cy="334409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724128" y="5845865"/>
            <a:ext cx="1296144" cy="322255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7164113" y="5846647"/>
            <a:ext cx="1296319" cy="321473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其他硬件</a:t>
            </a:r>
            <a:endParaRPr kumimoji="0" lang="zh-CN" alt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1691681" y="4173461"/>
            <a:ext cx="1152128" cy="4060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域认证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4982111" y="4184252"/>
            <a:ext cx="1030049" cy="4060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3145906" y="4184252"/>
            <a:ext cx="1550268" cy="4060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报表集成服务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6279692" y="4173461"/>
            <a:ext cx="1069790" cy="4060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06577" y="2365136"/>
            <a:ext cx="2237631" cy="1320147"/>
            <a:chOff x="3025965" y="1230660"/>
            <a:chExt cx="1710000" cy="1584176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3025965" y="1230660"/>
              <a:ext cx="1710000" cy="1584176"/>
            </a:xfrm>
            <a:prstGeom prst="roundRect">
              <a:avLst>
                <a:gd name="adj" fmla="val 457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射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管</a:t>
              </a:r>
              <a:endPara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kumimoji="0" lang="zh-CN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446" y="1343306"/>
              <a:ext cx="1206268" cy="380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BO</a:t>
              </a:r>
              <a:r>
                <a:rPr kumimoji="0" lang="zh-CN" altLang="en-US" sz="11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用户映射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420446" y="1818897"/>
              <a:ext cx="1206268" cy="380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Tableau</a:t>
              </a:r>
              <a:r>
                <a:rPr lang="zh-CN" altLang="en-US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用户映射</a:t>
              </a:r>
              <a:endParaRPr kumimoji="0" lang="zh-CN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5279" y="2316673"/>
              <a:ext cx="1206268" cy="380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------</a:t>
              </a:r>
              <a:endParaRPr kumimoji="0" lang="zh-CN" alt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645072" y="2368629"/>
            <a:ext cx="2350864" cy="1320147"/>
            <a:chOff x="7405712" y="1234852"/>
            <a:chExt cx="1008000" cy="1584176"/>
          </a:xfrm>
        </p:grpSpPr>
        <p:sp>
          <p:nvSpPr>
            <p:cNvPr id="60" name="圆角矩形 59"/>
            <p:cNvSpPr/>
            <p:nvPr/>
          </p:nvSpPr>
          <p:spPr bwMode="auto">
            <a:xfrm>
              <a:off x="7405712" y="1234852"/>
              <a:ext cx="1008000" cy="1584176"/>
            </a:xfrm>
            <a:prstGeom prst="roundRect">
              <a:avLst>
                <a:gd name="adj" fmla="val 5612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7673085" y="1279758"/>
              <a:ext cx="648000" cy="25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673085" y="1577448"/>
              <a:ext cx="648000" cy="25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角色管理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7673085" y="1882397"/>
              <a:ext cx="648000" cy="25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5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73085" y="2193126"/>
              <a:ext cx="648000" cy="25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菜单管理</a:t>
              </a:r>
              <a:endParaRPr kumimoji="0" lang="zh-CN" altLang="en-US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660232" y="2366881"/>
            <a:ext cx="2016224" cy="1320147"/>
            <a:chOff x="5148064" y="1230660"/>
            <a:chExt cx="835170" cy="1584176"/>
          </a:xfrm>
        </p:grpSpPr>
        <p:sp>
          <p:nvSpPr>
            <p:cNvPr id="67" name="圆角矩形 66"/>
            <p:cNvSpPr/>
            <p:nvPr/>
          </p:nvSpPr>
          <p:spPr bwMode="auto">
            <a:xfrm>
              <a:off x="5148064" y="1230660"/>
              <a:ext cx="835170" cy="1584176"/>
            </a:xfrm>
            <a:prstGeom prst="roundRect">
              <a:avLst>
                <a:gd name="adj" fmla="val 4535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lang="en-US" altLang="zh-CN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5356857" y="1341938"/>
              <a:ext cx="559502" cy="38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报表集成</a:t>
              </a:r>
              <a:endParaRPr kumimoji="0" lang="zh-CN" altLang="en-US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5356857" y="1816803"/>
              <a:ext cx="559502" cy="38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Tableau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报表集成</a:t>
              </a:r>
              <a:endParaRPr kumimoji="0" lang="zh-CN" altLang="en-US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5356857" y="2294124"/>
              <a:ext cx="559502" cy="38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DCI</a:t>
              </a:r>
              <a:r>
                <a:rPr lang="zh-CN" altLang="en-US" sz="105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kumimoji="0" lang="zh-CN" altLang="en-US" sz="105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圆角矩形 83"/>
          <p:cNvSpPr/>
          <p:nvPr/>
        </p:nvSpPr>
        <p:spPr bwMode="auto">
          <a:xfrm>
            <a:off x="1646159" y="1533530"/>
            <a:ext cx="1368152" cy="4060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Portal</a:t>
            </a:r>
            <a:endParaRPr kumimoji="0" lang="zh-CN" altLang="en-US" sz="14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3145906" y="1527790"/>
            <a:ext cx="1368152" cy="4060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DCI</a:t>
            </a:r>
            <a:endParaRPr kumimoji="0" lang="zh-CN" altLang="en-US" sz="14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4644008" y="1527790"/>
            <a:ext cx="1368152" cy="4060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 Report</a:t>
            </a:r>
            <a:endParaRPr kumimoji="0" lang="zh-CN" altLang="en-US" sz="14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6156176" y="1533530"/>
            <a:ext cx="1573846" cy="4060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Tableau Report</a:t>
            </a:r>
            <a:endParaRPr kumimoji="0" lang="zh-CN" altLang="en-US" sz="14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7923071" y="1533530"/>
            <a:ext cx="855537" cy="40604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Other</a:t>
            </a:r>
            <a:endParaRPr kumimoji="0" lang="zh-CN" altLang="en-US" sz="140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267744" y="3414163"/>
            <a:ext cx="1511270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业务管理</a:t>
            </a:r>
            <a:endParaRPr kumimoji="0" lang="zh-CN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533798" y="4184252"/>
            <a:ext cx="1069790" cy="40604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38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</a:t>
            </a:r>
            <a:r>
              <a:rPr lang="zh-CN" altLang="en-US" dirty="0" smtClean="0"/>
              <a:t>设计说明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、系统管理模块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组织管理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组织信息管理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组织业务分类管理</a:t>
            </a:r>
          </a:p>
          <a:p>
            <a:pPr lvl="2"/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用户信息管理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/>
              <a:t>用户角色关系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/>
              <a:t>用户部门关系管理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/>
              <a:t>用户对应各</a:t>
            </a:r>
            <a:r>
              <a:rPr lang="en-US" altLang="zh-CN" sz="1600" dirty="0"/>
              <a:t>BI</a:t>
            </a:r>
            <a:r>
              <a:rPr lang="zh-CN" altLang="en-US" sz="1600" dirty="0"/>
              <a:t>报表映射关系管理</a:t>
            </a:r>
            <a:endParaRPr lang="en-US" altLang="zh-CN" sz="1600" dirty="0"/>
          </a:p>
          <a:p>
            <a:pPr lvl="2"/>
            <a:r>
              <a:rPr lang="zh-CN" altLang="en-US" dirty="0" smtClean="0"/>
              <a:t>角色管理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/>
              <a:t>角色基本信息管理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/>
              <a:t>角色菜单权限</a:t>
            </a:r>
            <a:r>
              <a:rPr lang="zh-CN" altLang="en-US" sz="1600" dirty="0" smtClean="0"/>
              <a:t>管理</a:t>
            </a:r>
            <a:endParaRPr lang="en-US" altLang="zh-CN" sz="1600" dirty="0"/>
          </a:p>
          <a:p>
            <a:pPr lvl="2"/>
            <a:r>
              <a:rPr lang="zh-CN" altLang="en-US" dirty="0"/>
              <a:t>菜单管理</a:t>
            </a:r>
            <a:endParaRPr lang="en-US" altLang="zh-CN" dirty="0"/>
          </a:p>
          <a:p>
            <a:pPr marL="1371600" lvl="3" indent="0">
              <a:buNone/>
            </a:pPr>
            <a:r>
              <a:rPr lang="zh-CN" altLang="en-US" sz="1600" dirty="0"/>
              <a:t>菜单信息管理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/>
              <a:t>菜单报表配置</a:t>
            </a:r>
            <a:endParaRPr lang="en-US" altLang="zh-CN" sz="1600" dirty="0"/>
          </a:p>
          <a:p>
            <a:pPr lvl="2"/>
            <a:r>
              <a:rPr lang="zh-CN" altLang="en-US" dirty="0" smtClean="0"/>
              <a:t>业务分类管理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/>
              <a:t>业务分类</a:t>
            </a:r>
            <a:r>
              <a:rPr lang="zh-CN" altLang="en-US" sz="1600" dirty="0" smtClean="0"/>
              <a:t>管理</a:t>
            </a:r>
            <a:endParaRPr lang="en-US" altLang="zh-CN" sz="1600" dirty="0"/>
          </a:p>
          <a:p>
            <a:pPr lvl="2"/>
            <a:r>
              <a:rPr lang="zh-CN" altLang="en-US" dirty="0" smtClean="0"/>
              <a:t>参数管理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/>
              <a:t>其他编码</a:t>
            </a:r>
            <a:r>
              <a:rPr lang="zh-CN" altLang="en-US" sz="1600" dirty="0" smtClean="0"/>
              <a:t>管理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/>
              <a:t>系统参数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/>
              <a:t>报表参数配置</a:t>
            </a:r>
            <a:endParaRPr lang="en-US" altLang="zh-CN" sz="1600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</a:t>
            </a:r>
            <a:r>
              <a:rPr lang="zh-CN" altLang="en-US" dirty="0" smtClean="0"/>
              <a:t>设计说明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、系统集成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报表集成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sz="1600" dirty="0" smtClean="0"/>
              <a:t>Tableau</a:t>
            </a:r>
            <a:r>
              <a:rPr lang="zh-CN" altLang="en-US" sz="1600" dirty="0" smtClean="0"/>
              <a:t>报表集成</a:t>
            </a:r>
          </a:p>
          <a:p>
            <a:pPr marL="1371600" lvl="3" indent="0">
              <a:buNone/>
            </a:pPr>
            <a:r>
              <a:rPr lang="en-US" altLang="zh-CN" sz="1600" dirty="0"/>
              <a:t>QV</a:t>
            </a:r>
            <a:r>
              <a:rPr lang="zh-CN" altLang="en-US" sz="1600" dirty="0" smtClean="0"/>
              <a:t>报表</a:t>
            </a:r>
            <a:r>
              <a:rPr lang="zh-CN" altLang="en-US" sz="1600" dirty="0"/>
              <a:t>集成</a:t>
            </a:r>
          </a:p>
          <a:p>
            <a:pPr marL="1371600" lvl="3" indent="0">
              <a:buNone/>
            </a:pPr>
            <a:r>
              <a:rPr lang="en-US" altLang="zh-CN" sz="1600" dirty="0"/>
              <a:t>BO</a:t>
            </a:r>
            <a:r>
              <a:rPr lang="zh-CN" altLang="en-US" sz="1600" dirty="0" smtClean="0"/>
              <a:t>报表集成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其他自定义报表集成</a:t>
            </a:r>
            <a:endParaRPr lang="zh-CN" altLang="en-US" sz="1600" dirty="0"/>
          </a:p>
          <a:p>
            <a:pPr lvl="2"/>
            <a:r>
              <a:rPr lang="en-US" altLang="zh-CN" dirty="0" smtClean="0"/>
              <a:t>DCI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sz="1600" dirty="0" smtClean="0"/>
              <a:t>DCI</a:t>
            </a:r>
            <a:r>
              <a:rPr lang="zh-CN" altLang="en-US" sz="1600" dirty="0" smtClean="0"/>
              <a:t>系统集成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 smtClean="0"/>
              <a:t>其他系统集成</a:t>
            </a:r>
            <a:endParaRPr lang="en-US" altLang="zh-CN" sz="1600" dirty="0"/>
          </a:p>
          <a:p>
            <a:pPr lvl="2"/>
            <a:r>
              <a:rPr lang="en-US" altLang="zh-CN" dirty="0" smtClean="0"/>
              <a:t>AD</a:t>
            </a:r>
            <a:r>
              <a:rPr lang="zh-CN" altLang="en-US" dirty="0" smtClean="0"/>
              <a:t>域集成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认证方式集成</a:t>
            </a:r>
            <a:r>
              <a:rPr lang="en-US" altLang="zh-CN" dirty="0" smtClean="0"/>
              <a:t>)</a:t>
            </a:r>
          </a:p>
          <a:p>
            <a:pPr marL="1371600" lvl="3" indent="0">
              <a:buNone/>
            </a:pPr>
            <a:r>
              <a:rPr lang="en-US" altLang="zh-CN" sz="1600" dirty="0"/>
              <a:t>AD</a:t>
            </a:r>
            <a:r>
              <a:rPr lang="zh-CN" altLang="en-US" sz="1600" dirty="0"/>
              <a:t>域</a:t>
            </a:r>
            <a:r>
              <a:rPr lang="zh-CN" altLang="en-US" sz="1600" dirty="0" smtClean="0"/>
              <a:t>集成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本地认证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zh-CN" altLang="en-US" sz="1600" dirty="0" smtClean="0"/>
              <a:t>其他秘钥认证方式</a:t>
            </a:r>
            <a:endParaRPr lang="en-US" altLang="zh-CN" sz="1600" dirty="0"/>
          </a:p>
          <a:p>
            <a:pPr lvl="2"/>
            <a:r>
              <a:rPr lang="zh-CN" altLang="en-US" dirty="0" smtClean="0"/>
              <a:t>单点登录集成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统一</a:t>
            </a:r>
            <a:r>
              <a:rPr lang="zh-CN" altLang="en-US" sz="1600" dirty="0"/>
              <a:t>认证平台下的系统单点</a:t>
            </a:r>
            <a:r>
              <a:rPr lang="zh-CN" altLang="en-US" sz="1600" dirty="0" smtClean="0"/>
              <a:t>登录</a:t>
            </a:r>
            <a:endParaRPr lang="en-US" altLang="zh-CN" sz="1600" dirty="0" smtClean="0"/>
          </a:p>
          <a:p>
            <a:pPr marL="1371600" lvl="3" indent="0">
              <a:buNone/>
            </a:pPr>
            <a:r>
              <a:rPr lang="zh-CN" altLang="en-US" sz="1600" dirty="0" smtClean="0"/>
              <a:t>被</a:t>
            </a:r>
            <a:r>
              <a:rPr lang="zh-CN" altLang="en-US" sz="1600" dirty="0"/>
              <a:t>集成，可作为企业级平台中的一个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pPr marL="1371600" lvl="3" indent="0">
              <a:buNone/>
            </a:pPr>
            <a:endParaRPr lang="en-US" altLang="zh-CN" sz="1600" dirty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9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</a:t>
            </a:r>
            <a:r>
              <a:rPr lang="zh-CN" altLang="en-US" dirty="0" smtClean="0"/>
              <a:t>设计说明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其他功能</a:t>
            </a:r>
          </a:p>
          <a:p>
            <a:pPr lvl="2"/>
            <a:r>
              <a:rPr lang="zh-CN" altLang="en-US" dirty="0" smtClean="0"/>
              <a:t>支持国际化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支持自定义登录信息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背景图片、文字描述等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5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AD</a:t>
            </a:r>
            <a:r>
              <a:rPr lang="zh-CN" altLang="en-US"/>
              <a:t>的单点登录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54" y="3533324"/>
            <a:ext cx="736002" cy="975796"/>
          </a:xfrm>
        </p:spPr>
      </p:pic>
      <p:grpSp>
        <p:nvGrpSpPr>
          <p:cNvPr id="24" name="组合 23"/>
          <p:cNvGrpSpPr/>
          <p:nvPr/>
        </p:nvGrpSpPr>
        <p:grpSpPr>
          <a:xfrm>
            <a:off x="7457077" y="5342555"/>
            <a:ext cx="508000" cy="894757"/>
            <a:chOff x="7457077" y="5181734"/>
            <a:chExt cx="508000" cy="894757"/>
          </a:xfrm>
        </p:grpSpPr>
        <p:pic>
          <p:nvPicPr>
            <p:cNvPr id="9" name="Picture 57" descr="B68-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57077" y="5181734"/>
              <a:ext cx="5080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7521642" y="5733256"/>
              <a:ext cx="434734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AD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4265" y="4751968"/>
            <a:ext cx="1182392" cy="1242494"/>
            <a:chOff x="628352" y="4302339"/>
            <a:chExt cx="1182392" cy="1242494"/>
          </a:xfrm>
        </p:grpSpPr>
        <p:pic>
          <p:nvPicPr>
            <p:cNvPr id="1026" name="Picture 2" descr="D:\售前文档\0A]1GKGH[B4L_QO3A3W_U}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52" y="4302339"/>
              <a:ext cx="1182392" cy="859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40601" y="5201598"/>
              <a:ext cx="494046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DCI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5862" y="2157087"/>
            <a:ext cx="1135666" cy="871163"/>
            <a:chOff x="951102" y="1748944"/>
            <a:chExt cx="1135666" cy="87116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02" y="1748944"/>
              <a:ext cx="1135666" cy="6411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276514" y="2276872"/>
              <a:ext cx="4443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BO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76056" y="1228833"/>
            <a:ext cx="1552889" cy="976031"/>
            <a:chOff x="6627450" y="1932108"/>
            <a:chExt cx="945877" cy="976031"/>
          </a:xfrm>
        </p:grpSpPr>
        <p:grpSp>
          <p:nvGrpSpPr>
            <p:cNvPr id="12" name="组合 11"/>
            <p:cNvGrpSpPr/>
            <p:nvPr/>
          </p:nvGrpSpPr>
          <p:grpSpPr>
            <a:xfrm>
              <a:off x="6627450" y="1932108"/>
              <a:ext cx="945877" cy="687999"/>
              <a:chOff x="5858371" y="1627783"/>
              <a:chExt cx="2376488" cy="1368425"/>
            </a:xfrm>
          </p:grpSpPr>
          <p:sp>
            <p:nvSpPr>
              <p:cNvPr id="15" name="Rectangle 7"/>
              <p:cNvSpPr>
                <a:spLocks/>
              </p:cNvSpPr>
              <p:nvPr/>
            </p:nvSpPr>
            <p:spPr bwMode="auto">
              <a:xfrm>
                <a:off x="5858371" y="1627783"/>
                <a:ext cx="2376488" cy="136842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6" name="Rectangle 8"/>
              <p:cNvSpPr>
                <a:spLocks/>
              </p:cNvSpPr>
              <p:nvPr/>
            </p:nvSpPr>
            <p:spPr bwMode="auto">
              <a:xfrm>
                <a:off x="5931396" y="1700808"/>
                <a:ext cx="2232025" cy="2159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7" name="Rectangle 9"/>
              <p:cNvSpPr>
                <a:spLocks/>
              </p:cNvSpPr>
              <p:nvPr/>
            </p:nvSpPr>
            <p:spPr bwMode="auto">
              <a:xfrm>
                <a:off x="5931396" y="1988146"/>
                <a:ext cx="503238" cy="9366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  <p:sp>
            <p:nvSpPr>
              <p:cNvPr id="18" name="Rectangle 13"/>
              <p:cNvSpPr>
                <a:spLocks/>
              </p:cNvSpPr>
              <p:nvPr/>
            </p:nvSpPr>
            <p:spPr bwMode="auto">
              <a:xfrm>
                <a:off x="6506071" y="1988146"/>
                <a:ext cx="1657350" cy="9366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b="1" i="1">
                  <a:sym typeface="Arial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04248" y="2564904"/>
              <a:ext cx="652743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Portal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27" name="直接箭头连接符 1026"/>
          <p:cNvCxnSpPr/>
          <p:nvPr/>
        </p:nvCxnSpPr>
        <p:spPr>
          <a:xfrm flipV="1">
            <a:off x="4932040" y="2069535"/>
            <a:ext cx="1696905" cy="200723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 rot="18548040">
            <a:off x="5111904" y="2900596"/>
            <a:ext cx="1633849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访问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Portal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页面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202339" y="4221088"/>
            <a:ext cx="2165856" cy="11521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93852">
            <a:off x="5419796" y="4623158"/>
            <a:ext cx="2388723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重定向到认证页面，进行认证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5076057" y="4293096"/>
            <a:ext cx="2292138" cy="1210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93852">
            <a:off x="5068676" y="4949519"/>
            <a:ext cx="2532382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通过认证，保存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cookie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，生成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ticket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4834103" y="2157087"/>
            <a:ext cx="1068029" cy="157742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8212967">
            <a:off x="4501300" y="2571804"/>
            <a:ext cx="1707451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成功相应页面信息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2339752" y="4005064"/>
            <a:ext cx="1826132" cy="11346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645065">
            <a:off x="2429602" y="4215961"/>
            <a:ext cx="1707451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6.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功能菜单中访问</a:t>
            </a: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DCI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411760" y="5373216"/>
            <a:ext cx="460851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310395">
            <a:off x="3350429" y="5213449"/>
            <a:ext cx="2453110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重定向到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SSO Server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，进行认证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2411760" y="5503996"/>
            <a:ext cx="4529784" cy="32870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54873">
            <a:off x="3501097" y="5630203"/>
            <a:ext cx="2229979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8.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认证成功，返回</a:t>
            </a:r>
            <a:r>
              <a:rPr lang="en-US" altLang="zh-CN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ticket</a:t>
            </a:r>
            <a:r>
              <a:rPr lang="zh-CN" altLang="en-US" sz="1100" dirty="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信息</a:t>
            </a:r>
          </a:p>
        </p:txBody>
      </p:sp>
      <p:cxnSp>
        <p:nvCxnSpPr>
          <p:cNvPr id="81" name="直接箭头连接符 80"/>
          <p:cNvCxnSpPr>
            <a:stCxn id="4" idx="0"/>
          </p:cNvCxnSpPr>
          <p:nvPr/>
        </p:nvCxnSpPr>
        <p:spPr>
          <a:xfrm flipV="1">
            <a:off x="4708055" y="2101850"/>
            <a:ext cx="708229" cy="143147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7766791">
            <a:off x="4282140" y="2505618"/>
            <a:ext cx="1462612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9.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访问具体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BO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报表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4427984" y="1645464"/>
            <a:ext cx="550132" cy="18555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7217827">
            <a:off x="3741079" y="2342807"/>
            <a:ext cx="144967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通过用户映射</a:t>
            </a:r>
            <a:endParaRPr lang="en-US" altLang="zh-CN" sz="110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获取</a:t>
            </a: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BO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账号信息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H="1" flipV="1">
            <a:off x="2339752" y="2856632"/>
            <a:ext cx="1826132" cy="87787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598773">
            <a:off x="2391029" y="2994495"/>
            <a:ext cx="1690737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11.</a:t>
            </a:r>
            <a:r>
              <a:rPr lang="zh-CN" altLang="en-US" sz="1100" smtClean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打开并查看报表</a:t>
            </a:r>
            <a:endParaRPr lang="zh-CN" altLang="en-US" sz="1100" dirty="0" smtClea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0" name="直接箭头连接符 119"/>
          <p:cNvCxnSpPr>
            <a:endCxn id="22" idx="3"/>
          </p:cNvCxnSpPr>
          <p:nvPr/>
        </p:nvCxnSpPr>
        <p:spPr>
          <a:xfrm flipV="1">
            <a:off x="4932040" y="2033247"/>
            <a:ext cx="1505911" cy="18998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8476649">
            <a:off x="4492546" y="2755997"/>
            <a:ext cx="2259020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带着</a:t>
            </a:r>
            <a:r>
              <a:rPr lang="en-US" altLang="zh-CN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Cookie</a:t>
            </a:r>
            <a:r>
              <a:rPr lang="zh-CN" altLang="en-US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信息访问</a:t>
            </a:r>
            <a:r>
              <a:rPr lang="en-US" altLang="zh-CN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Portal</a:t>
            </a:r>
            <a:r>
              <a:rPr lang="zh-CN" altLang="en-US" sz="11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页面</a:t>
            </a:r>
            <a:endParaRPr lang="zh-CN" altLang="en-US" sz="110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909765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77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438AD7"/>
      </a:accent1>
      <a:accent2>
        <a:srgbClr val="00B0F0"/>
      </a:accent2>
      <a:accent3>
        <a:srgbClr val="009DD9"/>
      </a:accent3>
      <a:accent4>
        <a:srgbClr val="0070C0"/>
      </a:accent4>
      <a:accent5>
        <a:srgbClr val="F49100"/>
      </a:accent5>
      <a:accent6>
        <a:srgbClr val="A5C249"/>
      </a:accent6>
      <a:hlink>
        <a:srgbClr val="7CCA62"/>
      </a:hlink>
      <a:folHlink>
        <a:srgbClr val="85DFD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A000120140929A83PPBG</Template>
  <TotalTime>1613</TotalTime>
  <Words>924</Words>
  <Application>Microsoft Office PowerPoint</Application>
  <PresentationFormat>全屏显示(4:3)</PresentationFormat>
  <Paragraphs>214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Arial Black</vt:lpstr>
      <vt:lpstr>Wingdings</vt:lpstr>
      <vt:lpstr>A000120140530A99PPBG</vt:lpstr>
      <vt:lpstr>Microsoft Excel 工作表</vt:lpstr>
      <vt:lpstr>Philips Portal Proposal</vt:lpstr>
      <vt:lpstr>系统架构设计原则</vt:lpstr>
      <vt:lpstr>技术架构设计</vt:lpstr>
      <vt:lpstr>技术架构设计说明</vt:lpstr>
      <vt:lpstr>功能架构设计</vt:lpstr>
      <vt:lpstr>功能架构设计说明</vt:lpstr>
      <vt:lpstr>功能架构设计说明</vt:lpstr>
      <vt:lpstr>功能架构设计说明</vt:lpstr>
      <vt:lpstr>基于AD的单点登录</vt:lpstr>
      <vt:lpstr>数据库关系设计</vt:lpstr>
      <vt:lpstr>BO报表集成方案</vt:lpstr>
      <vt:lpstr>QV报表集成方案</vt:lpstr>
      <vt:lpstr>Tableau报表集成方案</vt:lpstr>
      <vt:lpstr>被其他系统集成方案</vt:lpstr>
      <vt:lpstr>被集成的AD的单点登录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Philips Portal Proposal</dc:title>
  <dc:creator>Jason</dc:creator>
  <cp:lastModifiedBy>admin</cp:lastModifiedBy>
  <cp:revision>123</cp:revision>
  <dcterms:created xsi:type="dcterms:W3CDTF">2015-11-19T03:29:44Z</dcterms:created>
  <dcterms:modified xsi:type="dcterms:W3CDTF">2016-02-22T07:17:11Z</dcterms:modified>
</cp:coreProperties>
</file>