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300" r:id="rId5"/>
    <p:sldId id="370" r:id="rId6"/>
    <p:sldId id="384" r:id="rId7"/>
    <p:sldId id="429" r:id="rId8"/>
    <p:sldId id="430" r:id="rId9"/>
    <p:sldId id="432" r:id="rId10"/>
    <p:sldId id="431" r:id="rId11"/>
    <p:sldId id="433" r:id="rId12"/>
    <p:sldId id="434" r:id="rId13"/>
    <p:sldId id="436" r:id="rId14"/>
    <p:sldId id="435" r:id="rId15"/>
    <p:sldId id="437" r:id="rId16"/>
    <p:sldId id="438" r:id="rId17"/>
    <p:sldId id="439" r:id="rId18"/>
    <p:sldId id="440" r:id="rId19"/>
    <p:sldId id="442" r:id="rId20"/>
    <p:sldId id="441" r:id="rId21"/>
    <p:sldId id="334" r:id="rId22"/>
    <p:sldId id="272" r:id="rId23"/>
    <p:sldId id="30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E"/>
    <a:srgbClr val="000044"/>
    <a:srgbClr val="000544"/>
    <a:srgbClr val="CE57C1"/>
    <a:srgbClr val="1AC3B9"/>
    <a:srgbClr val="18B4AB"/>
    <a:srgbClr val="1FD9CF"/>
    <a:srgbClr val="D200FE"/>
    <a:srgbClr val="FD7C08"/>
    <a:srgbClr val="023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7" autoAdjust="0"/>
    <p:restoredTop sz="96931" autoAdjust="0"/>
  </p:normalViewPr>
  <p:slideViewPr>
    <p:cSldViewPr snapToGrid="0" snapToObjects="1">
      <p:cViewPr>
        <p:scale>
          <a:sx n="74" d="100"/>
          <a:sy n="74" d="100"/>
        </p:scale>
        <p:origin x="-91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ADF8-166D-464F-9CD6-EB1A92ACA0C7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7EA8C-4442-2B43-BEFB-AB7F822E7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7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English Title:</a:t>
            </a:r>
            <a:r>
              <a:rPr lang="en-US" baseline="0" dirty="0" smtClean="0"/>
              <a:t> Uppercase, Calibri size 60, XJTLU Navy </a:t>
            </a:r>
          </a:p>
          <a:p>
            <a:r>
              <a:rPr lang="en-US" baseline="0" dirty="0" smtClean="0"/>
              <a:t>English Subtitle: Uppercase, Calibri size 36, XJTLU Navy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8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Header:</a:t>
            </a:r>
            <a:r>
              <a:rPr lang="en-GB" baseline="0" dirty="0" smtClean="0"/>
              <a:t> Uppercase, Calibri size 28, XJTLU Navy</a:t>
            </a:r>
          </a:p>
          <a:p>
            <a:r>
              <a:rPr lang="en-GB" baseline="0" dirty="0" smtClean="0"/>
              <a:t>Body Text: Sentence case, Calibri size 14, Black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5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Header:</a:t>
            </a:r>
            <a:r>
              <a:rPr lang="en-GB" baseline="0" dirty="0" smtClean="0"/>
              <a:t> Uppercase, Calibri size 28, XJTLU Navy</a:t>
            </a:r>
          </a:p>
          <a:p>
            <a:r>
              <a:rPr lang="en-GB" baseline="0" dirty="0" smtClean="0"/>
              <a:t>Body Text: Sentence case, Calibri size 14, Black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5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Header:</a:t>
            </a:r>
            <a:r>
              <a:rPr lang="en-GB" baseline="0" dirty="0" smtClean="0"/>
              <a:t> Uppercase, Calibri size 28, XJTLU Navy</a:t>
            </a:r>
          </a:p>
          <a:p>
            <a:r>
              <a:rPr lang="en-GB" baseline="0" dirty="0" smtClean="0"/>
              <a:t>Body Text: Sentence case, Calibri size 14, Black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5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Header:</a:t>
            </a:r>
            <a:r>
              <a:rPr lang="en-GB" baseline="0" dirty="0" smtClean="0"/>
              <a:t> Uppercase, Calibri size 28, XJTLU Navy</a:t>
            </a:r>
          </a:p>
          <a:p>
            <a:r>
              <a:rPr lang="en-GB" baseline="0" dirty="0" smtClean="0"/>
              <a:t>Body Text: Sentence case, Calibri size 14, Black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5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Header:</a:t>
            </a:r>
            <a:r>
              <a:rPr lang="en-GB" baseline="0" dirty="0" smtClean="0"/>
              <a:t> Uppercase, Calibri size 28, XJTLU Navy</a:t>
            </a:r>
          </a:p>
          <a:p>
            <a:r>
              <a:rPr lang="en-GB" baseline="0" dirty="0" smtClean="0"/>
              <a:t>Body Text: Sentence case, Calibri size 14, Black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5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Header:</a:t>
            </a:r>
            <a:r>
              <a:rPr lang="en-GB" baseline="0" dirty="0" smtClean="0"/>
              <a:t> Uppercase, Calibri size 28, XJTLU Navy</a:t>
            </a:r>
          </a:p>
          <a:p>
            <a:r>
              <a:rPr lang="en-GB" baseline="0" dirty="0" smtClean="0"/>
              <a:t>Body Text: Sentence case, Calibri size 14, Black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5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Header:</a:t>
            </a:r>
            <a:r>
              <a:rPr lang="en-GB" baseline="0" dirty="0" smtClean="0"/>
              <a:t> Uppercase, Calibri size 28, XJTLU Navy</a:t>
            </a:r>
          </a:p>
          <a:p>
            <a:r>
              <a:rPr lang="en-GB" baseline="0" dirty="0" smtClean="0"/>
              <a:t>Body Text: Sentence case, Calibri size 14, Black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5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Header:</a:t>
            </a:r>
            <a:r>
              <a:rPr lang="en-GB" baseline="0" dirty="0" smtClean="0"/>
              <a:t> Uppercase, Calibri size 28, XJTLU Navy</a:t>
            </a:r>
          </a:p>
          <a:p>
            <a:r>
              <a:rPr lang="en-GB" baseline="0" dirty="0" smtClean="0"/>
              <a:t>Body Text: Sentence case, Calibri size 14, Black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5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Header:</a:t>
            </a:r>
            <a:r>
              <a:rPr lang="en-GB" baseline="0" dirty="0" smtClean="0"/>
              <a:t> Uppercase, Calibri size 28, XJTLU Navy</a:t>
            </a:r>
          </a:p>
          <a:p>
            <a:r>
              <a:rPr lang="en-GB" baseline="0" dirty="0" smtClean="0"/>
              <a:t>Body Text: Sentence case, Calibri size 14, Black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5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Title:</a:t>
            </a:r>
            <a:r>
              <a:rPr lang="en-US" baseline="0" dirty="0" smtClean="0"/>
              <a:t> Uppercase, Calibri size 60, XJTLU Navy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74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Title:</a:t>
            </a:r>
            <a:r>
              <a:rPr lang="en-US" baseline="0" dirty="0" smtClean="0"/>
              <a:t> DIN-Bold, size 54, UPPERCASE, XJTLU Navy</a:t>
            </a:r>
          </a:p>
          <a:p>
            <a:r>
              <a:rPr lang="en-US" baseline="0" dirty="0" smtClean="0"/>
              <a:t>Subtitle: DIN-Regular, size 32, UPPERCASE, XJTLU Navy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75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Chinese Title: </a:t>
            </a:r>
            <a:r>
              <a:rPr lang="en-US" altLang="zh-CN" baseline="0" dirty="0" err="1" smtClean="0"/>
              <a:t>Heiti</a:t>
            </a:r>
            <a:r>
              <a:rPr lang="en-US" altLang="zh-CN" baseline="0" dirty="0" smtClean="0"/>
              <a:t> </a:t>
            </a:r>
            <a:r>
              <a:rPr lang="en-US" baseline="0" dirty="0" smtClean="0"/>
              <a:t>(</a:t>
            </a:r>
            <a:r>
              <a:rPr lang="zh-CN" altLang="en-US" baseline="0" dirty="0" smtClean="0"/>
              <a:t>黑体</a:t>
            </a:r>
            <a:r>
              <a:rPr lang="en-GB" altLang="zh-CN" baseline="0" dirty="0" smtClean="0"/>
              <a:t>) </a:t>
            </a:r>
            <a:r>
              <a:rPr lang="en-US" baseline="0" dirty="0" smtClean="0"/>
              <a:t>Bold, size </a:t>
            </a:r>
            <a:r>
              <a:rPr lang="en-US" altLang="zh-CN" baseline="0" dirty="0" smtClean="0"/>
              <a:t>60, </a:t>
            </a:r>
            <a:r>
              <a:rPr lang="en-US" baseline="0" dirty="0" smtClean="0"/>
              <a:t>XJTLU Navy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7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Header:</a:t>
            </a:r>
            <a:r>
              <a:rPr lang="en-GB" baseline="0" dirty="0" smtClean="0"/>
              <a:t> Uppercase, Calibri size 28, XJTLU Navy</a:t>
            </a:r>
          </a:p>
          <a:p>
            <a:r>
              <a:rPr lang="en-GB" baseline="0" dirty="0" smtClean="0"/>
              <a:t>Body Text: Sentence case, Calibri size 14, Black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Header:</a:t>
            </a:r>
            <a:r>
              <a:rPr lang="en-GB" baseline="0" dirty="0" smtClean="0"/>
              <a:t> Uppercase, Calibri size 28, XJTLU Navy</a:t>
            </a:r>
          </a:p>
          <a:p>
            <a:r>
              <a:rPr lang="en-GB" baseline="0" dirty="0" smtClean="0"/>
              <a:t>Body Text: Sentence case, Calibri size 14, Black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5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Header:</a:t>
            </a:r>
            <a:r>
              <a:rPr lang="en-GB" baseline="0" dirty="0" smtClean="0"/>
              <a:t> Uppercase, Calibri size 28, XJTLU Navy</a:t>
            </a:r>
          </a:p>
          <a:p>
            <a:r>
              <a:rPr lang="en-GB" baseline="0" dirty="0" smtClean="0"/>
              <a:t>Body Text: Sentence case, Calibri size 14, Black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5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Header:</a:t>
            </a:r>
            <a:r>
              <a:rPr lang="en-GB" baseline="0" dirty="0" smtClean="0"/>
              <a:t> Uppercase, Calibri size 28, XJTLU Navy</a:t>
            </a:r>
          </a:p>
          <a:p>
            <a:r>
              <a:rPr lang="en-GB" baseline="0" dirty="0" smtClean="0"/>
              <a:t>Body Text: Sentence case, Calibri size 14, Black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5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Header:</a:t>
            </a:r>
            <a:r>
              <a:rPr lang="en-GB" baseline="0" dirty="0" smtClean="0"/>
              <a:t> Uppercase, Calibri size 28, XJTLU Navy</a:t>
            </a:r>
          </a:p>
          <a:p>
            <a:r>
              <a:rPr lang="en-GB" baseline="0" dirty="0" smtClean="0"/>
              <a:t>Body Text: Sentence case, Calibri size 14, Black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5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Header:</a:t>
            </a:r>
            <a:r>
              <a:rPr lang="en-GB" baseline="0" dirty="0" smtClean="0"/>
              <a:t> Uppercase, Calibri size 28, XJTLU Navy</a:t>
            </a:r>
          </a:p>
          <a:p>
            <a:r>
              <a:rPr lang="en-GB" baseline="0" dirty="0" smtClean="0"/>
              <a:t>Body Text: Sentence case, Calibri size 14, Black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5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Header:</a:t>
            </a:r>
            <a:r>
              <a:rPr lang="en-GB" baseline="0" dirty="0" smtClean="0"/>
              <a:t> Uppercase, Calibri size 28, XJTLU Navy</a:t>
            </a:r>
          </a:p>
          <a:p>
            <a:r>
              <a:rPr lang="en-GB" baseline="0" dirty="0" smtClean="0"/>
              <a:t>Body Text: Sentence case, Calibri size 14, Black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1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6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5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3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2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2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3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7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1B10-1EBC-FD4C-9140-0291364A5810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5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oe.Bloggs@xjtlu.edu.cn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hyperlink" Target="https://www.star.euclid.ed.ac.uk/public/urd/sits.urd/run/siw_ipp_lgn.login?process=siw_ipp_app&amp;code1=PTMSCFINMG1F&amp;code2=000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d.ac.uk/studying/postgraduate/degrees/index.php?r=site/view&amp;id=754" TargetMode="External"/><Relationship Id="rId5" Type="http://schemas.openxmlformats.org/officeDocument/2006/relationships/hyperlink" Target="http://www.careers.manchester.ac.uk/applicationsinterviews/studyapplication/statement/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2337442"/>
          </a:xfrm>
        </p:spPr>
        <p:txBody>
          <a:bodyPr>
            <a:noAutofit/>
          </a:bodyPr>
          <a:lstStyle/>
          <a:p>
            <a:r>
              <a:rPr lang="en-US" sz="6000" b="1" cap="all" dirty="0" smtClean="0">
                <a:solidFill>
                  <a:srgbClr val="000044"/>
                </a:solidFill>
                <a:latin typeface="+mn-lt"/>
                <a:cs typeface="DIN-Bold"/>
              </a:rPr>
              <a:t>ASCS Writing workshop</a:t>
            </a:r>
            <a:endParaRPr lang="en-US" sz="6000" b="1" cap="all" spc="300" dirty="0">
              <a:solidFill>
                <a:srgbClr val="000044"/>
              </a:solidFill>
              <a:latin typeface="+mn-lt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6970"/>
            <a:ext cx="6400800" cy="1441425"/>
          </a:xfrm>
        </p:spPr>
        <p:txBody>
          <a:bodyPr>
            <a:noAutofit/>
          </a:bodyPr>
          <a:lstStyle/>
          <a:p>
            <a:r>
              <a:rPr lang="en-US" cap="all" dirty="0" smtClean="0">
                <a:solidFill>
                  <a:srgbClr val="000044"/>
                </a:solidFill>
                <a:cs typeface="DIN-Regular"/>
              </a:rPr>
              <a:t>CVs</a:t>
            </a:r>
          </a:p>
          <a:p>
            <a:endParaRPr lang="en-US" sz="3600" cap="all" dirty="0">
              <a:solidFill>
                <a:srgbClr val="000044"/>
              </a:solidFill>
              <a:cs typeface="DIN-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459" y="5279851"/>
            <a:ext cx="3356173" cy="7178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382873" y="-69120"/>
            <a:ext cx="1847237" cy="6956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ea typeface="宋体" pitchFamily="2" charset="-122"/>
              </a:rPr>
              <a:t>How to construct your CV?</a:t>
            </a:r>
            <a:endParaRPr lang="en-US" sz="2800" b="1" cap="all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30" y="5929019"/>
            <a:ext cx="356139" cy="444524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405281"/>
            <a:ext cx="8060267" cy="3887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b="1" dirty="0" smtClean="0">
                <a:solidFill>
                  <a:srgbClr val="0000FE"/>
                </a:solidFill>
                <a:cs typeface="Tahoma" pitchFamily="34" charset="0"/>
              </a:rPr>
              <a:t>Personal ID</a:t>
            </a:r>
            <a:endParaRPr lang="en-US" altLang="zh-CN" sz="7200" b="1" dirty="0">
              <a:cs typeface="Tahoma" pitchFamily="34" charset="0"/>
            </a:endParaRPr>
          </a:p>
          <a:p>
            <a:pPr marL="792163" lvl="1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7200" dirty="0">
                <a:cs typeface="Tahoma" pitchFamily="34" charset="0"/>
              </a:rPr>
              <a:t>  </a:t>
            </a:r>
            <a:r>
              <a:rPr lang="en-US" altLang="zh-CN" sz="7200" dirty="0" smtClean="0">
                <a:cs typeface="Tahoma" pitchFamily="34" charset="0"/>
              </a:rPr>
              <a:t>Top </a:t>
            </a:r>
            <a:r>
              <a:rPr lang="en-US" altLang="zh-CN" sz="7200" dirty="0">
                <a:cs typeface="Tahoma" pitchFamily="34" charset="0"/>
              </a:rPr>
              <a:t>Right/Middle of first </a:t>
            </a:r>
            <a:r>
              <a:rPr lang="en-US" altLang="zh-CN" sz="7200" dirty="0" smtClean="0">
                <a:cs typeface="Tahoma" pitchFamily="34" charset="0"/>
              </a:rPr>
              <a:t>page</a:t>
            </a:r>
            <a:endParaRPr lang="en-US" altLang="zh-CN" sz="7200" dirty="0">
              <a:cs typeface="Tahoma" pitchFamily="34" charset="0"/>
            </a:endParaRPr>
          </a:p>
          <a:p>
            <a:pPr marL="792163" lvl="1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7200" dirty="0">
                <a:cs typeface="Tahoma" pitchFamily="34" charset="0"/>
              </a:rPr>
              <a:t>	Name is the title (no other titles</a:t>
            </a:r>
            <a:r>
              <a:rPr lang="en-US" altLang="zh-CN" sz="7200" dirty="0" smtClean="0">
                <a:cs typeface="Tahoma" pitchFamily="34" charset="0"/>
              </a:rPr>
              <a:t>)</a:t>
            </a:r>
            <a:endParaRPr lang="en-US" altLang="zh-CN" sz="7200" dirty="0">
              <a:cs typeface="Tahoma" pitchFamily="34" charset="0"/>
            </a:endParaRPr>
          </a:p>
          <a:p>
            <a:pPr marL="792163" lvl="1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7200" dirty="0">
                <a:cs typeface="Tahoma" pitchFamily="34" charset="0"/>
              </a:rPr>
              <a:t>	Addresses; phone numbers; e-mail and/or fax </a:t>
            </a:r>
            <a:r>
              <a:rPr lang="en-US" altLang="zh-CN" sz="7200" dirty="0" smtClean="0">
                <a:cs typeface="Tahoma" pitchFamily="34" charset="0"/>
              </a:rPr>
              <a:t>addresses</a:t>
            </a:r>
            <a:endParaRPr lang="en-US" altLang="zh-CN" sz="7200" dirty="0">
              <a:cs typeface="Tahoma" pitchFamily="34" charset="0"/>
            </a:endParaRP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7200" dirty="0" smtClean="0">
              <a:cs typeface="Tahoma" pitchFamily="34" charset="0"/>
            </a:endParaRP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b="1" dirty="0" smtClean="0">
                <a:solidFill>
                  <a:srgbClr val="0000FE"/>
                </a:solidFill>
                <a:cs typeface="Tahoma" pitchFamily="34" charset="0"/>
              </a:rPr>
              <a:t>Education: 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 smtClean="0">
                <a:cs typeface="Tahoma" pitchFamily="34" charset="0"/>
              </a:rPr>
              <a:t>Usually </a:t>
            </a:r>
            <a:r>
              <a:rPr lang="en-US" altLang="zh-CN" sz="7200" dirty="0">
                <a:cs typeface="Tahoma" pitchFamily="34" charset="0"/>
              </a:rPr>
              <a:t>means post-secondary and can include special seminars, college and </a:t>
            </a:r>
            <a:r>
              <a:rPr lang="en-US" altLang="zh-CN" sz="7200" dirty="0" smtClean="0">
                <a:cs typeface="Tahoma" pitchFamily="34" charset="0"/>
              </a:rPr>
              <a:t>university</a:t>
            </a:r>
            <a:endParaRPr lang="en-US" altLang="zh-CN" sz="7200" dirty="0">
              <a:cs typeface="Tahoma" pitchFamily="34" charset="0"/>
            </a:endParaRP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dirty="0">
                <a:cs typeface="Tahoma" pitchFamily="34" charset="0"/>
              </a:rPr>
              <a:t>List the following: </a:t>
            </a:r>
          </a:p>
          <a:p>
            <a:pPr marL="1347788" lvl="2" indent="-457200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7200" dirty="0">
                <a:cs typeface="Tahoma" pitchFamily="34" charset="0"/>
              </a:rPr>
              <a:t>Degrees.</a:t>
            </a:r>
          </a:p>
          <a:p>
            <a:pPr marL="1347788" lvl="2" indent="-457200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7200" dirty="0">
                <a:cs typeface="Tahoma" pitchFamily="34" charset="0"/>
              </a:rPr>
              <a:t>Month/year obtained or expected.</a:t>
            </a:r>
          </a:p>
          <a:p>
            <a:pPr marL="1347788" lvl="2" indent="-457200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7200" dirty="0">
                <a:cs typeface="Tahoma" pitchFamily="34" charset="0"/>
              </a:rPr>
              <a:t>Names and locations of schools. </a:t>
            </a:r>
          </a:p>
          <a:p>
            <a:pPr marL="1347788" lvl="2" indent="-457200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7200" dirty="0">
                <a:cs typeface="Tahoma" pitchFamily="34" charset="0"/>
              </a:rPr>
              <a:t>Subject (s).</a:t>
            </a:r>
          </a:p>
          <a:p>
            <a:pPr marL="1347788" lvl="2" indent="-457200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7200" dirty="0">
                <a:cs typeface="Tahoma" pitchFamily="34" charset="0"/>
              </a:rPr>
              <a:t>Grade average.</a:t>
            </a:r>
          </a:p>
          <a:p>
            <a:pPr marL="1347788" lvl="2" indent="-457200">
              <a:lnSpc>
                <a:spcPct val="120000"/>
              </a:lnSpc>
              <a:spcBef>
                <a:spcPts val="0"/>
              </a:spcBef>
              <a:buFontTx/>
              <a:buChar char="•"/>
            </a:pPr>
            <a:r>
              <a:rPr lang="en-US" altLang="zh-CN" sz="7200" dirty="0">
                <a:cs typeface="Tahoma" pitchFamily="34" charset="0"/>
              </a:rPr>
              <a:t>A brief summary of important courses you’ve taken might also be helpful.</a:t>
            </a:r>
          </a:p>
          <a:p>
            <a:pPr marL="609600" indent="-609600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latin typeface="Tahoma" pitchFamily="34" charset="0"/>
                <a:cs typeface="Tahoma" pitchFamily="34" charset="0"/>
              </a:rPr>
              <a:t>		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altLang="zh-CN" sz="2000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3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382873" y="-69120"/>
            <a:ext cx="1847237" cy="6956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ea typeface="宋体" pitchFamily="2" charset="-122"/>
              </a:rPr>
              <a:t>How to construct your CV?</a:t>
            </a:r>
            <a:endParaRPr lang="en-US" sz="2800" b="1" cap="all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30" y="5929019"/>
            <a:ext cx="356139" cy="444524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81456"/>
            <a:ext cx="8060267" cy="3887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b="1" dirty="0" smtClean="0">
                <a:solidFill>
                  <a:srgbClr val="0000FE"/>
                </a:solidFill>
                <a:cs typeface="Tahoma" pitchFamily="34" charset="0"/>
              </a:rPr>
              <a:t>Work experience:</a:t>
            </a:r>
            <a:r>
              <a:rPr lang="en-US" altLang="zh-CN" sz="7200" b="1" dirty="0">
                <a:cs typeface="Tahoma" pitchFamily="34" charset="0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200" dirty="0" smtClean="0">
                <a:cs typeface="Tahoma" pitchFamily="34" charset="0"/>
              </a:rPr>
              <a:t>Includes full-time paid jobs, part time jobs, training or volunteer work.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200" dirty="0" smtClean="0">
                <a:cs typeface="Tahoma" pitchFamily="34" charset="0"/>
              </a:rPr>
              <a:t>List </a:t>
            </a:r>
            <a:r>
              <a:rPr lang="en-US" altLang="zh-CN" sz="7200" dirty="0">
                <a:cs typeface="Tahoma" pitchFamily="34" charset="0"/>
              </a:rPr>
              <a:t>the month/years you worked, position, name and location of employer or place, </a:t>
            </a:r>
            <a:r>
              <a:rPr lang="en-US" altLang="zh-CN" sz="7200" dirty="0" smtClean="0">
                <a:cs typeface="Tahoma" pitchFamily="34" charset="0"/>
              </a:rPr>
              <a:t>and responsibilities you had.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200" dirty="0" smtClean="0">
                <a:cs typeface="Tahoma" pitchFamily="34" charset="0"/>
              </a:rPr>
              <a:t>Use </a:t>
            </a:r>
            <a:r>
              <a:rPr lang="en-US" altLang="zh-CN" sz="7200" u="sng" dirty="0" smtClean="0">
                <a:cs typeface="Tahoma" pitchFamily="34" charset="0"/>
              </a:rPr>
              <a:t>chronological</a:t>
            </a:r>
            <a:r>
              <a:rPr lang="en-US" altLang="zh-CN" sz="7200" dirty="0" smtClean="0">
                <a:cs typeface="Tahoma" pitchFamily="34" charset="0"/>
              </a:rPr>
              <a:t> format to emphasize most recent.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200" dirty="0" smtClean="0">
                <a:cs typeface="Tahoma" pitchFamily="34" charset="0"/>
              </a:rPr>
              <a:t>Write all job descriptions in parallel phrases.  For example, if you use action verbs, continue this language structure for all descriptions:</a:t>
            </a:r>
            <a:br>
              <a:rPr lang="en-US" altLang="zh-CN" sz="7200" dirty="0" smtClean="0">
                <a:cs typeface="Tahoma" pitchFamily="34" charset="0"/>
              </a:rPr>
            </a:br>
            <a:r>
              <a:rPr lang="en-US" altLang="zh-CN" sz="7200" i="1" dirty="0" smtClean="0">
                <a:cs typeface="Tahoma" pitchFamily="34" charset="0"/>
              </a:rPr>
              <a:t>Assisted in research into domestic attitudes towards urban development …</a:t>
            </a:r>
            <a:br>
              <a:rPr lang="en-US" altLang="zh-CN" sz="7200" i="1" dirty="0" smtClean="0">
                <a:cs typeface="Tahoma" pitchFamily="34" charset="0"/>
              </a:rPr>
            </a:br>
            <a:r>
              <a:rPr lang="en-US" altLang="zh-CN" sz="7200" i="1" dirty="0" smtClean="0">
                <a:cs typeface="Tahoma" pitchFamily="34" charset="0"/>
              </a:rPr>
              <a:t>Led a project involving ….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200" dirty="0" smtClean="0">
                <a:cs typeface="Tahoma" pitchFamily="34" charset="0"/>
              </a:rPr>
              <a:t>List the most important responsibilities or successes first.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7200" dirty="0" smtClean="0">
                <a:cs typeface="Tahoma" pitchFamily="34" charset="0"/>
              </a:rPr>
              <a:t>List your achievements in each job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7200" dirty="0" smtClean="0">
              <a:cs typeface="Tahoma" pitchFamily="34" charset="0"/>
            </a:endParaRP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7200" b="1" dirty="0" smtClean="0">
                <a:solidFill>
                  <a:srgbClr val="0000FE"/>
                </a:solidFill>
                <a:cs typeface="Tahoma" pitchFamily="34" charset="0"/>
              </a:rPr>
              <a:t>Skills: </a:t>
            </a:r>
          </a:p>
          <a:p>
            <a:pPr marL="1306513" lvl="1" indent="-8572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7200" dirty="0" smtClean="0">
                <a:cs typeface="Tahoma" pitchFamily="34" charset="0"/>
              </a:rPr>
              <a:t>Computer </a:t>
            </a:r>
            <a:r>
              <a:rPr lang="en-US" altLang="zh-CN" sz="7200" dirty="0">
                <a:cs typeface="Tahoma" pitchFamily="34" charset="0"/>
              </a:rPr>
              <a:t>and </a:t>
            </a:r>
            <a:r>
              <a:rPr lang="en-US" altLang="zh-CN" sz="7200" dirty="0" smtClean="0">
                <a:cs typeface="Tahoma" pitchFamily="34" charset="0"/>
              </a:rPr>
              <a:t>Software</a:t>
            </a:r>
          </a:p>
          <a:p>
            <a:pPr marL="1306513" lvl="1" indent="-8572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7200" dirty="0" smtClean="0">
                <a:cs typeface="Tahoma" pitchFamily="34" charset="0"/>
              </a:rPr>
              <a:t>Languages </a:t>
            </a:r>
            <a:r>
              <a:rPr lang="en-US" altLang="zh-CN" sz="7200" dirty="0">
                <a:cs typeface="Tahoma" pitchFamily="34" charset="0"/>
              </a:rPr>
              <a:t>(indicating the grade of </a:t>
            </a:r>
            <a:r>
              <a:rPr lang="en-US" altLang="zh-CN" sz="7200" dirty="0" smtClean="0">
                <a:cs typeface="Tahoma" pitchFamily="34" charset="0"/>
              </a:rPr>
              <a:t>fluency)</a:t>
            </a:r>
          </a:p>
          <a:p>
            <a:pPr marL="1306513" lvl="1" indent="-8572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7200" dirty="0" smtClean="0">
                <a:cs typeface="Tahoma" pitchFamily="34" charset="0"/>
              </a:rPr>
              <a:t>Technical </a:t>
            </a:r>
            <a:r>
              <a:rPr lang="en-US" altLang="zh-CN" sz="7200" dirty="0">
                <a:cs typeface="Tahoma" pitchFamily="34" charset="0"/>
              </a:rPr>
              <a:t>skills </a:t>
            </a:r>
            <a:endParaRPr lang="en-US" altLang="zh-CN" sz="7200" dirty="0" smtClean="0">
              <a:cs typeface="Tahoma" pitchFamily="34" charset="0"/>
            </a:endParaRPr>
          </a:p>
          <a:p>
            <a:pPr marL="1306513" lvl="1" indent="-8572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7200" dirty="0" smtClean="0">
                <a:cs typeface="Tahoma" pitchFamily="34" charset="0"/>
              </a:rPr>
              <a:t>Communication </a:t>
            </a:r>
            <a:r>
              <a:rPr lang="en-US" altLang="zh-CN" sz="7200" dirty="0">
                <a:cs typeface="Tahoma" pitchFamily="34" charset="0"/>
              </a:rPr>
              <a:t>or Leadership among others (soft </a:t>
            </a:r>
            <a:r>
              <a:rPr lang="en-US" altLang="zh-CN" sz="7200" dirty="0" smtClean="0">
                <a:cs typeface="Tahoma" pitchFamily="34" charset="0"/>
              </a:rPr>
              <a:t>skills)</a:t>
            </a:r>
          </a:p>
          <a:p>
            <a:pPr marL="1306513" lvl="1" indent="-8572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7200" dirty="0" smtClean="0">
                <a:cs typeface="Tahoma" pitchFamily="34" charset="0"/>
              </a:rPr>
              <a:t>Match </a:t>
            </a:r>
            <a:r>
              <a:rPr lang="en-US" altLang="zh-CN" sz="7200" dirty="0">
                <a:cs typeface="Tahoma" pitchFamily="34" charset="0"/>
              </a:rPr>
              <a:t>your skills and experience with a </a:t>
            </a:r>
            <a:r>
              <a:rPr lang="en-US" altLang="zh-CN" sz="7200" dirty="0" smtClean="0">
                <a:cs typeface="Tahoma" pitchFamily="34" charset="0"/>
              </a:rPr>
              <a:t/>
            </a:r>
            <a:br>
              <a:rPr lang="en-US" altLang="zh-CN" sz="7200" dirty="0" smtClean="0">
                <a:cs typeface="Tahoma" pitchFamily="34" charset="0"/>
              </a:rPr>
            </a:br>
            <a:r>
              <a:rPr lang="en-US" altLang="zh-CN" sz="7200" dirty="0" smtClean="0">
                <a:cs typeface="Tahoma" pitchFamily="34" charset="0"/>
              </a:rPr>
              <a:t>University/Employer’s  needs</a:t>
            </a:r>
            <a:r>
              <a:rPr lang="en-US" altLang="zh-CN" sz="2400" dirty="0">
                <a:latin typeface="Tahoma" pitchFamily="34" charset="0"/>
                <a:cs typeface="Tahoma" pitchFamily="34" charset="0"/>
              </a:rPr>
              <a:t>		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altLang="zh-CN" sz="2000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67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382873" y="-69120"/>
            <a:ext cx="1847237" cy="6956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ea typeface="宋体" pitchFamily="2" charset="-122"/>
              </a:rPr>
              <a:t>How to construct your CV?</a:t>
            </a:r>
            <a:endParaRPr lang="en-US" sz="2800" b="1" cap="all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30" y="5929019"/>
            <a:ext cx="356139" cy="444524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405281"/>
            <a:ext cx="8060267" cy="388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00FE"/>
                </a:solidFill>
                <a:cs typeface="Tahoma" pitchFamily="34" charset="0"/>
              </a:rPr>
              <a:t>Activities:</a:t>
            </a:r>
            <a:r>
              <a:rPr lang="en-US" altLang="zh-CN" sz="2000" b="1" dirty="0">
                <a:cs typeface="Tahoma" pitchFamily="34" charset="0"/>
              </a:rPr>
              <a:t>	</a:t>
            </a:r>
          </a:p>
          <a:p>
            <a:pPr marL="1306512" lvl="1" indent="0">
              <a:buClr>
                <a:srgbClr val="204F9F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Tahoma" pitchFamily="34" charset="0"/>
              </a:rPr>
              <a:t>In university or outside: Conferences, Clubs, </a:t>
            </a:r>
            <a:r>
              <a:rPr lang="en-US" altLang="zh-CN" sz="2000" dirty="0" smtClean="0">
                <a:cs typeface="Tahoma" pitchFamily="34" charset="0"/>
              </a:rPr>
              <a:t>charity.</a:t>
            </a:r>
          </a:p>
          <a:p>
            <a:pPr marL="1306512" lvl="1" indent="0">
              <a:buClr>
                <a:srgbClr val="204F9F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cs typeface="Tahoma" pitchFamily="34" charset="0"/>
              </a:rPr>
              <a:t>Sports</a:t>
            </a:r>
            <a:r>
              <a:rPr lang="en-US" altLang="zh-CN" sz="2000" dirty="0">
                <a:cs typeface="Tahoma" pitchFamily="34" charset="0"/>
              </a:rPr>
              <a:t>.</a:t>
            </a:r>
          </a:p>
          <a:p>
            <a:pPr marL="449263" lvl="1" indent="0">
              <a:spcBef>
                <a:spcPts val="0"/>
              </a:spcBef>
              <a:buNone/>
            </a:pPr>
            <a:endParaRPr lang="en-US" altLang="zh-CN" sz="2000" dirty="0" smtClean="0">
              <a:cs typeface="Tahoma" pitchFamily="34" charset="0"/>
            </a:endParaRPr>
          </a:p>
          <a:p>
            <a:pPr marL="449263" lvl="1" indent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00FE"/>
                </a:solidFill>
                <a:cs typeface="Tahoma" pitchFamily="34" charset="0"/>
              </a:rPr>
              <a:t>Hobbies: </a:t>
            </a:r>
          </a:p>
          <a:p>
            <a:pPr marL="1306513" lvl="1" indent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cs typeface="Tahoma" pitchFamily="34" charset="0"/>
              </a:rPr>
              <a:t>Reading, Music (play an instrument?) </a:t>
            </a:r>
          </a:p>
          <a:p>
            <a:pPr marL="1306513" lvl="1" indent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cs typeface="Tahoma" pitchFamily="34" charset="0"/>
            </a:endParaRPr>
          </a:p>
          <a:p>
            <a:pPr marL="449263" lvl="1" indent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00FE"/>
                </a:solidFill>
                <a:cs typeface="Tahoma" pitchFamily="34" charset="0"/>
              </a:rPr>
              <a:t>References: </a:t>
            </a:r>
            <a:endParaRPr lang="en-US" altLang="zh-CN" sz="2000" b="1" dirty="0">
              <a:solidFill>
                <a:srgbClr val="0000FE"/>
              </a:solidFill>
              <a:cs typeface="Tahoma" pitchFamily="34" charset="0"/>
            </a:endParaRPr>
          </a:p>
          <a:p>
            <a:pPr marL="1306513" lvl="1" indent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cs typeface="Tahoma" pitchFamily="34" charset="0"/>
              </a:rPr>
              <a:t>Get from </a:t>
            </a:r>
            <a:r>
              <a:rPr lang="en-US" altLang="zh-CN" sz="2000" dirty="0" err="1" smtClean="0">
                <a:cs typeface="Tahoma" pitchFamily="34" charset="0"/>
              </a:rPr>
              <a:t>phd</a:t>
            </a:r>
            <a:r>
              <a:rPr lang="en-US" altLang="zh-CN" sz="2000" dirty="0" smtClean="0">
                <a:cs typeface="Tahoma" pitchFamily="34" charset="0"/>
              </a:rPr>
              <a:t> </a:t>
            </a:r>
            <a:r>
              <a:rPr lang="en-US" altLang="zh-CN" sz="2000" dirty="0" err="1" smtClean="0">
                <a:cs typeface="Tahoma" pitchFamily="34" charset="0"/>
              </a:rPr>
              <a:t>ppt</a:t>
            </a:r>
            <a:endParaRPr lang="en-US" altLang="zh-CN" sz="2000" dirty="0">
              <a:cs typeface="Tahoma" pitchFamily="34" charset="0"/>
            </a:endParaRPr>
          </a:p>
          <a:p>
            <a:pPr marL="1306513" lvl="1" indent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382873" y="-69120"/>
            <a:ext cx="1847237" cy="6956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ea typeface="宋体" pitchFamily="2" charset="-122"/>
              </a:rPr>
              <a:t>Activities and Hobbies</a:t>
            </a:r>
            <a:endParaRPr lang="en-US" sz="2800" b="1" cap="all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30" y="5929019"/>
            <a:ext cx="356139" cy="444524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405281"/>
            <a:ext cx="8060267" cy="388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0000FE"/>
                </a:solidFill>
                <a:ea typeface="宋体" pitchFamily="2" charset="-122"/>
              </a:rPr>
              <a:t>Activities:</a:t>
            </a:r>
          </a:p>
          <a:p>
            <a:pPr marL="449262" lvl="1" indent="0">
              <a:buClr>
                <a:srgbClr val="204F9F"/>
              </a:buClr>
              <a:buNone/>
            </a:pPr>
            <a:r>
              <a:rPr lang="en-US" altLang="zh-CN" sz="2000" dirty="0">
                <a:cs typeface="Tahoma" pitchFamily="34" charset="0"/>
              </a:rPr>
              <a:t>In university or outside: Conferences, Clubs, charity.</a:t>
            </a:r>
          </a:p>
          <a:p>
            <a:pPr marL="449262" lvl="1" indent="0">
              <a:buClr>
                <a:srgbClr val="204F9F"/>
              </a:buClr>
              <a:buNone/>
            </a:pPr>
            <a:r>
              <a:rPr lang="en-US" altLang="zh-CN" sz="2000" dirty="0">
                <a:cs typeface="Tahoma" pitchFamily="34" charset="0"/>
              </a:rPr>
              <a:t>Sports.</a:t>
            </a:r>
          </a:p>
          <a:p>
            <a:pPr marL="0" indent="0">
              <a:buNone/>
            </a:pPr>
            <a:endParaRPr lang="en-US" altLang="zh-CN" sz="20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itchFamily="2" charset="-122"/>
              </a:rPr>
              <a:t>	</a:t>
            </a:r>
            <a:r>
              <a:rPr lang="en-US" altLang="zh-CN" sz="2000" dirty="0">
                <a:solidFill>
                  <a:srgbClr val="0000FE"/>
                </a:solidFill>
                <a:ea typeface="宋体" pitchFamily="2" charset="-122"/>
              </a:rPr>
              <a:t>Hobbies:</a:t>
            </a:r>
          </a:p>
          <a:p>
            <a:pPr marL="0" indent="0">
              <a:buNone/>
            </a:pPr>
            <a:r>
              <a:rPr lang="en-US" altLang="zh-CN" sz="2000" dirty="0">
                <a:ea typeface="宋体" pitchFamily="2" charset="-122"/>
              </a:rPr>
              <a:t>	e.g. Reading, Music, … etc.</a:t>
            </a:r>
          </a:p>
          <a:p>
            <a:pPr marL="1306513" lvl="1" indent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7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382873" y="-69120"/>
            <a:ext cx="1847237" cy="6956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ea typeface="宋体" pitchFamily="2" charset="-122"/>
              </a:rPr>
              <a:t>References</a:t>
            </a:r>
            <a:endParaRPr lang="en-US" sz="2800" b="1" cap="all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30" y="5929019"/>
            <a:ext cx="356139" cy="4445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4013" y="1380982"/>
            <a:ext cx="513867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ea typeface="SimSun" pitchFamily="2" charset="-122"/>
              </a:rPr>
              <a:t>Applications will </a:t>
            </a:r>
            <a:r>
              <a:rPr lang="en-US" altLang="zh-CN" sz="1600" dirty="0">
                <a:ea typeface="SimSun" pitchFamily="2" charset="-122"/>
              </a:rPr>
              <a:t>require that you provide at least 2 references – professionals who will speak candidly about you to the employer or </a:t>
            </a:r>
            <a:r>
              <a:rPr lang="en-US" altLang="zh-CN" sz="1600" dirty="0" smtClean="0">
                <a:ea typeface="SimSun" pitchFamily="2" charset="-122"/>
              </a:rPr>
              <a:t>school.  Academic Advisers or Supervisors are typical source.</a:t>
            </a:r>
          </a:p>
          <a:p>
            <a:r>
              <a:rPr lang="en-US" altLang="zh-CN" sz="1600" dirty="0">
                <a:ea typeface="SimSun" pitchFamily="2" charset="-122"/>
              </a:rPr>
              <a:t/>
            </a:r>
            <a:br>
              <a:rPr lang="en-US" altLang="zh-CN" sz="1600" dirty="0">
                <a:ea typeface="SimSun" pitchFamily="2" charset="-122"/>
              </a:rPr>
            </a:br>
            <a:r>
              <a:rPr lang="en-US" altLang="zh-CN" sz="1600" b="1" dirty="0" smtClean="0">
                <a:ea typeface="SimSun" pitchFamily="2" charset="-122"/>
              </a:rPr>
              <a:t>Important</a:t>
            </a:r>
            <a:r>
              <a:rPr lang="en-US" altLang="zh-CN" sz="1600" dirty="0" smtClean="0">
                <a:ea typeface="SimSun" pitchFamily="2" charset="-122"/>
              </a:rPr>
              <a:t> :  You </a:t>
            </a:r>
            <a:r>
              <a:rPr lang="en-US" altLang="zh-CN" sz="1600" dirty="0">
                <a:ea typeface="SimSun" pitchFamily="2" charset="-122"/>
              </a:rPr>
              <a:t>must get the permission and suitable contact information of each person who will be a reference for </a:t>
            </a:r>
            <a:r>
              <a:rPr lang="en-US" altLang="zh-CN" sz="1600" dirty="0" smtClean="0">
                <a:ea typeface="SimSun" pitchFamily="2" charset="-122"/>
              </a:rPr>
              <a:t>you.</a:t>
            </a:r>
          </a:p>
          <a:p>
            <a:endParaRPr lang="en-US" altLang="zh-CN" sz="1600" dirty="0">
              <a:ea typeface="SimSun" pitchFamily="2" charset="-122"/>
            </a:endParaRPr>
          </a:p>
          <a:p>
            <a:r>
              <a:rPr lang="en-US" altLang="zh-CN" sz="1600" dirty="0">
                <a:ea typeface="SimSun" pitchFamily="2" charset="-122"/>
              </a:rPr>
              <a:t>If it is required, you may have to give these on your CV.</a:t>
            </a:r>
          </a:p>
          <a:p>
            <a:endParaRPr lang="en-US" altLang="zh-CN" sz="1600" dirty="0">
              <a:ea typeface="SimSun" pitchFamily="2" charset="-122"/>
            </a:endParaRPr>
          </a:p>
          <a:p>
            <a:r>
              <a:rPr lang="en-US" altLang="zh-CN" sz="1600" dirty="0">
                <a:ea typeface="SimSun" pitchFamily="2" charset="-122"/>
              </a:rPr>
              <a:t>A better approach is to make a statement that offers that “References will be provided upon request”. </a:t>
            </a:r>
          </a:p>
          <a:p>
            <a:r>
              <a:rPr lang="en-US" altLang="zh-CN" sz="1600" dirty="0">
                <a:ea typeface="SimSun" pitchFamily="2" charset="-122"/>
              </a:rPr>
              <a:t>					</a:t>
            </a:r>
          </a:p>
          <a:p>
            <a:r>
              <a:rPr lang="en-US" altLang="zh-CN" sz="1600" dirty="0">
                <a:ea typeface="SimSun" pitchFamily="2" charset="-122"/>
              </a:rPr>
              <a:t>References are usually requested after the first interview in a job </a:t>
            </a:r>
            <a:r>
              <a:rPr lang="en-US" altLang="zh-CN" sz="1600" dirty="0" smtClean="0">
                <a:ea typeface="SimSun" pitchFamily="2" charset="-122"/>
              </a:rPr>
              <a:t>application or in University applications</a:t>
            </a:r>
            <a:endParaRPr lang="en-US" altLang="zh-CN" sz="1600" dirty="0">
              <a:ea typeface="SimSun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20555" y="1094296"/>
            <a:ext cx="3142445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ea typeface="SimSun" pitchFamily="2" charset="-122"/>
              </a:rPr>
              <a:t>Format:</a:t>
            </a:r>
          </a:p>
          <a:p>
            <a:endParaRPr lang="en-GB" altLang="zh-CN" dirty="0">
              <a:ea typeface="SimSun" pitchFamily="2" charset="-122"/>
            </a:endParaRPr>
          </a:p>
          <a:p>
            <a:r>
              <a:rPr lang="en-GB" altLang="zh-CN" dirty="0" smtClean="0">
                <a:ea typeface="SimSun" pitchFamily="2" charset="-122"/>
              </a:rPr>
              <a:t>Even though it is likely that your referee will be contacted by email, you should put full contact details.</a:t>
            </a:r>
          </a:p>
          <a:p>
            <a:endParaRPr lang="en-GB" altLang="zh-CN" b="1" dirty="0">
              <a:ea typeface="SimSun" pitchFamily="2" charset="-122"/>
            </a:endParaRPr>
          </a:p>
          <a:p>
            <a:r>
              <a:rPr lang="en-GB" altLang="zh-CN" b="1" dirty="0" smtClean="0">
                <a:ea typeface="SimSun" pitchFamily="2" charset="-122"/>
              </a:rPr>
              <a:t>Suggested order:</a:t>
            </a:r>
          </a:p>
          <a:p>
            <a:endParaRPr lang="en-GB" altLang="zh-CN" b="1" dirty="0">
              <a:ea typeface="SimSun" pitchFamily="2" charset="-122"/>
            </a:endParaRPr>
          </a:p>
          <a:p>
            <a:r>
              <a:rPr lang="en-US" sz="1400" dirty="0" smtClean="0"/>
              <a:t>Prof/</a:t>
            </a:r>
            <a:r>
              <a:rPr lang="en-US" sz="1400" dirty="0" err="1" smtClean="0"/>
              <a:t>Dr</a:t>
            </a:r>
            <a:r>
              <a:rPr lang="en-US" sz="1400" dirty="0" smtClean="0"/>
              <a:t>/</a:t>
            </a:r>
            <a:r>
              <a:rPr lang="en-US" sz="1400" dirty="0" err="1" smtClean="0"/>
              <a:t>Mr</a:t>
            </a:r>
            <a:r>
              <a:rPr lang="en-US" sz="1400" dirty="0" smtClean="0"/>
              <a:t>/</a:t>
            </a:r>
            <a:r>
              <a:rPr lang="en-US" sz="1400" dirty="0" err="1" smtClean="0"/>
              <a:t>Ms</a:t>
            </a:r>
            <a:r>
              <a:rPr lang="en-US" sz="1400" dirty="0" smtClean="0"/>
              <a:t> Joe </a:t>
            </a:r>
            <a:r>
              <a:rPr lang="en-US" sz="1400" dirty="0" err="1" smtClean="0"/>
              <a:t>Bloggs</a:t>
            </a:r>
            <a:endParaRPr lang="en-US" sz="1400" dirty="0"/>
          </a:p>
          <a:p>
            <a:r>
              <a:rPr lang="en-US" sz="1400" dirty="0"/>
              <a:t>Director, Language Centre </a:t>
            </a:r>
          </a:p>
          <a:p>
            <a:r>
              <a:rPr lang="en-US" sz="1400" dirty="0"/>
              <a:t>Xi’an </a:t>
            </a:r>
            <a:r>
              <a:rPr lang="en-US" sz="1400" dirty="0" err="1"/>
              <a:t>Jiaotong</a:t>
            </a:r>
            <a:r>
              <a:rPr lang="en-US" sz="1400" dirty="0"/>
              <a:t> Liverpool University </a:t>
            </a:r>
          </a:p>
          <a:p>
            <a:r>
              <a:rPr lang="en-US" sz="1400" dirty="0" smtClean="0"/>
              <a:t>FB241 </a:t>
            </a:r>
            <a:r>
              <a:rPr lang="en-US" sz="1400" dirty="0"/>
              <a:t>No.111 </a:t>
            </a:r>
            <a:r>
              <a:rPr lang="en-US" sz="1400" dirty="0" err="1"/>
              <a:t>Ren’ai</a:t>
            </a:r>
            <a:r>
              <a:rPr lang="en-US" sz="1400" dirty="0"/>
              <a:t> Road</a:t>
            </a:r>
          </a:p>
          <a:p>
            <a:r>
              <a:rPr lang="en-US" sz="1400" dirty="0"/>
              <a:t>Suzhou </a:t>
            </a:r>
            <a:r>
              <a:rPr lang="en-US" sz="1400" dirty="0" err="1"/>
              <a:t>Dushu</a:t>
            </a:r>
            <a:r>
              <a:rPr lang="en-US" sz="1400" dirty="0"/>
              <a:t> Lake HE Town </a:t>
            </a:r>
          </a:p>
          <a:p>
            <a:r>
              <a:rPr lang="en-US" sz="1400" dirty="0"/>
              <a:t>Suzhou Industrial Park</a:t>
            </a:r>
          </a:p>
          <a:p>
            <a:r>
              <a:rPr lang="en-US" sz="1400" dirty="0"/>
              <a:t>Jiangsu Province </a:t>
            </a:r>
          </a:p>
          <a:p>
            <a:r>
              <a:rPr lang="en-US" sz="1400" dirty="0"/>
              <a:t>China 215123</a:t>
            </a:r>
          </a:p>
          <a:p>
            <a:r>
              <a:rPr lang="en-US" sz="1400" u="sng" dirty="0" smtClean="0">
                <a:hlinkClick r:id="rId5"/>
              </a:rPr>
              <a:t>Joe.Bloggs@xjtlu.edu.cn</a:t>
            </a:r>
            <a:endParaRPr lang="en-US" sz="1400" dirty="0"/>
          </a:p>
          <a:p>
            <a:r>
              <a:rPr lang="en-US" sz="1400" dirty="0"/>
              <a:t>+86 (0)512 8188 </a:t>
            </a:r>
            <a:r>
              <a:rPr lang="en-GB" sz="1400" dirty="0" smtClean="0"/>
              <a:t>1234</a:t>
            </a:r>
            <a:endParaRPr lang="en-GB" altLang="zh-CN" sz="1400" b="1" dirty="0" smtClean="0">
              <a:ea typeface="SimSun" pitchFamily="2" charset="-122"/>
            </a:endParaRPr>
          </a:p>
          <a:p>
            <a:endParaRPr lang="en-GB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391400" y="3206489"/>
            <a:ext cx="285750" cy="352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53350" y="2924175"/>
            <a:ext cx="12668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0070C0"/>
                </a:solidFill>
              </a:rPr>
              <a:t>Name and title.  You can leave </a:t>
            </a:r>
            <a:r>
              <a:rPr lang="en-GB" sz="1000" dirty="0" smtClean="0">
                <a:solidFill>
                  <a:srgbClr val="0070C0"/>
                </a:solidFill>
              </a:rPr>
              <a:t>off title </a:t>
            </a:r>
            <a:r>
              <a:rPr lang="en-GB" sz="1000" dirty="0" smtClean="0">
                <a:solidFill>
                  <a:srgbClr val="0070C0"/>
                </a:solidFill>
              </a:rPr>
              <a:t>these days.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686675" y="3741174"/>
            <a:ext cx="361950" cy="170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29587" y="3653444"/>
            <a:ext cx="126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0070C0"/>
                </a:solidFill>
              </a:rPr>
              <a:t>Job title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677150" y="4352925"/>
            <a:ext cx="485774" cy="292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34349" y="4181475"/>
            <a:ext cx="800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0070C0"/>
                </a:solidFill>
              </a:rPr>
              <a:t>Name of institution followed by full postal address..  FB241 is office number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558087" y="5510283"/>
            <a:ext cx="571500" cy="99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62924" y="5560254"/>
            <a:ext cx="126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0070C0"/>
                </a:solidFill>
              </a:rPr>
              <a:t>Email address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400800" y="5842221"/>
            <a:ext cx="471486" cy="282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48486" y="5842221"/>
            <a:ext cx="126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0070C0"/>
                </a:solidFill>
              </a:rPr>
              <a:t>Work phone number with international and domestic area codes..</a:t>
            </a:r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88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382873" y="-69120"/>
            <a:ext cx="1847237" cy="6956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>
                <a:ea typeface="宋体" pitchFamily="2" charset="-122"/>
              </a:rPr>
              <a:t>Samples</a:t>
            </a:r>
            <a:endParaRPr lang="en-US" sz="2800" b="1" cap="all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30" y="5929019"/>
            <a:ext cx="356139" cy="444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8822" y="178227"/>
            <a:ext cx="46937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solidFill>
                  <a:srgbClr val="0070C0"/>
                </a:solidFill>
              </a:rPr>
              <a:t>2 page CV for recent graduate:  </a:t>
            </a:r>
            <a:r>
              <a:rPr lang="en-GB" sz="1000" dirty="0" smtClean="0">
                <a:solidFill>
                  <a:srgbClr val="0070C0"/>
                </a:solidFill>
              </a:rPr>
              <a:t>Looks like this student feels that spreading the information out makes it look like there is more to say.</a:t>
            </a:r>
          </a:p>
          <a:p>
            <a:endParaRPr lang="en-US" sz="1000" dirty="0">
              <a:solidFill>
                <a:srgbClr val="0070C0"/>
              </a:solidFill>
            </a:endParaRPr>
          </a:p>
          <a:p>
            <a:r>
              <a:rPr lang="en-US" sz="1000" dirty="0" smtClean="0">
                <a:solidFill>
                  <a:srgbClr val="0070C0"/>
                </a:solidFill>
              </a:rPr>
              <a:t>Could be improved  by removing spacing and some reformatting.  </a:t>
            </a:r>
          </a:p>
          <a:p>
            <a:endParaRPr lang="en-US" sz="1000" dirty="0">
              <a:solidFill>
                <a:srgbClr val="0070C0"/>
              </a:solidFill>
            </a:endParaRPr>
          </a:p>
          <a:p>
            <a:r>
              <a:rPr lang="en-US" sz="1000" dirty="0" smtClean="0">
                <a:solidFill>
                  <a:srgbClr val="0070C0"/>
                </a:solidFill>
              </a:rPr>
              <a:t>For Masters applications, perhaps 3</a:t>
            </a:r>
            <a:r>
              <a:rPr lang="en-US" sz="1000" baseline="30000" dirty="0" smtClean="0">
                <a:solidFill>
                  <a:srgbClr val="0070C0"/>
                </a:solidFill>
              </a:rPr>
              <a:t>rd</a:t>
            </a:r>
            <a:r>
              <a:rPr lang="en-US" sz="1000" dirty="0" smtClean="0">
                <a:solidFill>
                  <a:srgbClr val="0070C0"/>
                </a:solidFill>
              </a:rPr>
              <a:t> and final year study can be given more detail.  No need to list high school information.</a:t>
            </a:r>
            <a:endParaRPr lang="en-GB" sz="1000" dirty="0" smtClean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5" y="1295721"/>
            <a:ext cx="7899399" cy="50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6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382873" y="-69120"/>
            <a:ext cx="1847237" cy="6956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>
                <a:ea typeface="宋体" pitchFamily="2" charset="-122"/>
              </a:rPr>
              <a:t>Samples</a:t>
            </a:r>
            <a:endParaRPr lang="en-US" sz="2800" b="1" cap="all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30" y="5929019"/>
            <a:ext cx="356139" cy="444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621" y="138456"/>
            <a:ext cx="4740870" cy="637477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009775" y="863600"/>
            <a:ext cx="1326092" cy="465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2950" y="1185759"/>
            <a:ext cx="12668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0070C0"/>
                </a:solidFill>
              </a:rPr>
              <a:t>Name and address seems understated.  Give full address.  Name in slightly larger font.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02575" y="2165881"/>
            <a:ext cx="1326092" cy="465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35750" y="2488040"/>
            <a:ext cx="1266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0070C0"/>
                </a:solidFill>
              </a:rPr>
              <a:t>Arranged in tabs but quite a lot of wasted space here. </a:t>
            </a:r>
          </a:p>
          <a:p>
            <a:r>
              <a:rPr lang="en-GB" sz="1000" dirty="0" smtClean="0">
                <a:solidFill>
                  <a:srgbClr val="0070C0"/>
                </a:solidFill>
              </a:rPr>
              <a:t>Inner column looks quite crowded.  </a:t>
            </a:r>
          </a:p>
          <a:p>
            <a:r>
              <a:rPr lang="en-GB" sz="1000" dirty="0" smtClean="0">
                <a:solidFill>
                  <a:srgbClr val="0070C0"/>
                </a:solidFill>
              </a:rPr>
              <a:t>Dates could go here.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335867" y="3325845"/>
            <a:ext cx="1326092" cy="465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9042" y="3648004"/>
            <a:ext cx="126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0070C0"/>
                </a:solidFill>
              </a:rPr>
              <a:t>Highlighting </a:t>
            </a:r>
            <a:r>
              <a:rPr lang="en-GB" sz="1000" dirty="0" err="1" smtClean="0">
                <a:solidFill>
                  <a:srgbClr val="0070C0"/>
                </a:solidFill>
              </a:rPr>
              <a:t>heirarchy</a:t>
            </a:r>
            <a:r>
              <a:rPr lang="en-GB" sz="1000" dirty="0" smtClean="0">
                <a:solidFill>
                  <a:srgbClr val="0070C0"/>
                </a:solidFill>
              </a:rPr>
              <a:t> could be improved.  </a:t>
            </a:r>
            <a:r>
              <a:rPr lang="en-GB" sz="1000" dirty="0" err="1" smtClean="0">
                <a:solidFill>
                  <a:srgbClr val="0070C0"/>
                </a:solidFill>
              </a:rPr>
              <a:t>Eg</a:t>
            </a:r>
            <a:r>
              <a:rPr lang="en-GB" sz="1000" dirty="0" smtClean="0">
                <a:solidFill>
                  <a:srgbClr val="0070C0"/>
                </a:solidFill>
              </a:rPr>
              <a:t>. Use of bold </a:t>
            </a:r>
            <a:r>
              <a:rPr lang="en-GB" sz="1000" smtClean="0">
                <a:solidFill>
                  <a:srgbClr val="0070C0"/>
                </a:solidFill>
              </a:rPr>
              <a:t>and capitals</a:t>
            </a:r>
            <a:endParaRPr lang="en-GB" sz="1000" dirty="0" smtClean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0400" y="4859872"/>
            <a:ext cx="1862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0070C0"/>
                </a:solidFill>
              </a:rPr>
              <a:t>BETTER?</a:t>
            </a:r>
            <a:br>
              <a:rPr lang="en-GB" sz="1000" dirty="0" smtClean="0">
                <a:solidFill>
                  <a:srgbClr val="0070C0"/>
                </a:solidFill>
              </a:rPr>
            </a:br>
            <a:r>
              <a:rPr lang="en-GB" sz="1000" dirty="0" smtClean="0">
                <a:solidFill>
                  <a:srgbClr val="0070C0"/>
                </a:solidFill>
              </a:rPr>
              <a:t>This is a table with the borders removed.  More information is fitted in from page 2.  Since a CV is read quickly, it is important that information is easy to scan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836333" y="2853268"/>
            <a:ext cx="1744133" cy="355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621" y="138456"/>
            <a:ext cx="4740870" cy="637477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2523067" y="4537713"/>
            <a:ext cx="1326092" cy="465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382873" y="-69120"/>
            <a:ext cx="1847237" cy="6956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>
                <a:ea typeface="宋体" pitchFamily="2" charset="-122"/>
              </a:rPr>
              <a:t>Formatting Tips in Microsoft Word</a:t>
            </a:r>
            <a:endParaRPr lang="en-US" sz="2800" b="1" cap="all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30" y="5929019"/>
            <a:ext cx="356139" cy="444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65705" y="581737"/>
            <a:ext cx="18258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0070C0"/>
                </a:solidFill>
              </a:rPr>
              <a:t>Set margins to narrow so you can fit more information in.</a:t>
            </a:r>
          </a:p>
          <a:p>
            <a:pPr marL="228600" indent="-228600">
              <a:buFont typeface="+mj-lt"/>
              <a:buAutoNum type="arabicPeriod"/>
            </a:pPr>
            <a:endParaRPr lang="en-GB" sz="1000" dirty="0" smtClean="0">
              <a:solidFill>
                <a:srgbClr val="0070C0"/>
              </a:solidFill>
            </a:endParaRPr>
          </a:p>
          <a:p>
            <a:endParaRPr lang="en-GB" sz="1000" dirty="0" smtClean="0">
              <a:solidFill>
                <a:srgbClr val="0070C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GB" sz="1000" dirty="0" smtClean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43774" y="1271768"/>
            <a:ext cx="1266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0070C0"/>
                </a:solidFill>
              </a:rPr>
              <a:t>Set up a table with 3 or 4 columns and then you can organise your information more neatly.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3774" y="3535129"/>
            <a:ext cx="1266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0070C0"/>
                </a:solidFill>
              </a:rPr>
              <a:t>When you are satisfied with the layout you can remove the borders by right clicking on the table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20" y="1283123"/>
            <a:ext cx="6428147" cy="4372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1964267" y="880533"/>
            <a:ext cx="5122333" cy="144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8" y="1283123"/>
            <a:ext cx="6414760" cy="44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H="1">
            <a:off x="3869268" y="1602820"/>
            <a:ext cx="3474506" cy="1406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09859" y="2267721"/>
            <a:ext cx="12668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0070C0"/>
                </a:solidFill>
              </a:rPr>
              <a:t>Merge cells for different column </a:t>
            </a:r>
            <a:r>
              <a:rPr lang="en-GB" sz="1000" dirty="0" err="1" smtClean="0">
                <a:solidFill>
                  <a:srgbClr val="0070C0"/>
                </a:solidFill>
              </a:rPr>
              <a:t>spacings</a:t>
            </a:r>
            <a:endParaRPr lang="en-GB" sz="1000" dirty="0" smtClean="0">
              <a:solidFill>
                <a:srgbClr val="0070C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19" y="1283122"/>
            <a:ext cx="6429148" cy="44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H="1">
            <a:off x="5136093" y="2544720"/>
            <a:ext cx="2246780" cy="7034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8" y="1271768"/>
            <a:ext cx="6414760" cy="44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0" y="1291710"/>
            <a:ext cx="6414758" cy="442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/>
          <p:cNvCxnSpPr/>
          <p:nvPr/>
        </p:nvCxnSpPr>
        <p:spPr>
          <a:xfrm flipH="1" flipV="1">
            <a:off x="5364693" y="3705544"/>
            <a:ext cx="1801012" cy="183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0" y="1271768"/>
            <a:ext cx="6414757" cy="44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 flipH="1" flipV="1">
            <a:off x="3039533" y="3248169"/>
            <a:ext cx="4278572" cy="793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19" y="1271768"/>
            <a:ext cx="6429149" cy="44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0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382873" y="-69120"/>
            <a:ext cx="1847237" cy="69563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30" y="5929019"/>
            <a:ext cx="356139" cy="44452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en-US" sz="2800" dirty="0" smtClean="0"/>
              <a:t>Sources and further study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91902"/>
            <a:ext cx="67722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5"/>
              </a:rPr>
              <a:t>http://www.careers.manchester.ac.uk/applicationsinterviews/studyapplication/statement/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Link to the University of Edinburgh (Financial Management):</a:t>
            </a:r>
          </a:p>
          <a:p>
            <a:r>
              <a:rPr lang="en-US" sz="1600" u="sng" dirty="0">
                <a:hlinkClick r:id="rId6"/>
              </a:rPr>
              <a:t>http://www.ed.ac.uk/studying/postgraduate/degrees/index.php?r=site/view&amp;id=754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Application requirements:</a:t>
            </a:r>
          </a:p>
          <a:p>
            <a:r>
              <a:rPr lang="en-US" sz="1600" u="sng" dirty="0">
                <a:hlinkClick r:id="rId7"/>
              </a:rPr>
              <a:t>https://www.star.euclid.ed.ac.uk/public/urd/sits.urd/run/siw_ipp_lgn.login?process=siw_ipp_app&amp;code1=PTMSCFINMG1F&amp;code2=0005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3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459" y="5279851"/>
            <a:ext cx="3356173" cy="71789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" y="16011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cap="all" dirty="0" smtClean="0">
                <a:solidFill>
                  <a:srgbClr val="000044"/>
                </a:solidFill>
                <a:latin typeface="Calibri"/>
                <a:cs typeface="Calibri"/>
              </a:rPr>
              <a:t>THANK YOU</a:t>
            </a:r>
            <a:endParaRPr lang="en-US" sz="6000" b="1" cap="all" spc="300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95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mpus6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2786" y="0"/>
            <a:ext cx="9196785" cy="67025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5350" y="2689232"/>
            <a:ext cx="7086600" cy="110067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rgbClr val="000044"/>
                </a:solidFill>
                <a:latin typeface="DIN-Bold"/>
                <a:cs typeface="Arial"/>
              </a:rPr>
              <a:t>Overview</a:t>
            </a:r>
            <a:endParaRPr lang="en-US" sz="5400" b="1" spc="300" dirty="0">
              <a:solidFill>
                <a:srgbClr val="000044"/>
              </a:solidFill>
              <a:latin typeface="+mn-lt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85662" y="6444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16011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 cap="all" spc="300" dirty="0" smtClean="0">
                <a:solidFill>
                  <a:srgbClr val="000044"/>
                </a:solidFill>
                <a:latin typeface="黑体"/>
                <a:ea typeface="黑体"/>
                <a:cs typeface="黑体"/>
              </a:rPr>
              <a:t>谢谢</a:t>
            </a:r>
            <a:endParaRPr lang="en-US" sz="6000" b="1" cap="all" spc="300" dirty="0">
              <a:solidFill>
                <a:srgbClr val="000044"/>
              </a:solidFill>
              <a:latin typeface="黑体"/>
              <a:ea typeface="黑体"/>
              <a:cs typeface="黑体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5570" y="5338526"/>
            <a:ext cx="3081867" cy="65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382873" y="-69120"/>
            <a:ext cx="1847237" cy="6956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altLang="en-US" sz="2800" dirty="0"/>
              <a:t>Introduction to Workshop</a:t>
            </a:r>
            <a:endParaRPr lang="en-US" sz="2800" b="1" cap="all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30" y="5929019"/>
            <a:ext cx="356139" cy="444524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1265" y="1436351"/>
            <a:ext cx="7345363" cy="388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800" dirty="0" smtClean="0">
                <a:cs typeface="Tahoma" pitchFamily="34" charset="0"/>
              </a:rPr>
              <a:t>CV:  </a:t>
            </a:r>
            <a:r>
              <a:rPr lang="en-US" altLang="zh-CN" sz="1800" dirty="0">
                <a:cs typeface="Tahoma" pitchFamily="34" charset="0"/>
              </a:rPr>
              <a:t>What does it mean?</a:t>
            </a:r>
          </a:p>
          <a:p>
            <a:pPr>
              <a:lnSpc>
                <a:spcPct val="80000"/>
              </a:lnSpc>
            </a:pPr>
            <a:r>
              <a:rPr lang="en-US" altLang="zh-CN" sz="1800" dirty="0" smtClean="0">
                <a:cs typeface="Tahoma" pitchFamily="34" charset="0"/>
              </a:rPr>
              <a:t>Why </a:t>
            </a:r>
            <a:r>
              <a:rPr lang="en-US" altLang="zh-CN" sz="1800" dirty="0">
                <a:cs typeface="Tahoma" pitchFamily="34" charset="0"/>
              </a:rPr>
              <a:t>do you need a CV ?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cs typeface="Tahoma" pitchFamily="34" charset="0"/>
              </a:rPr>
              <a:t>Things you should </a:t>
            </a:r>
            <a:r>
              <a:rPr lang="en-US" altLang="zh-CN" sz="1800" dirty="0" smtClean="0">
                <a:cs typeface="Tahoma" pitchFamily="34" charset="0"/>
              </a:rPr>
              <a:t>avoid</a:t>
            </a:r>
            <a:endParaRPr lang="en-US" altLang="zh-CN" sz="1800" dirty="0"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cs typeface="Tahoma" pitchFamily="34" charset="0"/>
              </a:rPr>
              <a:t>Things you should </a:t>
            </a:r>
            <a:r>
              <a:rPr lang="en-US" altLang="zh-CN" sz="1800" dirty="0" smtClean="0">
                <a:cs typeface="Tahoma" pitchFamily="34" charset="0"/>
              </a:rPr>
              <a:t>consider</a:t>
            </a:r>
            <a:endParaRPr lang="en-US" altLang="zh-CN" sz="1800" dirty="0"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cs typeface="Tahoma" pitchFamily="34" charset="0"/>
              </a:rPr>
              <a:t>Common CV </a:t>
            </a:r>
            <a:r>
              <a:rPr lang="en-US" altLang="zh-CN" sz="1800" dirty="0" smtClean="0">
                <a:cs typeface="Tahoma" pitchFamily="34" charset="0"/>
              </a:rPr>
              <a:t>problems</a:t>
            </a:r>
            <a:endParaRPr lang="en-US" altLang="zh-CN" sz="1800" dirty="0"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cs typeface="Tahoma" pitchFamily="34" charset="0"/>
              </a:rPr>
              <a:t>How to construct your </a:t>
            </a:r>
            <a:r>
              <a:rPr lang="en-US" altLang="zh-CN" sz="1800" dirty="0" smtClean="0">
                <a:cs typeface="Tahoma" pitchFamily="34" charset="0"/>
              </a:rPr>
              <a:t>CV</a:t>
            </a:r>
            <a:endParaRPr lang="en-US" altLang="zh-CN" sz="1800" dirty="0"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 smtClean="0">
                <a:cs typeface="Tahoma" pitchFamily="34" charset="0"/>
              </a:rPr>
              <a:t>Samples (critique)</a:t>
            </a:r>
          </a:p>
          <a:p>
            <a:pPr>
              <a:lnSpc>
                <a:spcPct val="80000"/>
              </a:lnSpc>
            </a:pPr>
            <a:r>
              <a:rPr lang="en-US" altLang="zh-CN" sz="1800" dirty="0" smtClean="0">
                <a:cs typeface="Tahoma" pitchFamily="34" charset="0"/>
              </a:rPr>
              <a:t>Formatting tips in Word</a:t>
            </a:r>
            <a:endParaRPr lang="en-US" altLang="zh-CN" sz="1800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382873" y="-69120"/>
            <a:ext cx="1847237" cy="6956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What does CV stand for?</a:t>
            </a:r>
            <a:endParaRPr lang="en-US" sz="2800" b="1" cap="all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30" y="5929019"/>
            <a:ext cx="356139" cy="444524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1265" y="1436351"/>
            <a:ext cx="7345363" cy="3887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>
                <a:latin typeface="Tahoma" pitchFamily="34" charset="0"/>
                <a:cs typeface="Tahoma" pitchFamily="34" charset="0"/>
              </a:rPr>
              <a:t>The </a:t>
            </a:r>
            <a:r>
              <a:rPr lang="en-US" altLang="zh-CN" sz="1800" dirty="0">
                <a:latin typeface="Tahoma" pitchFamily="34" charset="0"/>
                <a:cs typeface="Tahoma" pitchFamily="34" charset="0"/>
              </a:rPr>
              <a:t>word CV comes from the Latin </a:t>
            </a:r>
            <a:r>
              <a:rPr lang="en-US" altLang="zh-CN" sz="1800" dirty="0" smtClean="0">
                <a:latin typeface="Tahoma" pitchFamily="34" charset="0"/>
                <a:cs typeface="Tahoma" pitchFamily="34" charset="0"/>
              </a:rPr>
              <a:t>name: </a:t>
            </a:r>
            <a:r>
              <a:rPr lang="en-US" altLang="zh-CN" sz="2000" b="1" dirty="0" smtClean="0">
                <a:latin typeface="Tahoma" pitchFamily="34" charset="0"/>
                <a:cs typeface="Tahoma" pitchFamily="34" charset="0"/>
              </a:rPr>
              <a:t>Curriculum </a:t>
            </a:r>
            <a:r>
              <a:rPr lang="en-US" altLang="zh-CN" sz="2000" b="1" dirty="0">
                <a:latin typeface="Tahoma" pitchFamily="34" charset="0"/>
                <a:cs typeface="Tahoma" pitchFamily="34" charset="0"/>
              </a:rPr>
              <a:t>Vitae</a:t>
            </a:r>
            <a:r>
              <a:rPr lang="en-US" altLang="zh-CN" sz="1800" dirty="0">
                <a:latin typeface="Tahoma" pitchFamily="34" charset="0"/>
                <a:cs typeface="Tahoma" pitchFamily="34" charset="0"/>
              </a:rPr>
              <a:t/>
            </a:r>
            <a:br>
              <a:rPr lang="en-US" altLang="zh-CN" sz="1800" dirty="0">
                <a:latin typeface="Tahoma" pitchFamily="34" charset="0"/>
                <a:cs typeface="Tahoma" pitchFamily="34" charset="0"/>
              </a:rPr>
            </a:br>
            <a:r>
              <a:rPr lang="en-US" altLang="zh-CN" sz="1800" dirty="0">
                <a:latin typeface="Tahoma" pitchFamily="34" charset="0"/>
                <a:cs typeface="Tahoma" pitchFamily="34" charset="0"/>
              </a:rPr>
              <a:t/>
            </a:r>
            <a:br>
              <a:rPr lang="en-US" altLang="zh-CN" sz="1800" dirty="0">
                <a:latin typeface="Tahoma" pitchFamily="34" charset="0"/>
                <a:cs typeface="Tahoma" pitchFamily="34" charset="0"/>
              </a:rPr>
            </a:br>
            <a:r>
              <a:rPr lang="en-US" altLang="zh-CN" sz="1800" dirty="0" smtClean="0">
                <a:latin typeface="Tahoma" pitchFamily="34" charset="0"/>
                <a:cs typeface="Tahoma" pitchFamily="34" charset="0"/>
              </a:rPr>
              <a:t>Which </a:t>
            </a:r>
            <a:r>
              <a:rPr lang="en-US" altLang="zh-CN" sz="1800" dirty="0">
                <a:latin typeface="Tahoma" pitchFamily="34" charset="0"/>
                <a:cs typeface="Tahoma" pitchFamily="34" charset="0"/>
              </a:rPr>
              <a:t>means “course of life” or </a:t>
            </a:r>
            <a:r>
              <a:rPr lang="en-US" altLang="zh-CN" sz="1800" dirty="0" smtClean="0">
                <a:latin typeface="Tahoma" pitchFamily="34" charset="0"/>
                <a:cs typeface="Tahoma" pitchFamily="34" charset="0"/>
              </a:rPr>
              <a:t>simply “</a:t>
            </a:r>
            <a:r>
              <a:rPr lang="en-US" altLang="zh-CN" sz="1800" dirty="0">
                <a:latin typeface="Tahoma" pitchFamily="34" charset="0"/>
                <a:cs typeface="Tahoma" pitchFamily="34" charset="0"/>
              </a:rPr>
              <a:t>Life Story</a:t>
            </a:r>
            <a:r>
              <a:rPr lang="en-US" altLang="zh-CN" sz="1800" dirty="0" smtClean="0">
                <a:latin typeface="Tahoma" pitchFamily="34" charset="0"/>
                <a:cs typeface="Tahoma" pitchFamily="34" charset="0"/>
              </a:rPr>
              <a:t>”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</a:rPr>
              <a:t>Why do you need a CV?</a:t>
            </a: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1900" dirty="0">
                <a:ea typeface="宋体" pitchFamily="2" charset="-122"/>
              </a:rPr>
              <a:t>	</a:t>
            </a:r>
          </a:p>
          <a:p>
            <a:r>
              <a:rPr lang="en-US" altLang="zh-CN" sz="1900" dirty="0">
                <a:ea typeface="宋体" pitchFamily="2" charset="-122"/>
              </a:rPr>
              <a:t>  </a:t>
            </a:r>
            <a:r>
              <a:rPr lang="en-US" altLang="zh-CN" sz="1900" dirty="0" smtClean="0">
                <a:cs typeface="Tahoma" pitchFamily="34" charset="0"/>
              </a:rPr>
              <a:t>To </a:t>
            </a:r>
            <a:r>
              <a:rPr lang="en-US" altLang="zh-CN" sz="1900" dirty="0">
                <a:cs typeface="Tahoma" pitchFamily="34" charset="0"/>
              </a:rPr>
              <a:t>get a job?</a:t>
            </a:r>
          </a:p>
          <a:p>
            <a:r>
              <a:rPr lang="en-US" altLang="zh-CN" sz="1900" dirty="0">
                <a:cs typeface="Tahoma" pitchFamily="34" charset="0"/>
              </a:rPr>
              <a:t>  </a:t>
            </a:r>
            <a:r>
              <a:rPr lang="en-US" altLang="zh-CN" sz="1900" dirty="0" smtClean="0">
                <a:cs typeface="Tahoma" pitchFamily="34" charset="0"/>
              </a:rPr>
              <a:t>To </a:t>
            </a:r>
            <a:r>
              <a:rPr lang="en-US" altLang="zh-CN" sz="1900" dirty="0">
                <a:cs typeface="Tahoma" pitchFamily="34" charset="0"/>
              </a:rPr>
              <a:t>get an interview?</a:t>
            </a:r>
          </a:p>
          <a:p>
            <a:r>
              <a:rPr lang="en-US" altLang="zh-CN" sz="1900" dirty="0">
                <a:cs typeface="Tahoma" pitchFamily="34" charset="0"/>
              </a:rPr>
              <a:t> </a:t>
            </a:r>
            <a:r>
              <a:rPr lang="en-US" altLang="zh-CN" sz="1900" dirty="0" smtClean="0">
                <a:cs typeface="Tahoma" pitchFamily="34" charset="0"/>
              </a:rPr>
              <a:t> To </a:t>
            </a:r>
            <a:r>
              <a:rPr lang="en-US" altLang="zh-CN" sz="1900" dirty="0">
                <a:cs typeface="Tahoma" pitchFamily="34" charset="0"/>
              </a:rPr>
              <a:t>go for further study?</a:t>
            </a:r>
          </a:p>
          <a:p>
            <a:pPr marL="0" indent="0">
              <a:buNone/>
            </a:pPr>
            <a:endParaRPr lang="en-US" altLang="zh-CN" sz="1900" dirty="0" smtClean="0">
              <a:cs typeface="Tahoma" pitchFamily="34" charset="0"/>
            </a:endParaRPr>
          </a:p>
          <a:p>
            <a:pPr marL="0" indent="0">
              <a:buNone/>
            </a:pPr>
            <a:r>
              <a:rPr lang="en-US" altLang="zh-CN" sz="1900" dirty="0" smtClean="0">
                <a:cs typeface="Tahoma" pitchFamily="34" charset="0"/>
              </a:rPr>
              <a:t>A </a:t>
            </a:r>
            <a:r>
              <a:rPr lang="en-US" altLang="zh-CN" sz="1900" dirty="0">
                <a:cs typeface="Tahoma" pitchFamily="34" charset="0"/>
              </a:rPr>
              <a:t>CV is an advertisement of your abilities</a:t>
            </a:r>
            <a:r>
              <a:rPr lang="en-US" altLang="zh-CN" sz="1900" dirty="0" smtClean="0">
                <a:cs typeface="Tahoma" pitchFamily="34" charset="0"/>
              </a:rPr>
              <a:t>.</a:t>
            </a:r>
          </a:p>
          <a:p>
            <a:pPr marL="0" indent="0">
              <a:buNone/>
            </a:pPr>
            <a:endParaRPr lang="en-US" altLang="zh-CN" sz="1900" dirty="0">
              <a:cs typeface="Tahoma" pitchFamily="34" charset="0"/>
            </a:endParaRPr>
          </a:p>
          <a:p>
            <a:pPr marL="0" indent="0">
              <a:buNone/>
            </a:pPr>
            <a:r>
              <a:rPr lang="en-US" altLang="zh-CN" sz="1900" dirty="0" smtClean="0">
                <a:cs typeface="Tahoma" pitchFamily="34" charset="0"/>
              </a:rPr>
              <a:t>What </a:t>
            </a:r>
            <a:r>
              <a:rPr lang="en-US" altLang="zh-CN" sz="1900" dirty="0">
                <a:cs typeface="Tahoma" pitchFamily="34" charset="0"/>
              </a:rPr>
              <a:t>time and effort should you pay to prepare a two page CV that </a:t>
            </a:r>
            <a:r>
              <a:rPr lang="en-US" altLang="zh-CN" sz="1900" u="sng" dirty="0">
                <a:cs typeface="Tahoma" pitchFamily="34" charset="0"/>
              </a:rPr>
              <a:t>Promotes &amp; Sells YOU? </a:t>
            </a:r>
            <a:endParaRPr lang="en-US" altLang="zh-CN" sz="1900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30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382873" y="-69120"/>
            <a:ext cx="1847237" cy="6956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"/>
            <a:ext cx="7975330" cy="1143000"/>
          </a:xfrm>
        </p:spPr>
        <p:txBody>
          <a:bodyPr>
            <a:noAutofit/>
          </a:bodyPr>
          <a:lstStyle/>
          <a:p>
            <a:pPr marL="0" indent="0" algn="l"/>
            <a:r>
              <a:rPr lang="en-US" altLang="zh-CN" sz="2800" dirty="0">
                <a:ea typeface="宋体" pitchFamily="2" charset="-122"/>
              </a:rPr>
              <a:t>Why do you need a CV?</a:t>
            </a:r>
          </a:p>
        </p:txBody>
      </p:sp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30" y="5929019"/>
            <a:ext cx="356139" cy="444524"/>
          </a:xfrm>
          <a:prstGeom prst="rect">
            <a:avLst/>
          </a:prstGeom>
        </p:spPr>
      </p:pic>
      <p:pic>
        <p:nvPicPr>
          <p:cNvPr id="9" name="Picture 9" descr="def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5" b="13333"/>
          <a:stretch>
            <a:fillRect/>
          </a:stretch>
        </p:blipFill>
        <p:spPr bwMode="auto">
          <a:xfrm>
            <a:off x="177547" y="1223493"/>
            <a:ext cx="7984095" cy="492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1"/>
          <p:cNvSpPr txBox="1">
            <a:spLocks noChangeArrowheads="1"/>
          </p:cNvSpPr>
          <p:nvPr/>
        </p:nvSpPr>
        <p:spPr>
          <a:xfrm>
            <a:off x="887413" y="1558924"/>
            <a:ext cx="75946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ea typeface="宋体" pitchFamily="2" charset="-122"/>
              </a:rPr>
              <a:t>Discuss:</a:t>
            </a:r>
          </a:p>
          <a:p>
            <a:r>
              <a:rPr lang="en-US" altLang="zh-CN" sz="2200" dirty="0" smtClean="0">
                <a:ea typeface="宋体" pitchFamily="2" charset="-122"/>
              </a:rPr>
              <a:t>What do you want?</a:t>
            </a:r>
          </a:p>
          <a:p>
            <a:r>
              <a:rPr lang="en-US" altLang="zh-CN" sz="2200" dirty="0" smtClean="0">
                <a:ea typeface="宋体" pitchFamily="2" charset="-122"/>
              </a:rPr>
              <a:t>What does the reader want?</a:t>
            </a:r>
          </a:p>
          <a:p>
            <a:pPr>
              <a:buFont typeface="Monotype Sorts"/>
              <a:buNone/>
            </a:pPr>
            <a:endParaRPr lang="en-US" altLang="zh-CN" dirty="0" smtClean="0">
              <a:solidFill>
                <a:schemeClr val="hlink"/>
              </a:solidFill>
              <a:ea typeface="宋体" pitchFamily="2" charset="-122"/>
            </a:endParaRPr>
          </a:p>
          <a:p>
            <a:pPr>
              <a:buFont typeface="Monotype Sorts"/>
              <a:buNone/>
            </a:pPr>
            <a:r>
              <a:rPr lang="en-US" altLang="zh-CN" dirty="0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REMEMBER </a:t>
            </a:r>
          </a:p>
          <a:p>
            <a:pPr marL="0" indent="0">
              <a:buNone/>
            </a:pPr>
            <a:r>
              <a:rPr lang="en-US" altLang="zh-CN" sz="2000" dirty="0" smtClean="0">
                <a:cs typeface="Tahoma" pitchFamily="34" charset="0"/>
              </a:rPr>
              <a:t>Your CV will be scanned for the first time </a:t>
            </a:r>
          </a:p>
          <a:p>
            <a:pPr marL="0" indent="0">
              <a:buNone/>
            </a:pPr>
            <a:r>
              <a:rPr lang="en-US" altLang="zh-CN" sz="2000" dirty="0" smtClean="0">
                <a:cs typeface="Tahoma" pitchFamily="34" charset="0"/>
              </a:rPr>
              <a:t>in less than 10 seconds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814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382873" y="-69120"/>
            <a:ext cx="1847237" cy="6956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ea typeface="宋体" pitchFamily="2" charset="-122"/>
              </a:rPr>
              <a:t>Things that you should </a:t>
            </a:r>
            <a:r>
              <a:rPr lang="en-US" altLang="zh-CN" sz="2800" dirty="0" smtClean="0">
                <a:ea typeface="宋体" pitchFamily="2" charset="-122"/>
              </a:rPr>
              <a:t>AVOID</a:t>
            </a:r>
            <a:endParaRPr lang="en-US" sz="2800" b="1" cap="all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30" y="5929019"/>
            <a:ext cx="356139" cy="444524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1265" y="1436351"/>
            <a:ext cx="7751265" cy="3887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b="1" dirty="0" smtClean="0">
                <a:cs typeface="Tahoma" pitchFamily="34" charset="0"/>
              </a:rPr>
              <a:t>ABBREVIATIONS OR ACRONYMS: </a:t>
            </a:r>
          </a:p>
          <a:p>
            <a:pPr>
              <a:buNone/>
            </a:pPr>
            <a:r>
              <a:rPr lang="en-US" altLang="zh-CN" sz="2100" dirty="0" smtClean="0">
                <a:cs typeface="Tahoma" pitchFamily="34" charset="0"/>
              </a:rPr>
              <a:t>AFPCA </a:t>
            </a:r>
            <a:r>
              <a:rPr lang="en-US" altLang="zh-CN" sz="2100" dirty="0">
                <a:cs typeface="Tahoma" pitchFamily="34" charset="0"/>
              </a:rPr>
              <a:t>, GHWIHT , MRSRM , ZESN , </a:t>
            </a:r>
            <a:r>
              <a:rPr lang="en-US" altLang="zh-CN" sz="2100" dirty="0" smtClean="0">
                <a:cs typeface="Tahoma" pitchFamily="34" charset="0"/>
              </a:rPr>
              <a:t>TWTN</a:t>
            </a:r>
          </a:p>
          <a:p>
            <a:pPr>
              <a:buNone/>
            </a:pPr>
            <a:endParaRPr lang="en-US" altLang="zh-CN" sz="2100" dirty="0">
              <a:cs typeface="Tahoma" pitchFamily="34" charset="0"/>
            </a:endParaRPr>
          </a:p>
          <a:p>
            <a:pPr>
              <a:buNone/>
            </a:pPr>
            <a:r>
              <a:rPr lang="en-US" altLang="zh-CN" sz="2100" dirty="0" smtClean="0">
                <a:cs typeface="Tahoma" pitchFamily="34" charset="0"/>
              </a:rPr>
              <a:t>Too </a:t>
            </a:r>
            <a:r>
              <a:rPr lang="en-US" altLang="zh-CN" sz="2100" dirty="0">
                <a:cs typeface="Tahoma" pitchFamily="34" charset="0"/>
              </a:rPr>
              <a:t>Many abbreviations make your CV unreadable, </a:t>
            </a:r>
            <a:endParaRPr lang="en-US" altLang="zh-CN" sz="2100" dirty="0" smtClean="0">
              <a:cs typeface="Tahoma" pitchFamily="34" charset="0"/>
            </a:endParaRPr>
          </a:p>
          <a:p>
            <a:pPr>
              <a:buNone/>
            </a:pPr>
            <a:r>
              <a:rPr lang="en-US" altLang="zh-CN" sz="2100" dirty="0" smtClean="0">
                <a:cs typeface="Tahoma" pitchFamily="34" charset="0"/>
              </a:rPr>
              <a:t>Avoid </a:t>
            </a:r>
            <a:r>
              <a:rPr lang="en-US" altLang="zh-CN" sz="2100" dirty="0">
                <a:cs typeface="Tahoma" pitchFamily="34" charset="0"/>
              </a:rPr>
              <a:t>it unless it is </a:t>
            </a:r>
            <a:r>
              <a:rPr lang="en-US" altLang="zh-CN" sz="2100" dirty="0" smtClean="0">
                <a:cs typeface="Tahoma" pitchFamily="34" charset="0"/>
              </a:rPr>
              <a:t>commonly recognized: </a:t>
            </a:r>
            <a:r>
              <a:rPr lang="en-US" altLang="zh-CN" sz="2100" dirty="0" err="1" smtClean="0">
                <a:cs typeface="Tahoma" pitchFamily="34" charset="0"/>
              </a:rPr>
              <a:t>eg</a:t>
            </a:r>
            <a:r>
              <a:rPr lang="en-US" altLang="zh-CN" sz="2100" dirty="0" smtClean="0">
                <a:cs typeface="Tahoma" pitchFamily="34" charset="0"/>
              </a:rPr>
              <a:t>. WTO, UN, BBC, PRC, US, UK etc.</a:t>
            </a:r>
            <a:endParaRPr lang="en-US" altLang="zh-CN" sz="2100" dirty="0">
              <a:cs typeface="Tahoma" pitchFamily="34" charset="0"/>
            </a:endParaRPr>
          </a:p>
          <a:p>
            <a:pPr>
              <a:buNone/>
            </a:pPr>
            <a:endParaRPr lang="en-US" altLang="zh-CN" sz="2100" dirty="0">
              <a:solidFill>
                <a:srgbClr val="204F9F"/>
              </a:solidFill>
              <a:cs typeface="Tahoma" pitchFamily="34" charset="0"/>
            </a:endParaRPr>
          </a:p>
          <a:p>
            <a:pPr>
              <a:buNone/>
            </a:pPr>
            <a:r>
              <a:rPr lang="en-US" altLang="zh-CN" sz="2100" dirty="0" smtClean="0">
                <a:solidFill>
                  <a:srgbClr val="204F9F"/>
                </a:solidFill>
                <a:cs typeface="Tahoma" pitchFamily="34" charset="0"/>
              </a:rPr>
              <a:t>Remember: </a:t>
            </a:r>
            <a:r>
              <a:rPr lang="en-US" altLang="zh-CN" sz="2600" b="1" dirty="0" smtClean="0">
                <a:solidFill>
                  <a:srgbClr val="00B050"/>
                </a:solidFill>
                <a:cs typeface="Tahoma" pitchFamily="34" charset="0"/>
              </a:rPr>
              <a:t>KISS </a:t>
            </a:r>
          </a:p>
          <a:p>
            <a:pPr>
              <a:buNone/>
            </a:pPr>
            <a:endParaRPr lang="en-US" altLang="zh-CN" sz="2100" dirty="0">
              <a:solidFill>
                <a:srgbClr val="0000FE"/>
              </a:solidFill>
              <a:cs typeface="Tahoma" pitchFamily="34" charset="0"/>
            </a:endParaRPr>
          </a:p>
          <a:p>
            <a:pPr>
              <a:buNone/>
            </a:pPr>
            <a:r>
              <a:rPr lang="en-US" altLang="zh-CN" sz="2100" b="1" dirty="0" smtClean="0">
                <a:cs typeface="Tahoma" pitchFamily="34" charset="0"/>
              </a:rPr>
              <a:t>NEGATIVE </a:t>
            </a:r>
            <a:r>
              <a:rPr lang="en-US" altLang="zh-CN" sz="2100" b="1" dirty="0">
                <a:cs typeface="Tahoma" pitchFamily="34" charset="0"/>
              </a:rPr>
              <a:t>WORDS</a:t>
            </a:r>
            <a:r>
              <a:rPr lang="en-US" altLang="zh-CN" sz="2100" b="1" dirty="0" smtClean="0">
                <a:cs typeface="Tahoma" pitchFamily="34" charset="0"/>
              </a:rPr>
              <a:t>: </a:t>
            </a:r>
            <a:r>
              <a:rPr lang="en-US" altLang="zh-CN" sz="2100" dirty="0" smtClean="0">
                <a:cs typeface="Tahoma" pitchFamily="34" charset="0"/>
              </a:rPr>
              <a:t> </a:t>
            </a:r>
          </a:p>
          <a:p>
            <a:pPr>
              <a:buNone/>
            </a:pPr>
            <a:r>
              <a:rPr lang="en-US" altLang="zh-CN" sz="2100" dirty="0" smtClean="0">
                <a:cs typeface="Tahoma" pitchFamily="34" charset="0"/>
              </a:rPr>
              <a:t>Boring </a:t>
            </a:r>
            <a:r>
              <a:rPr lang="en-US" altLang="zh-CN" sz="2100" dirty="0">
                <a:cs typeface="Tahoma" pitchFamily="34" charset="0"/>
              </a:rPr>
              <a:t>, Fired , Hate, Conflict, Blocked ..</a:t>
            </a:r>
            <a:r>
              <a:rPr lang="en-US" altLang="zh-CN" sz="2100" dirty="0" err="1">
                <a:cs typeface="Tahoma" pitchFamily="34" charset="0"/>
              </a:rPr>
              <a:t>etc</a:t>
            </a:r>
            <a:r>
              <a:rPr lang="en-US" altLang="zh-CN" sz="2100" dirty="0">
                <a:cs typeface="Tahoma" pitchFamily="34" charset="0"/>
              </a:rPr>
              <a:t> Catch </a:t>
            </a:r>
            <a:r>
              <a:rPr lang="en-US" altLang="zh-CN" sz="2100" dirty="0" smtClean="0">
                <a:cs typeface="Tahoma" pitchFamily="34" charset="0"/>
              </a:rPr>
              <a:t>the recruiter’s eye</a:t>
            </a:r>
            <a:r>
              <a:rPr lang="en-US" altLang="zh-CN" sz="2100" dirty="0">
                <a:cs typeface="Tahoma" pitchFamily="34" charset="0"/>
              </a:rPr>
              <a:t>. </a:t>
            </a:r>
          </a:p>
          <a:p>
            <a:pPr>
              <a:buNone/>
            </a:pPr>
            <a:endParaRPr lang="en-US" altLang="zh-CN" sz="2100" b="1" dirty="0">
              <a:cs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100" b="1" dirty="0" smtClean="0">
                <a:cs typeface="Tahoma" pitchFamily="34" charset="0"/>
              </a:rPr>
              <a:t>COLOURS</a:t>
            </a:r>
            <a:r>
              <a:rPr lang="en-US" altLang="zh-CN" sz="2100" b="1" dirty="0">
                <a:cs typeface="Tahoma" pitchFamily="34" charset="0"/>
              </a:rPr>
              <a:t>: </a:t>
            </a:r>
            <a:endParaRPr lang="en-US" altLang="zh-CN" sz="2100" dirty="0">
              <a:cs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100" dirty="0" smtClean="0">
                <a:cs typeface="Tahoma" pitchFamily="34" charset="0"/>
              </a:rPr>
              <a:t>It </a:t>
            </a:r>
            <a:r>
              <a:rPr lang="en-US" altLang="zh-CN" sz="2100" dirty="0">
                <a:cs typeface="Tahoma" pitchFamily="34" charset="0"/>
              </a:rPr>
              <a:t>is not a </a:t>
            </a:r>
            <a:r>
              <a:rPr lang="en-US" altLang="zh-CN" sz="2100" dirty="0" smtClean="0">
                <a:cs typeface="Tahoma" pitchFamily="34" charset="0"/>
              </a:rPr>
              <a:t>show: </a:t>
            </a:r>
            <a:r>
              <a:rPr lang="en-US" altLang="zh-CN" sz="2100" dirty="0" smtClean="0">
                <a:solidFill>
                  <a:schemeClr val="accent2"/>
                </a:solidFill>
                <a:cs typeface="Tahoma" pitchFamily="34" charset="0"/>
              </a:rPr>
              <a:t>Don’t</a:t>
            </a:r>
            <a:r>
              <a:rPr lang="en-US" altLang="zh-CN" sz="2100" dirty="0" smtClean="0">
                <a:cs typeface="Tahoma" pitchFamily="34" charset="0"/>
              </a:rPr>
              <a:t> </a:t>
            </a:r>
            <a:r>
              <a:rPr lang="en-US" altLang="zh-CN" sz="2100" dirty="0">
                <a:solidFill>
                  <a:srgbClr val="FFBC26"/>
                </a:solidFill>
                <a:cs typeface="Tahoma" pitchFamily="34" charset="0"/>
              </a:rPr>
              <a:t>use</a:t>
            </a:r>
            <a:r>
              <a:rPr lang="en-US" altLang="zh-CN" sz="2100" dirty="0">
                <a:cs typeface="Tahoma" pitchFamily="34" charset="0"/>
              </a:rPr>
              <a:t> </a:t>
            </a:r>
            <a:r>
              <a:rPr lang="en-US" altLang="zh-CN" sz="2100" dirty="0" err="1">
                <a:solidFill>
                  <a:srgbClr val="FF0000"/>
                </a:solidFill>
                <a:cs typeface="Tahoma" pitchFamily="34" charset="0"/>
              </a:rPr>
              <a:t>colours</a:t>
            </a:r>
            <a:r>
              <a:rPr lang="en-US" altLang="zh-CN" sz="2100" dirty="0">
                <a:cs typeface="Tahoma" pitchFamily="34" charset="0"/>
              </a:rPr>
              <a:t> </a:t>
            </a:r>
            <a:r>
              <a:rPr lang="en-US" altLang="zh-CN" sz="2100" dirty="0">
                <a:solidFill>
                  <a:srgbClr val="7030A0"/>
                </a:solidFill>
                <a:cs typeface="Tahoma" pitchFamily="34" charset="0"/>
              </a:rPr>
              <a:t>to make </a:t>
            </a:r>
            <a:r>
              <a:rPr lang="en-US" altLang="zh-CN" sz="2100" dirty="0">
                <a:solidFill>
                  <a:srgbClr val="72BFC5"/>
                </a:solidFill>
                <a:cs typeface="Tahoma" pitchFamily="34" charset="0"/>
              </a:rPr>
              <a:t>your CV </a:t>
            </a:r>
            <a:r>
              <a:rPr lang="en-US" altLang="zh-CN" sz="2100" dirty="0">
                <a:solidFill>
                  <a:srgbClr val="00B0F0"/>
                </a:solidFill>
                <a:cs typeface="Tahoma" pitchFamily="34" charset="0"/>
              </a:rPr>
              <a:t>attractive </a:t>
            </a:r>
          </a:p>
          <a:p>
            <a:pPr>
              <a:lnSpc>
                <a:spcPct val="80000"/>
              </a:lnSpc>
              <a:buNone/>
            </a:pPr>
            <a:endParaRPr lang="en-US" altLang="zh-CN" sz="2100" dirty="0">
              <a:cs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100" dirty="0">
                <a:solidFill>
                  <a:srgbClr val="204F9F"/>
                </a:solidFill>
                <a:cs typeface="Tahoma" pitchFamily="34" charset="0"/>
              </a:rPr>
              <a:t>Remember: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>
                <a:cs typeface="Tahoma" pitchFamily="34" charset="0"/>
              </a:rPr>
              <a:t>This is a serious task and using </a:t>
            </a:r>
            <a:r>
              <a:rPr lang="en-US" altLang="zh-CN" sz="2100" dirty="0" err="1">
                <a:cs typeface="Tahoma" pitchFamily="34" charset="0"/>
              </a:rPr>
              <a:t>colours</a:t>
            </a:r>
            <a:r>
              <a:rPr lang="en-US" altLang="zh-CN" sz="2100" dirty="0">
                <a:cs typeface="Tahoma" pitchFamily="34" charset="0"/>
              </a:rPr>
              <a:t> or animations takes away from   this</a:t>
            </a:r>
            <a:r>
              <a:rPr lang="en-US" altLang="zh-CN" sz="1800" dirty="0">
                <a:latin typeface="Tahoma" pitchFamily="34" charset="0"/>
                <a:cs typeface="Tahoma" pitchFamily="34" charset="0"/>
              </a:rPr>
              <a:t>.</a:t>
            </a:r>
          </a:p>
          <a:p>
            <a:pPr>
              <a:buNone/>
            </a:pPr>
            <a:endParaRPr lang="en-US" altLang="zh-CN" sz="1800" dirty="0">
              <a:solidFill>
                <a:srgbClr val="0000FE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328289" y="2818131"/>
            <a:ext cx="636190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204F9F"/>
              </a:buClr>
              <a:buSzPct val="80000"/>
              <a:buFont typeface="Monotype Sorts"/>
              <a:buNone/>
            </a:pPr>
            <a:r>
              <a:rPr lang="en-US" altLang="zh-CN" b="1" i="1" dirty="0">
                <a:solidFill>
                  <a:srgbClr val="00B050"/>
                </a:solidFill>
                <a:latin typeface="+mn-lt"/>
                <a:ea typeface="宋体" pitchFamily="2" charset="-122"/>
              </a:rPr>
              <a:t>Keep It Simple &amp; Smart </a:t>
            </a:r>
            <a:endParaRPr lang="en-US" altLang="zh-CN" i="1" dirty="0">
              <a:solidFill>
                <a:srgbClr val="00B05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524539" y="2930774"/>
            <a:ext cx="622852" cy="2252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88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382873" y="-69120"/>
            <a:ext cx="1847237" cy="6956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ea typeface="宋体" pitchFamily="2" charset="-122"/>
              </a:rPr>
              <a:t>Things that you should </a:t>
            </a:r>
            <a:r>
              <a:rPr lang="en-US" altLang="zh-CN" sz="2800" dirty="0" smtClean="0">
                <a:ea typeface="宋体" pitchFamily="2" charset="-122"/>
              </a:rPr>
              <a:t>AVOID</a:t>
            </a:r>
            <a:endParaRPr lang="en-US" sz="2800" b="1" cap="all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30" y="5929019"/>
            <a:ext cx="356139" cy="444524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1265" y="1436351"/>
            <a:ext cx="7751265" cy="388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80000"/>
              </a:lnSpc>
              <a:buNone/>
            </a:pPr>
            <a:endParaRPr lang="en-US" altLang="zh-CN" sz="2000" dirty="0">
              <a:ea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b="1" dirty="0" smtClean="0">
                <a:cs typeface="Tahoma" pitchFamily="34" charset="0"/>
              </a:rPr>
              <a:t>WORD ARTS</a:t>
            </a:r>
            <a:r>
              <a:rPr lang="en-US" altLang="zh-CN" sz="2000" dirty="0" smtClean="0">
                <a:cs typeface="Tahoma" pitchFamily="34" charset="0"/>
              </a:rPr>
              <a:t>:  </a:t>
            </a:r>
            <a:r>
              <a:rPr lang="en-US" altLang="zh-CN" sz="2000" dirty="0">
                <a:cs typeface="Tahoma" pitchFamily="34" charset="0"/>
              </a:rPr>
              <a:t>Clip Arts, logos &amp; Graphics:</a:t>
            </a:r>
          </a:p>
          <a:p>
            <a:pPr marL="85725" indent="-85725">
              <a:lnSpc>
                <a:spcPct val="80000"/>
              </a:lnSpc>
              <a:buNone/>
            </a:pPr>
            <a:endParaRPr lang="en-US" altLang="zh-CN" sz="2000" dirty="0">
              <a:ea typeface="宋体" pitchFamily="2" charset="-122"/>
            </a:endParaRPr>
          </a:p>
          <a:p>
            <a:pPr marL="85725" indent="-85725">
              <a:lnSpc>
                <a:spcPct val="80000"/>
              </a:lnSpc>
              <a:buNone/>
            </a:pPr>
            <a:r>
              <a:rPr lang="en-US" altLang="zh-CN" sz="2000" b="1" dirty="0" smtClean="0">
                <a:cs typeface="Tahoma" pitchFamily="34" charset="0"/>
              </a:rPr>
              <a:t>SPELLING</a:t>
            </a:r>
            <a:r>
              <a:rPr lang="en-US" altLang="zh-CN" sz="2000" b="1" dirty="0">
                <a:cs typeface="Tahoma" pitchFamily="34" charset="0"/>
              </a:rPr>
              <a:t>, </a:t>
            </a:r>
            <a:r>
              <a:rPr lang="en-US" altLang="zh-CN" sz="2000" b="1" dirty="0" smtClean="0">
                <a:cs typeface="Tahoma" pitchFamily="34" charset="0"/>
              </a:rPr>
              <a:t>GRAMMAR </a:t>
            </a:r>
            <a:r>
              <a:rPr lang="en-US" altLang="zh-CN" sz="2000" b="1" dirty="0">
                <a:cs typeface="Tahoma" pitchFamily="34" charset="0"/>
              </a:rPr>
              <a:t>&amp; </a:t>
            </a:r>
            <a:r>
              <a:rPr lang="en-US" altLang="zh-CN" sz="2000" b="1" dirty="0" smtClean="0">
                <a:cs typeface="Tahoma" pitchFamily="34" charset="0"/>
              </a:rPr>
              <a:t>PUNCTUATION MISTAKES</a:t>
            </a:r>
            <a:r>
              <a:rPr lang="en-US" altLang="zh-CN" sz="2000" b="1" dirty="0">
                <a:cs typeface="Tahoma" pitchFamily="34" charset="0"/>
              </a:rPr>
              <a:t>:</a:t>
            </a:r>
          </a:p>
          <a:p>
            <a:pPr marL="85725" indent="-85725">
              <a:lnSpc>
                <a:spcPct val="80000"/>
              </a:lnSpc>
              <a:buNone/>
            </a:pPr>
            <a:r>
              <a:rPr lang="en-US" altLang="zh-CN" sz="2000" dirty="0" smtClean="0">
                <a:cs typeface="Tahoma" pitchFamily="34" charset="0"/>
              </a:rPr>
              <a:t>Spelling </a:t>
            </a:r>
            <a:r>
              <a:rPr lang="en-US" altLang="zh-CN" sz="2000" dirty="0">
                <a:cs typeface="Tahoma" pitchFamily="34" charset="0"/>
              </a:rPr>
              <a:t>mistakes are poison to your </a:t>
            </a:r>
            <a:r>
              <a:rPr lang="en-US" altLang="zh-CN" sz="2000" dirty="0" smtClean="0">
                <a:cs typeface="Tahoma" pitchFamily="34" charset="0"/>
              </a:rPr>
              <a:t>CV!</a:t>
            </a:r>
          </a:p>
          <a:p>
            <a:pPr marL="85725" indent="-85725">
              <a:lnSpc>
                <a:spcPct val="80000"/>
              </a:lnSpc>
              <a:buNone/>
            </a:pPr>
            <a:endParaRPr lang="en-US" altLang="zh-CN" sz="2000" dirty="0"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b="1" dirty="0" smtClean="0">
                <a:cs typeface="Tahoma" pitchFamily="34" charset="0"/>
              </a:rPr>
              <a:t>UNNECESSARY INFORMATION: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smtClean="0">
                <a:cs typeface="Tahoma" pitchFamily="34" charset="0"/>
              </a:rPr>
              <a:t>Gender </a:t>
            </a:r>
            <a:r>
              <a:rPr lang="en-US" altLang="zh-CN" sz="2000" dirty="0">
                <a:cs typeface="Tahoma" pitchFamily="34" charset="0"/>
              </a:rPr>
              <a:t>, Religion and detailed Martial status are examples </a:t>
            </a:r>
            <a:r>
              <a:rPr lang="en-US" altLang="zh-CN" sz="2000" dirty="0" smtClean="0">
                <a:cs typeface="Tahoma" pitchFamily="34" charset="0"/>
              </a:rPr>
              <a:t>of unnecessary </a:t>
            </a:r>
            <a:r>
              <a:rPr lang="en-US" altLang="zh-CN" sz="2000" dirty="0">
                <a:cs typeface="Tahoma" pitchFamily="34" charset="0"/>
              </a:rPr>
              <a:t>information in your CV.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 smtClean="0"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204F9F"/>
                </a:solidFill>
                <a:cs typeface="Tahoma" pitchFamily="34" charset="0"/>
              </a:rPr>
              <a:t>Remember:</a:t>
            </a:r>
            <a:endParaRPr lang="en-US" altLang="zh-CN" sz="2000" dirty="0">
              <a:solidFill>
                <a:srgbClr val="204F9F"/>
              </a:solidFill>
              <a:cs typeface="Tahoma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smtClean="0">
                <a:cs typeface="Tahoma" pitchFamily="34" charset="0"/>
              </a:rPr>
              <a:t>An employer </a:t>
            </a:r>
            <a:r>
              <a:rPr lang="en-US" altLang="zh-CN" sz="2000" dirty="0">
                <a:cs typeface="Tahoma" pitchFamily="34" charset="0"/>
              </a:rPr>
              <a:t>doesn’t  really care that much about your height, weight or family history!</a:t>
            </a:r>
          </a:p>
          <a:p>
            <a:pPr marL="85725" indent="-85725">
              <a:lnSpc>
                <a:spcPct val="80000"/>
              </a:lnSpc>
              <a:buNone/>
            </a:pPr>
            <a:endParaRPr lang="en-US" altLang="zh-CN" sz="2000" dirty="0">
              <a:cs typeface="Tahoma" pitchFamily="34" charset="0"/>
            </a:endParaRPr>
          </a:p>
          <a:p>
            <a:pPr>
              <a:buNone/>
            </a:pPr>
            <a:endParaRPr lang="en-US" altLang="zh-CN" sz="1800" dirty="0">
              <a:solidFill>
                <a:srgbClr val="0000FE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670" y="715649"/>
            <a:ext cx="1351774" cy="137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5520670" y="490330"/>
            <a:ext cx="1351774" cy="1802296"/>
          </a:xfrm>
          <a:prstGeom prst="line">
            <a:avLst/>
          </a:prstGeom>
          <a:ln w="98425">
            <a:solidFill>
              <a:srgbClr val="C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287617" y="490330"/>
            <a:ext cx="1419370" cy="1604583"/>
          </a:xfrm>
          <a:prstGeom prst="line">
            <a:avLst/>
          </a:prstGeom>
          <a:ln w="98425">
            <a:solidFill>
              <a:srgbClr val="C00000">
                <a:alpha val="41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5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382873" y="-69120"/>
            <a:ext cx="1847237" cy="6956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ea typeface="宋体" pitchFamily="2" charset="-122"/>
              </a:rPr>
              <a:t>Things that you should </a:t>
            </a:r>
            <a:r>
              <a:rPr lang="en-US" altLang="zh-CN" sz="2800" dirty="0" smtClean="0">
                <a:ea typeface="宋体" pitchFamily="2" charset="-122"/>
              </a:rPr>
              <a:t>AVOID</a:t>
            </a:r>
            <a:endParaRPr lang="en-US" sz="2800" b="1" cap="all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30" y="5929019"/>
            <a:ext cx="356139" cy="4445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8800" y="1945514"/>
            <a:ext cx="6400800" cy="25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35000"/>
              </a:spcBef>
              <a:buClr>
                <a:srgbClr val="204F9F"/>
              </a:buClr>
              <a:buSzPct val="80000"/>
              <a:buFont typeface="Monotype Sorts"/>
              <a:buNone/>
            </a:pPr>
            <a:r>
              <a:rPr lang="en-US" altLang="zh-CN" b="1" dirty="0">
                <a:ea typeface="宋体" pitchFamily="2" charset="-122"/>
              </a:rPr>
              <a:t>Fonts to be used</a:t>
            </a:r>
            <a:r>
              <a:rPr lang="ar-SA" altLang="zh-CN" b="1" dirty="0">
                <a:cs typeface="Arial" pitchFamily="34" charset="0"/>
              </a:rPr>
              <a:t> </a:t>
            </a:r>
            <a:r>
              <a:rPr lang="en-US" altLang="zh-CN" b="1" dirty="0">
                <a:ea typeface="宋体" pitchFamily="2" charset="-122"/>
                <a:cs typeface="Arial" pitchFamily="34" charset="0"/>
              </a:rPr>
              <a:t>(English)</a:t>
            </a:r>
            <a:r>
              <a:rPr lang="en-US" altLang="zh-CN" b="1" dirty="0">
                <a:ea typeface="宋体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204F9F"/>
              </a:buClr>
              <a:buSzPct val="80000"/>
            </a:pPr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Arial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204F9F"/>
              </a:buClr>
              <a:buSzPct val="80000"/>
            </a:pPr>
            <a:r>
              <a:rPr lang="en-US" altLang="zh-CN" dirty="0" smtClean="0">
                <a:ea typeface="宋体" pitchFamily="2" charset="-122"/>
              </a:rPr>
              <a:t>Calibri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204F9F"/>
              </a:buClr>
              <a:buSzPct val="80000"/>
            </a:pPr>
            <a:r>
              <a:rPr lang="en-US" altLang="zh-CN" dirty="0" smtClean="0">
                <a:latin typeface="Verdana" pitchFamily="34" charset="0"/>
                <a:ea typeface="宋体" pitchFamily="2" charset="-122"/>
              </a:rPr>
              <a:t>Verdana</a:t>
            </a:r>
            <a:endParaRPr lang="en-US" altLang="zh-CN" dirty="0">
              <a:latin typeface="Verdana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204F9F"/>
              </a:buClr>
              <a:buSzPct val="80000"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Times New Roman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204F9F"/>
              </a:buClr>
              <a:buSzPct val="80000"/>
            </a:pPr>
            <a:r>
              <a:rPr lang="en-US" altLang="zh-CN" dirty="0" smtClean="0">
                <a:latin typeface="Tahoma" pitchFamily="34" charset="0"/>
                <a:ea typeface="宋体" pitchFamily="2" charset="-122"/>
              </a:rPr>
              <a:t>Tahoma</a:t>
            </a: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204F9F"/>
              </a:buClr>
              <a:buSzPct val="80000"/>
            </a:pPr>
            <a:endParaRPr lang="en-US" altLang="zh-CN" dirty="0">
              <a:latin typeface="Tahoma" pitchFamily="34" charset="0"/>
              <a:ea typeface="宋体" pitchFamily="2" charset="-122"/>
              <a:cs typeface="Arabic Transparent" pitchFamily="34" charset="0"/>
            </a:endParaRPr>
          </a:p>
          <a:p>
            <a:pPr>
              <a:lnSpc>
                <a:spcPct val="80000"/>
              </a:lnSpc>
              <a:spcBef>
                <a:spcPct val="35000"/>
              </a:spcBef>
              <a:buClr>
                <a:srgbClr val="204F9F"/>
              </a:buClr>
              <a:buSzPct val="80000"/>
            </a:pPr>
            <a:endParaRPr lang="ar-SA" altLang="zh-CN" dirty="0">
              <a:latin typeface="Tahoma" pitchFamily="34" charset="0"/>
              <a:cs typeface="Arabic Transparen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199" y="1219014"/>
            <a:ext cx="815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Using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en-US" altLang="zh-CN" sz="36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very Big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or </a:t>
            </a:r>
            <a:r>
              <a:rPr lang="en-US" altLang="zh-CN" sz="8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very small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font size &amp; </a:t>
            </a:r>
            <a:r>
              <a:rPr lang="en-US" altLang="zh-CN" dirty="0">
                <a:solidFill>
                  <a:srgbClr val="FF0000"/>
                </a:solidFill>
                <a:latin typeface="Segoe Script" pitchFamily="34" charset="0"/>
                <a:cs typeface="Tahoma" pitchFamily="34" charset="0"/>
              </a:rPr>
              <a:t>unusual fonts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: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615268" y="1954193"/>
            <a:ext cx="593566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35000"/>
              </a:spcBef>
              <a:buClr>
                <a:srgbClr val="204F9F"/>
              </a:buClr>
              <a:buSzPct val="80000"/>
              <a:buFont typeface="Monotype Sorts"/>
              <a:buNone/>
            </a:pPr>
            <a:r>
              <a:rPr lang="en-US" altLang="zh-CN" sz="1800" b="1" dirty="0">
                <a:latin typeface="+mn-lt"/>
                <a:ea typeface="宋体" pitchFamily="2" charset="-122"/>
                <a:cs typeface="Arial" pitchFamily="34" charset="0"/>
              </a:rPr>
              <a:t>Fonts Size to be used</a:t>
            </a:r>
            <a:r>
              <a:rPr lang="en-US" altLang="zh-CN" sz="1800" b="1" dirty="0" smtClean="0">
                <a:latin typeface="+mn-lt"/>
                <a:ea typeface="宋体" pitchFamily="2" charset="-122"/>
                <a:cs typeface="Arial" pitchFamily="34" charset="0"/>
              </a:rPr>
              <a:t>: </a:t>
            </a:r>
            <a:r>
              <a:rPr lang="en-US" altLang="zh-CN" sz="1800" dirty="0" smtClean="0">
                <a:latin typeface="+mn-lt"/>
                <a:ea typeface="宋体" pitchFamily="2" charset="-122"/>
                <a:cs typeface="Arial" pitchFamily="34" charset="0"/>
              </a:rPr>
              <a:t>10 </a:t>
            </a:r>
            <a:r>
              <a:rPr lang="en-US" altLang="zh-CN" sz="1800" dirty="0">
                <a:latin typeface="+mn-lt"/>
                <a:ea typeface="宋体" pitchFamily="2" charset="-122"/>
                <a:cs typeface="Arial" pitchFamily="34" charset="0"/>
              </a:rPr>
              <a:t>- 12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5268" y="2472267"/>
            <a:ext cx="5698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Other Don’ts:</a:t>
            </a:r>
            <a:br>
              <a:rPr lang="en-US" altLang="zh-CN" b="1" dirty="0" smtClean="0">
                <a:ea typeface="宋体" pitchFamily="2" charset="-122"/>
              </a:rPr>
            </a:br>
            <a:endParaRPr lang="en-US" altLang="zh-CN" b="1" dirty="0" smtClean="0">
              <a:ea typeface="宋体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cs typeface="Tahoma" pitchFamily="34" charset="0"/>
              </a:rPr>
              <a:t>Don’t </a:t>
            </a:r>
            <a:r>
              <a:rPr lang="en-US" altLang="zh-CN" dirty="0">
                <a:cs typeface="Tahoma" pitchFamily="34" charset="0"/>
              </a:rPr>
              <a:t>write CV at the 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cs typeface="Tahoma" pitchFamily="34" charset="0"/>
              </a:rPr>
              <a:t>Don’t </a:t>
            </a:r>
            <a:r>
              <a:rPr lang="en-US" altLang="zh-CN" dirty="0">
                <a:cs typeface="Tahoma" pitchFamily="34" charset="0"/>
              </a:rPr>
              <a:t>put a picture unless it is requested.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cs typeface="Tahoma" pitchFamily="34" charset="0"/>
              </a:rPr>
              <a:t>Don’t </a:t>
            </a:r>
            <a:r>
              <a:rPr lang="en-US" altLang="zh-CN" dirty="0">
                <a:cs typeface="Tahoma" pitchFamily="34" charset="0"/>
              </a:rPr>
              <a:t>put any attachment unless it is requested.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cs typeface="Tahoma" pitchFamily="34" charset="0"/>
              </a:rPr>
              <a:t>Don’t </a:t>
            </a:r>
            <a:r>
              <a:rPr lang="en-US" altLang="zh-CN" dirty="0">
                <a:cs typeface="Tahoma" pitchFamily="34" charset="0"/>
              </a:rPr>
              <a:t>use poor quality paper and printer.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cs typeface="Tahoma" pitchFamily="34" charset="0"/>
              </a:rPr>
              <a:t>Don’t </a:t>
            </a:r>
            <a:r>
              <a:rPr lang="en-US" altLang="zh-CN" dirty="0">
                <a:cs typeface="Tahoma" pitchFamily="34" charset="0"/>
              </a:rPr>
              <a:t>use a photo-copied CV.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cs typeface="Tahoma" pitchFamily="34" charset="0"/>
              </a:rPr>
              <a:t>Don’t </a:t>
            </a:r>
            <a:r>
              <a:rPr lang="en-US" altLang="zh-CN" dirty="0">
                <a:cs typeface="Tahoma" pitchFamily="34" charset="0"/>
              </a:rPr>
              <a:t>use Capital letters for the whole CV.</a:t>
            </a:r>
          </a:p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35466" y="4298578"/>
            <a:ext cx="55372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80000"/>
              </a:lnSpc>
              <a:spcBef>
                <a:spcPct val="35000"/>
              </a:spcBef>
              <a:buClr>
                <a:srgbClr val="204F9F"/>
              </a:buClr>
              <a:buSzPct val="80000"/>
            </a:pPr>
            <a:r>
              <a:rPr lang="en-US" altLang="zh-CN" b="1" dirty="0" smtClean="0">
                <a:cs typeface="Tahoma" pitchFamily="34" charset="0"/>
              </a:rPr>
              <a:t>Common Problems: </a:t>
            </a:r>
          </a:p>
          <a:p>
            <a:pPr marL="742950" lvl="1" indent="-285750">
              <a:lnSpc>
                <a:spcPct val="80000"/>
              </a:lnSpc>
              <a:spcBef>
                <a:spcPct val="35000"/>
              </a:spcBef>
              <a:buClr>
                <a:srgbClr val="204F9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dirty="0" smtClean="0">
                <a:cs typeface="Tahoma" pitchFamily="34" charset="0"/>
              </a:rPr>
              <a:t>Too </a:t>
            </a:r>
            <a:r>
              <a:rPr lang="en-US" altLang="zh-CN" dirty="0">
                <a:cs typeface="Tahoma" pitchFamily="34" charset="0"/>
              </a:rPr>
              <a:t>long / too short</a:t>
            </a:r>
          </a:p>
          <a:p>
            <a:pPr marL="742950" lvl="1" indent="-285750">
              <a:lnSpc>
                <a:spcPct val="80000"/>
              </a:lnSpc>
              <a:spcBef>
                <a:spcPct val="35000"/>
              </a:spcBef>
              <a:buClr>
                <a:srgbClr val="204F9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dirty="0">
                <a:cs typeface="Tahoma" pitchFamily="34" charset="0"/>
              </a:rPr>
              <a:t>Hard to read</a:t>
            </a:r>
          </a:p>
          <a:p>
            <a:pPr marL="742950" lvl="1" indent="-285750">
              <a:lnSpc>
                <a:spcPct val="80000"/>
              </a:lnSpc>
              <a:spcBef>
                <a:spcPct val="35000"/>
              </a:spcBef>
              <a:buClr>
                <a:srgbClr val="204F9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dirty="0">
                <a:cs typeface="Tahoma" pitchFamily="34" charset="0"/>
              </a:rPr>
              <a:t>Wordy</a:t>
            </a:r>
          </a:p>
          <a:p>
            <a:pPr marL="742950" lvl="1" indent="-285750">
              <a:lnSpc>
                <a:spcPct val="80000"/>
              </a:lnSpc>
              <a:spcBef>
                <a:spcPct val="35000"/>
              </a:spcBef>
              <a:buClr>
                <a:srgbClr val="204F9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dirty="0" smtClean="0">
                <a:cs typeface="Tahoma" pitchFamily="34" charset="0"/>
              </a:rPr>
              <a:t>Non-professional</a:t>
            </a:r>
            <a:endParaRPr lang="en-US" altLang="zh-CN" dirty="0">
              <a:cs typeface="Tahoma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08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7382873" y="-69120"/>
            <a:ext cx="1847237" cy="6956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"/>
            <a:ext cx="797533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ea typeface="宋体" pitchFamily="2" charset="-122"/>
              </a:rPr>
              <a:t>How to construct your CV?</a:t>
            </a:r>
            <a:endParaRPr lang="en-US" sz="2800" b="1" cap="all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10800000">
            <a:off x="-50800" y="6672411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ield-navy(rgb for online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30" y="5929019"/>
            <a:ext cx="356139" cy="444524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38933" y="1405281"/>
            <a:ext cx="7345363" cy="388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altLang="zh-CN" sz="2000" dirty="0">
                <a:ea typeface="宋体" pitchFamily="2" charset="-122"/>
              </a:rPr>
              <a:t>		</a:t>
            </a:r>
            <a:r>
              <a:rPr lang="en-US" altLang="zh-CN" sz="2000" dirty="0" smtClean="0">
                <a:ea typeface="宋体" pitchFamily="2" charset="-122"/>
              </a:rPr>
              <a:t>Personal identification</a:t>
            </a:r>
            <a:endParaRPr lang="en-US" altLang="zh-CN" sz="2000" dirty="0">
              <a:ea typeface="宋体" pitchFamily="2" charset="-122"/>
            </a:endParaRP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altLang="zh-CN" sz="2000" dirty="0">
              <a:cs typeface="Tahoma" pitchFamily="34" charset="0"/>
            </a:endParaRP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altLang="zh-CN" sz="2000" dirty="0">
                <a:cs typeface="Tahoma" pitchFamily="34" charset="0"/>
              </a:rPr>
              <a:t>		Educational background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altLang="zh-CN" sz="2000" dirty="0">
              <a:cs typeface="Tahoma" pitchFamily="34" charset="0"/>
            </a:endParaRP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altLang="zh-CN" sz="2000" dirty="0">
                <a:cs typeface="Tahoma" pitchFamily="34" charset="0"/>
              </a:rPr>
              <a:t>		Work experience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altLang="zh-CN" sz="2000" dirty="0">
              <a:cs typeface="Tahoma" pitchFamily="34" charset="0"/>
            </a:endParaRP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altLang="zh-CN" sz="2000" dirty="0">
                <a:cs typeface="Tahoma" pitchFamily="34" charset="0"/>
              </a:rPr>
              <a:t>		</a:t>
            </a:r>
            <a:r>
              <a:rPr lang="en-US" altLang="zh-CN" sz="2000" dirty="0" err="1">
                <a:cs typeface="Tahoma" pitchFamily="34" charset="0"/>
              </a:rPr>
              <a:t>Honours</a:t>
            </a:r>
            <a:r>
              <a:rPr lang="en-US" altLang="zh-CN" sz="2000" dirty="0">
                <a:cs typeface="Tahoma" pitchFamily="34" charset="0"/>
              </a:rPr>
              <a:t> and awards </a:t>
            </a:r>
            <a:r>
              <a:rPr lang="en-US" altLang="zh-CN" sz="2000" dirty="0" smtClean="0">
                <a:cs typeface="Tahoma" pitchFamily="34" charset="0"/>
              </a:rPr>
              <a:t>received</a:t>
            </a:r>
            <a:endParaRPr lang="en-US" altLang="zh-CN" sz="2000" dirty="0">
              <a:cs typeface="Tahoma" pitchFamily="34" charset="0"/>
            </a:endParaRP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altLang="zh-CN" sz="2000" dirty="0">
              <a:cs typeface="Tahoma" pitchFamily="34" charset="0"/>
            </a:endParaRP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altLang="zh-CN" sz="2000" dirty="0">
                <a:cs typeface="Tahoma" pitchFamily="34" charset="0"/>
              </a:rPr>
              <a:t>		Skills &amp; trainings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altLang="zh-CN" sz="2000" dirty="0">
              <a:cs typeface="Tahoma" pitchFamily="34" charset="0"/>
            </a:endParaRP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altLang="zh-CN" sz="2000" dirty="0">
                <a:cs typeface="Tahoma" pitchFamily="34" charset="0"/>
              </a:rPr>
              <a:t>		Activities &amp; Hobbies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altLang="zh-CN" sz="2000" dirty="0">
              <a:cs typeface="Tahoma" pitchFamily="34" charset="0"/>
            </a:endParaRP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altLang="zh-CN" sz="2000" dirty="0">
                <a:cs typeface="Tahoma" pitchFamily="34" charset="0"/>
              </a:rPr>
              <a:t>		References</a:t>
            </a:r>
          </a:p>
        </p:txBody>
      </p:sp>
    </p:spTree>
    <p:extLst>
      <p:ext uri="{BB962C8B-B14F-4D97-AF65-F5344CB8AC3E}">
        <p14:creationId xmlns:p14="http://schemas.microsoft.com/office/powerpoint/2010/main" val="332659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hc6d7eca65f9478abad7d03f5cf64e0f xmlns="$ListId:Shared Documents;"><Terms xmlns="http://schemas.microsoft.com/office/infopath/2007/PartnerControls"></Terms></hc6d7eca65f9478abad7d03f5cf64e0f><TaxCatchAll xmlns="e8331262-de25-436d-8f05-154a071bbe3b"/></documentManagement></p:properties>
</file>

<file path=customXml/item3.xml><?xml version="1.0" encoding="utf-8"?><ct:contentTypeSchema ct:_="" ma:_="" ma:contentTypeName="Document" ma:contentTypeID="0x0101000C92E395E8E08542BE84397FDFC4739E" ma:contentTypeVersion="" ma:contentTypeDescription="Create a new document." ma:contentTypeScope="" ma:versionID="a6c32c42d6b9b054ce49606a6ea29a96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7503db7f5557d481fda480109d4de2ef" ns2:_="" ns3:_="" xmlns:xsd="http://www.w3.org/2001/XMLSchema" xmlns:xs="http://www.w3.org/2001/XMLSchema" xmlns:p="http://schemas.microsoft.com/office/2006/metadata/properties" xmlns:ns2="$ListId:Shared Documents;" xmlns:ns3="e8331262-de25-436d-8f05-154a071bbe3b">
<xsd:import namespace="$ListId:Shared Documents;"/>
<xsd:import namespace="e8331262-de25-436d-8f05-154a071bbe3b"/>
<xsd:element name="properties">
<xsd:complexType>
<xsd:sequence>
<xsd:element name="documentManagement">
<xsd:complexType>
<xsd:all>
<xsd:element ref="ns2:hc6d7eca65f9478abad7d03f5cf64e0f" minOccurs="0"/>
<xsd:element ref="ns3:TaxCatchAll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hc6d7eca65f9478abad7d03f5cf64e0f" ma:index="9" nillable="true" ma:taxonomy="true" ma:internalName="hc6d7eca65f9478abad7d03f5cf64e0f" ma:taxonomyFieldName="Category" ma:displayName="Category" ma:default="" ma:fieldId="{1c6d7eca-65f9-478a-bad7-d03f5cf64e0f}" ma:sspId="415ee74b-2602-4e7a-8fdc-0d76d9df16f1" ma:termSetId="c9e38beb-e60a-46ec-a1a3-d119e6b2538e" ma:anchorId="00000000-0000-0000-0000-000000000000" ma:open="false" ma:isKeyword="false">
<xsd:complexType>
<xsd:sequence>
<xsd:element ref="pc:Terms" minOccurs="0" maxOccurs="1"></xsd:element>
</xsd:sequence>
</xsd:complexType>
</xsd:element>
</xsd:schema>
<xsd:schema targetNamespace="e8331262-de25-436d-8f05-154a071bbe3b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TaxCatchAll" ma:index="10" nillable="true" ma:displayName="Taxonomy Catch All Column" ma:hidden="true" ma:list="{1B25C4DA-95C3-46C8-9C47-A37510700FC4}" ma:internalName="TaxCatchAll" ma:showField="CatchAllData" ma:web="{94c9b129-8f0b-4efd-a3a7-0f552c179199}">
<xsd:complexType>
<xsd:complexContent>
<xsd:extension base="dms:MultiChoiceLookup">
<xsd:sequence>
<xsd:element name="Value" type="dms:Lookup" maxOccurs="unbounded" minOccurs="0" nillable="true"/>
</xsd:sequence>
</xsd:extension>
</xsd:complexContent>
</xsd:complex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1DCF8A76-1436-47FC-9370-1D27FEBE2E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E0F55A-5ACE-4E81-A452-A8FF73E0354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$ListId:Shared Documents;"/>
    <ds:schemaRef ds:uri="http://purl.org/dc/elements/1.1/"/>
    <ds:schemaRef ds:uri="http://schemas.microsoft.com/office/2006/metadata/properties"/>
    <ds:schemaRef ds:uri="e8331262-de25-436d-8f05-154a071bbe3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3C8E77D-B8E2-43BF-A607-672D88FF0D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e8331262-de25-436d-8f05-154a071bbe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16282</TotalTime>
  <Words>1146</Words>
  <Application>Microsoft Office PowerPoint</Application>
  <PresentationFormat>On-screen Show (4:3)</PresentationFormat>
  <Paragraphs>262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Theme</vt:lpstr>
      <vt:lpstr>ASCS Writing workshop</vt:lpstr>
      <vt:lpstr>PowerPoint Presentation</vt:lpstr>
      <vt:lpstr>Introduction to Workshop</vt:lpstr>
      <vt:lpstr>What does CV stand for?</vt:lpstr>
      <vt:lpstr>Why do you need a CV?</vt:lpstr>
      <vt:lpstr>Things that you should AVOID</vt:lpstr>
      <vt:lpstr>Things that you should AVOID</vt:lpstr>
      <vt:lpstr>Things that you should AVOID</vt:lpstr>
      <vt:lpstr>How to construct your CV?</vt:lpstr>
      <vt:lpstr>How to construct your CV?</vt:lpstr>
      <vt:lpstr>How to construct your CV?</vt:lpstr>
      <vt:lpstr>How to construct your CV?</vt:lpstr>
      <vt:lpstr>Activities and Hobbies</vt:lpstr>
      <vt:lpstr>References</vt:lpstr>
      <vt:lpstr>Samples</vt:lpstr>
      <vt:lpstr>Samples</vt:lpstr>
      <vt:lpstr>Formatting Tips in Microsoft Word</vt:lpstr>
      <vt:lpstr>Sources and further study</vt:lpstr>
      <vt:lpstr>PowerPoint Presentation</vt:lpstr>
      <vt:lpstr>PowerPoint Presentation</vt:lpstr>
    </vt:vector>
  </TitlesOfParts>
  <Company>Xi'an Jiaotong-Liverpool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XJTLU</dc:title>
  <dc:creator>Tom Ennis</dc:creator>
  <cp:lastModifiedBy>ray davis</cp:lastModifiedBy>
  <cp:revision>375</cp:revision>
  <cp:lastPrinted>2017-09-14T05:15:08Z</cp:lastPrinted>
  <dcterms:created xsi:type="dcterms:W3CDTF">2016-01-19T04:00:20Z</dcterms:created>
  <dcterms:modified xsi:type="dcterms:W3CDTF">2018-09-15T05:33:00Z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0x0101000C92E395E8E08542BE84397FDFC4739E</vt:lpwstr>
  </property>
  <property fmtid="{D5CDD505-2E9C-101B-9397-08002B2CF9AE}" pid="3" name="Category">
    <vt:lpwstr/>
  </property>
</Properties>
</file>