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pPr/>
            <a:r>
              <a:t>Title Text</a:t>
            </a:r>
          </a:p>
        </p:txBody>
      </p:sp>
      <p:sp>
        <p:nvSpPr>
          <p:cNvPr id="118" name="Shape 11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 Id="rId3" Type="http://schemas.openxmlformats.org/officeDocument/2006/relationships/image" Target="../media/image1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ctrTitle"/>
          </p:nvPr>
        </p:nvSpPr>
        <p:spPr>
          <a:xfrm>
            <a:off x="1270000" y="4380010"/>
            <a:ext cx="10464800" cy="993580"/>
          </a:xfrm>
          <a:prstGeom prst="rect">
            <a:avLst/>
          </a:prstGeom>
        </p:spPr>
        <p:txBody>
          <a:bodyPr/>
          <a:lstStyle>
            <a:lvl1pPr>
              <a:defRPr sz="5200">
                <a:latin typeface="Gill Sans"/>
                <a:ea typeface="Gill Sans"/>
                <a:cs typeface="Gill Sans"/>
                <a:sym typeface="Gill Sans"/>
              </a:defRPr>
            </a:lvl1pPr>
          </a:lstStyle>
          <a:p>
            <a:pPr/>
            <a:r>
              <a:t>CRISPR/Cas9 Gene Editing and PCR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952500" y="3797300"/>
            <a:ext cx="11099800" cy="2159000"/>
          </a:xfrm>
          <a:prstGeom prst="rect">
            <a:avLst/>
          </a:prstGeom>
        </p:spPr>
        <p:txBody>
          <a:bodyPr/>
          <a:lstStyle>
            <a:lvl1pPr>
              <a:defRPr sz="5200">
                <a:latin typeface="Gill Sans"/>
                <a:ea typeface="Gill Sans"/>
                <a:cs typeface="Gill Sans"/>
                <a:sym typeface="Gill Sans"/>
              </a:defRPr>
            </a:lvl1pPr>
          </a:lstStyle>
          <a:p>
            <a:pPr/>
            <a:r>
              <a:t>Screening Libraries and Microarrays</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0" name="Screen Shot 2015-05-26 at 8.45.04 PM.png"/>
          <p:cNvPicPr>
            <a:picLocks noChangeAspect="1"/>
          </p:cNvPicPr>
          <p:nvPr/>
        </p:nvPicPr>
        <p:blipFill>
          <a:blip r:embed="rId2">
            <a:extLst/>
          </a:blip>
          <a:stretch>
            <a:fillRect/>
          </a:stretch>
        </p:blipFill>
        <p:spPr>
          <a:xfrm>
            <a:off x="87895" y="419327"/>
            <a:ext cx="6022612" cy="4218406"/>
          </a:xfrm>
          <a:prstGeom prst="rect">
            <a:avLst/>
          </a:prstGeom>
          <a:ln w="12700">
            <a:miter lim="400000"/>
          </a:ln>
        </p:spPr>
      </p:pic>
      <p:sp>
        <p:nvSpPr>
          <p:cNvPr id="161" name="Shape 161"/>
          <p:cNvSpPr/>
          <p:nvPr/>
        </p:nvSpPr>
        <p:spPr>
          <a:xfrm>
            <a:off x="415663" y="5160015"/>
            <a:ext cx="12173474" cy="47144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latin typeface="Arial"/>
                <a:ea typeface="Arial"/>
                <a:cs typeface="Arial"/>
                <a:sym typeface="Arial"/>
              </a:defRPr>
            </a:pPr>
            <a:r>
              <a:t>Select for expression of cloned gene in a mutant cell background (commonly bacteria or yeast), called complementation</a:t>
            </a:r>
          </a:p>
          <a:p>
            <a:pPr>
              <a:defRPr sz="2400">
                <a:latin typeface="Arial"/>
                <a:ea typeface="Arial"/>
                <a:cs typeface="Arial"/>
                <a:sym typeface="Arial"/>
              </a:defRPr>
            </a:pPr>
            <a:r>
              <a:t>Utilizes cell strain defective in the gene of interest (E. coli that possess defective lacZ gene, for instance, would not be able to grow in lactose media)</a:t>
            </a:r>
          </a:p>
          <a:p>
            <a:pPr>
              <a:defRPr sz="2400">
                <a:latin typeface="Arial"/>
                <a:ea typeface="Arial"/>
                <a:cs typeface="Arial"/>
                <a:sym typeface="Arial"/>
              </a:defRPr>
            </a:pPr>
            <a:r>
              <a:t>Transform these cells with antibiotic resistant vector containing wild type function of the gene, and grow in conditions that would only allow the cell to grow if the plasmid is successfully transformed</a:t>
            </a:r>
          </a:p>
          <a:p>
            <a:pPr>
              <a:defRPr sz="2400">
                <a:latin typeface="Arial"/>
                <a:ea typeface="Arial"/>
                <a:cs typeface="Arial"/>
                <a:sym typeface="Arial"/>
              </a:defRPr>
            </a:pPr>
            <a:r>
              <a:t>Isolated colonies will have the recombinant clone present</a:t>
            </a:r>
          </a:p>
          <a:p>
            <a:pPr>
              <a:defRPr sz="2400">
                <a:latin typeface="Arial"/>
                <a:ea typeface="Arial"/>
                <a:cs typeface="Arial"/>
                <a:sym typeface="Arial"/>
              </a:defRPr>
            </a:pPr>
          </a:p>
          <a:p>
            <a:pPr>
              <a:defRPr sz="2400">
                <a:latin typeface="Arial"/>
                <a:ea typeface="Arial"/>
                <a:cs typeface="Arial"/>
                <a:sym typeface="Arial"/>
              </a:defRPr>
            </a:pPr>
            <a:r>
              <a:t>DNA inserts (cDNA typically) inserted in-frame with the coding sequence, translated in the host to create chimeric fusion proteins and colonies or plaques are specifically labeled with antibodies or other molecules known to bind the protein of interest</a:t>
            </a:r>
          </a:p>
        </p:txBody>
      </p:sp>
      <p:grpSp>
        <p:nvGrpSpPr>
          <p:cNvPr id="165" name="Group 165"/>
          <p:cNvGrpSpPr/>
          <p:nvPr/>
        </p:nvGrpSpPr>
        <p:grpSpPr>
          <a:xfrm>
            <a:off x="6049598" y="-958492"/>
            <a:ext cx="7308569" cy="5955374"/>
            <a:chOff x="0" y="0"/>
            <a:chExt cx="7308568" cy="5955372"/>
          </a:xfrm>
        </p:grpSpPr>
        <p:pic>
          <p:nvPicPr>
            <p:cNvPr id="162" name="Screen Shot 2015-05-26 at 8.45.17 PM.png"/>
            <p:cNvPicPr>
              <a:picLocks noChangeAspect="1"/>
            </p:cNvPicPr>
            <p:nvPr/>
          </p:nvPicPr>
          <p:blipFill>
            <a:blip r:embed="rId3">
              <a:extLst/>
            </a:blip>
            <a:stretch>
              <a:fillRect/>
            </a:stretch>
          </p:blipFill>
          <p:spPr>
            <a:xfrm>
              <a:off x="0" y="1018669"/>
              <a:ext cx="6867306" cy="4936704"/>
            </a:xfrm>
            <a:prstGeom prst="rect">
              <a:avLst/>
            </a:prstGeom>
            <a:ln w="12700" cap="flat">
              <a:noFill/>
              <a:miter lim="400000"/>
            </a:ln>
            <a:effectLst/>
          </p:spPr>
        </p:pic>
        <p:sp>
          <p:nvSpPr>
            <p:cNvPr id="163" name="Shape 163"/>
            <p:cNvSpPr/>
            <p:nvPr/>
          </p:nvSpPr>
          <p:spPr>
            <a:xfrm>
              <a:off x="50402" y="0"/>
              <a:ext cx="3884100" cy="1270000"/>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sp>
          <p:nvSpPr>
            <p:cNvPr id="164" name="Shape 164"/>
            <p:cNvSpPr/>
            <p:nvPr/>
          </p:nvSpPr>
          <p:spPr>
            <a:xfrm>
              <a:off x="4995563" y="0"/>
              <a:ext cx="2313006" cy="1270000"/>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9" name="Group 169"/>
          <p:cNvGrpSpPr/>
          <p:nvPr/>
        </p:nvGrpSpPr>
        <p:grpSpPr>
          <a:xfrm>
            <a:off x="154326" y="3818225"/>
            <a:ext cx="6316766" cy="5046020"/>
            <a:chOff x="0" y="0"/>
            <a:chExt cx="6316765" cy="5046019"/>
          </a:xfrm>
        </p:grpSpPr>
        <p:pic>
          <p:nvPicPr>
            <p:cNvPr id="167" name="Screen Shot 2015-05-26 at 8.45.59 PM.png"/>
            <p:cNvPicPr>
              <a:picLocks noChangeAspect="1"/>
            </p:cNvPicPr>
            <p:nvPr/>
          </p:nvPicPr>
          <p:blipFill>
            <a:blip r:embed="rId2">
              <a:extLst/>
            </a:blip>
            <a:stretch>
              <a:fillRect/>
            </a:stretch>
          </p:blipFill>
          <p:spPr>
            <a:xfrm>
              <a:off x="0" y="1052321"/>
              <a:ext cx="6316766" cy="3993699"/>
            </a:xfrm>
            <a:prstGeom prst="rect">
              <a:avLst/>
            </a:prstGeom>
            <a:ln w="12700" cap="flat">
              <a:noFill/>
              <a:miter lim="400000"/>
            </a:ln>
            <a:effectLst/>
          </p:spPr>
        </p:pic>
        <p:sp>
          <p:nvSpPr>
            <p:cNvPr id="168" name="Shape 168"/>
            <p:cNvSpPr/>
            <p:nvPr/>
          </p:nvSpPr>
          <p:spPr>
            <a:xfrm>
              <a:off x="1880957" y="0"/>
              <a:ext cx="3554491" cy="1374482"/>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pic>
        <p:nvPicPr>
          <p:cNvPr id="170" name="Screen Shot 2015-05-26 at 8.46.54 PM.png"/>
          <p:cNvPicPr>
            <a:picLocks noChangeAspect="1"/>
          </p:cNvPicPr>
          <p:nvPr/>
        </p:nvPicPr>
        <p:blipFill>
          <a:blip r:embed="rId3">
            <a:extLst/>
          </a:blip>
          <a:stretch>
            <a:fillRect/>
          </a:stretch>
        </p:blipFill>
        <p:spPr>
          <a:xfrm>
            <a:off x="6632019" y="1073491"/>
            <a:ext cx="6316767" cy="1553434"/>
          </a:xfrm>
          <a:prstGeom prst="rect">
            <a:avLst/>
          </a:prstGeom>
          <a:ln w="12700">
            <a:miter lim="400000"/>
          </a:ln>
        </p:spPr>
      </p:pic>
      <p:sp>
        <p:nvSpPr>
          <p:cNvPr id="171" name="Shape 171"/>
          <p:cNvSpPr/>
          <p:nvPr/>
        </p:nvSpPr>
        <p:spPr>
          <a:xfrm>
            <a:off x="6506036" y="5889977"/>
            <a:ext cx="5558424" cy="8028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latin typeface="Arial"/>
                <a:ea typeface="Arial"/>
                <a:cs typeface="Arial"/>
                <a:sym typeface="Arial"/>
              </a:defRPr>
            </a:pPr>
          </a:p>
        </p:txBody>
      </p:sp>
      <p:sp>
        <p:nvSpPr>
          <p:cNvPr id="172" name="Shape 172"/>
          <p:cNvSpPr/>
          <p:nvPr/>
        </p:nvSpPr>
        <p:spPr>
          <a:xfrm>
            <a:off x="7011191" y="3095020"/>
            <a:ext cx="5558424" cy="64924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latin typeface="Arial"/>
                <a:ea typeface="Arial"/>
                <a:cs typeface="Arial"/>
                <a:sym typeface="Arial"/>
              </a:defRPr>
            </a:pPr>
            <a:r>
              <a:t>Synthesize a DNA probe set containing all possible coding sequences for a peptide (“fully degenerate probe”)</a:t>
            </a:r>
          </a:p>
          <a:p>
            <a:pPr>
              <a:defRPr sz="2400">
                <a:latin typeface="Arial"/>
                <a:ea typeface="Arial"/>
                <a:cs typeface="Arial"/>
                <a:sym typeface="Arial"/>
              </a:defRPr>
            </a:pPr>
          </a:p>
          <a:p>
            <a:pPr>
              <a:defRPr sz="2400">
                <a:latin typeface="Arial"/>
                <a:ea typeface="Arial"/>
                <a:cs typeface="Arial"/>
                <a:sym typeface="Arial"/>
              </a:defRPr>
            </a:pPr>
            <a:r>
              <a:t>Sequential addition of reactive nucleotide derivatives in the 3’ -&gt; 5’ direction </a:t>
            </a:r>
          </a:p>
          <a:p>
            <a:pPr>
              <a:defRPr sz="2400">
                <a:latin typeface="Arial"/>
                <a:ea typeface="Arial"/>
                <a:cs typeface="Arial"/>
                <a:sym typeface="Arial"/>
              </a:defRPr>
            </a:pPr>
            <a:r>
              <a:t>Mixed probes created by providing more than one nucleotide at the same time</a:t>
            </a:r>
          </a:p>
          <a:p>
            <a:pPr>
              <a:defRPr sz="2400">
                <a:latin typeface="Arial"/>
                <a:ea typeface="Arial"/>
                <a:cs typeface="Arial"/>
                <a:sym typeface="Arial"/>
              </a:defRPr>
            </a:pPr>
          </a:p>
          <a:p>
            <a:pPr>
              <a:defRPr sz="2400">
                <a:latin typeface="Arial"/>
                <a:ea typeface="Arial"/>
                <a:cs typeface="Arial"/>
                <a:sym typeface="Arial"/>
              </a:defRPr>
            </a:pPr>
            <a:r>
              <a:t>Phosphatase may be requires to remove 5’ phosphate group from DNA fragment (unless chemically synthesized) and kinase used to add 32P-phosphate to DNA </a:t>
            </a:r>
          </a:p>
          <a:p>
            <a:pPr>
              <a:defRPr sz="2400">
                <a:latin typeface="Arial"/>
                <a:ea typeface="Arial"/>
                <a:cs typeface="Arial"/>
                <a:sym typeface="Arial"/>
              </a:defRPr>
            </a:pPr>
            <a:r>
              <a:t>Labeled probe used to screen libraries using hybridization</a:t>
            </a:r>
          </a:p>
        </p:txBody>
      </p:sp>
      <p:grpSp>
        <p:nvGrpSpPr>
          <p:cNvPr id="175" name="Group 175"/>
          <p:cNvGrpSpPr/>
          <p:nvPr/>
        </p:nvGrpSpPr>
        <p:grpSpPr>
          <a:xfrm>
            <a:off x="38599" y="556211"/>
            <a:ext cx="6548220" cy="4243215"/>
            <a:chOff x="0" y="0"/>
            <a:chExt cx="6548218" cy="4243213"/>
          </a:xfrm>
        </p:grpSpPr>
        <p:pic>
          <p:nvPicPr>
            <p:cNvPr id="173" name="Screen Shot 2015-05-26 at 8.45.46 PM.png"/>
            <p:cNvPicPr>
              <a:picLocks noChangeAspect="1"/>
            </p:cNvPicPr>
            <p:nvPr/>
          </p:nvPicPr>
          <p:blipFill>
            <a:blip r:embed="rId4">
              <a:extLst/>
            </a:blip>
            <a:stretch>
              <a:fillRect/>
            </a:stretch>
          </p:blipFill>
          <p:spPr>
            <a:xfrm>
              <a:off x="369976" y="0"/>
              <a:ext cx="6178243" cy="3600424"/>
            </a:xfrm>
            <a:prstGeom prst="rect">
              <a:avLst/>
            </a:prstGeom>
            <a:ln w="12700" cap="flat">
              <a:noFill/>
              <a:miter lim="400000"/>
            </a:ln>
            <a:effectLst/>
          </p:spPr>
        </p:pic>
        <p:sp>
          <p:nvSpPr>
            <p:cNvPr id="174" name="Shape 174"/>
            <p:cNvSpPr/>
            <p:nvPr/>
          </p:nvSpPr>
          <p:spPr>
            <a:xfrm>
              <a:off x="0" y="2898874"/>
              <a:ext cx="3476543" cy="1344340"/>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400">
                  <a:solidFill>
                    <a:srgbClr val="FFFFFF"/>
                  </a:solidFill>
                </a:defRPr>
              </a:pPr>
            </a:p>
          </p:txBody>
        </p:sp>
      </p:gr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7" name="Screen Shot 2015-05-26 at 8.45.34 PM.png"/>
          <p:cNvPicPr>
            <a:picLocks noChangeAspect="1"/>
          </p:cNvPicPr>
          <p:nvPr/>
        </p:nvPicPr>
        <p:blipFill>
          <a:blip r:embed="rId2">
            <a:extLst/>
          </a:blip>
          <a:stretch>
            <a:fillRect/>
          </a:stretch>
        </p:blipFill>
        <p:spPr>
          <a:xfrm>
            <a:off x="228264" y="670485"/>
            <a:ext cx="5311483" cy="3788190"/>
          </a:xfrm>
          <a:prstGeom prst="rect">
            <a:avLst/>
          </a:prstGeom>
          <a:ln w="12700">
            <a:miter lim="400000"/>
          </a:ln>
        </p:spPr>
      </p:pic>
      <p:pic>
        <p:nvPicPr>
          <p:cNvPr id="178" name="Screen Shot 2015-05-26 at 8.46.11 PM.png"/>
          <p:cNvPicPr>
            <a:picLocks noChangeAspect="1"/>
          </p:cNvPicPr>
          <p:nvPr/>
        </p:nvPicPr>
        <p:blipFill>
          <a:blip r:embed="rId3">
            <a:extLst/>
          </a:blip>
          <a:stretch>
            <a:fillRect/>
          </a:stretch>
        </p:blipFill>
        <p:spPr>
          <a:xfrm>
            <a:off x="199629" y="5294925"/>
            <a:ext cx="6001596" cy="3788190"/>
          </a:xfrm>
          <a:prstGeom prst="rect">
            <a:avLst/>
          </a:prstGeom>
          <a:ln w="12700">
            <a:miter lim="400000"/>
          </a:ln>
        </p:spPr>
      </p:pic>
      <p:pic>
        <p:nvPicPr>
          <p:cNvPr id="179" name="Screen Shot 2015-05-26 at 8.46.30 PM.png"/>
          <p:cNvPicPr>
            <a:picLocks noChangeAspect="1"/>
          </p:cNvPicPr>
          <p:nvPr/>
        </p:nvPicPr>
        <p:blipFill>
          <a:blip r:embed="rId4">
            <a:extLst/>
          </a:blip>
          <a:stretch>
            <a:fillRect/>
          </a:stretch>
        </p:blipFill>
        <p:spPr>
          <a:xfrm>
            <a:off x="6052968" y="670485"/>
            <a:ext cx="5898438" cy="3788190"/>
          </a:xfrm>
          <a:prstGeom prst="rect">
            <a:avLst/>
          </a:prstGeom>
          <a:ln w="12700">
            <a:miter lim="400000"/>
          </a:ln>
        </p:spPr>
      </p:pic>
      <p:sp>
        <p:nvSpPr>
          <p:cNvPr id="180" name="Shape 180"/>
          <p:cNvSpPr/>
          <p:nvPr/>
        </p:nvSpPr>
        <p:spPr>
          <a:xfrm>
            <a:off x="6222975" y="5009605"/>
            <a:ext cx="5558424" cy="43588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latin typeface="Arial"/>
                <a:ea typeface="Arial"/>
                <a:cs typeface="Arial"/>
                <a:sym typeface="Arial"/>
              </a:defRPr>
            </a:pPr>
            <a:r>
              <a:t>Synthesize DNA probe based on amino acid sequence of purified protein of interest</a:t>
            </a:r>
          </a:p>
          <a:p>
            <a:pPr>
              <a:defRPr sz="2400">
                <a:latin typeface="Arial"/>
                <a:ea typeface="Arial"/>
                <a:cs typeface="Arial"/>
                <a:sym typeface="Arial"/>
              </a:defRPr>
            </a:pPr>
          </a:p>
          <a:p>
            <a:pPr>
              <a:defRPr sz="2400">
                <a:latin typeface="Arial"/>
                <a:ea typeface="Arial"/>
                <a:cs typeface="Arial"/>
                <a:sym typeface="Arial"/>
              </a:defRPr>
            </a:pPr>
            <a:r>
              <a:t>Select the peptide with the lowest degeneracy (meaning the lease number of codons that could possibly encode the protein sequence)</a:t>
            </a:r>
          </a:p>
          <a:p>
            <a:pPr>
              <a:defRPr sz="2400">
                <a:latin typeface="Arial"/>
                <a:ea typeface="Arial"/>
                <a:cs typeface="Arial"/>
                <a:sym typeface="Arial"/>
              </a:defRPr>
            </a:pPr>
          </a:p>
          <a:p>
            <a:pPr>
              <a:defRPr sz="2400">
                <a:latin typeface="Arial"/>
                <a:ea typeface="Arial"/>
                <a:cs typeface="Arial"/>
                <a:sym typeface="Arial"/>
              </a:defRPr>
            </a:pPr>
            <a:r>
              <a:t>20-mer probe large enough that its uniqueness is virtually guaranteed</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2" name="Screen Shot 2015-05-26 at 8.47.28 PM.png"/>
          <p:cNvPicPr>
            <a:picLocks noChangeAspect="1"/>
          </p:cNvPicPr>
          <p:nvPr/>
        </p:nvPicPr>
        <p:blipFill>
          <a:blip r:embed="rId2">
            <a:extLst/>
          </a:blip>
          <a:stretch>
            <a:fillRect/>
          </a:stretch>
        </p:blipFill>
        <p:spPr>
          <a:xfrm>
            <a:off x="-6083" y="704318"/>
            <a:ext cx="6594877" cy="3583561"/>
          </a:xfrm>
          <a:prstGeom prst="rect">
            <a:avLst/>
          </a:prstGeom>
          <a:ln w="12700">
            <a:miter lim="400000"/>
          </a:ln>
        </p:spPr>
      </p:pic>
      <p:pic>
        <p:nvPicPr>
          <p:cNvPr id="183" name="Screen Shot 2015-05-26 at 8.48.22 PM.png"/>
          <p:cNvPicPr>
            <a:picLocks noChangeAspect="1"/>
          </p:cNvPicPr>
          <p:nvPr/>
        </p:nvPicPr>
        <p:blipFill>
          <a:blip r:embed="rId3">
            <a:extLst/>
          </a:blip>
          <a:stretch>
            <a:fillRect/>
          </a:stretch>
        </p:blipFill>
        <p:spPr>
          <a:xfrm>
            <a:off x="6441986" y="704318"/>
            <a:ext cx="3094240" cy="3583561"/>
          </a:xfrm>
          <a:prstGeom prst="rect">
            <a:avLst/>
          </a:prstGeom>
          <a:ln w="12700">
            <a:miter lim="400000"/>
          </a:ln>
        </p:spPr>
      </p:pic>
      <p:pic>
        <p:nvPicPr>
          <p:cNvPr id="184" name="Screen Shot 2015-05-26 at 8.48.42 PM.png"/>
          <p:cNvPicPr>
            <a:picLocks noChangeAspect="1"/>
          </p:cNvPicPr>
          <p:nvPr/>
        </p:nvPicPr>
        <p:blipFill>
          <a:blip r:embed="rId4">
            <a:extLst/>
          </a:blip>
          <a:stretch>
            <a:fillRect/>
          </a:stretch>
        </p:blipFill>
        <p:spPr>
          <a:xfrm>
            <a:off x="9655247" y="704318"/>
            <a:ext cx="3049648" cy="3583561"/>
          </a:xfrm>
          <a:prstGeom prst="rect">
            <a:avLst/>
          </a:prstGeom>
          <a:ln w="12700">
            <a:miter lim="400000"/>
          </a:ln>
        </p:spPr>
      </p:pic>
      <p:sp>
        <p:nvSpPr>
          <p:cNvPr id="185" name="Shape 185"/>
          <p:cNvSpPr/>
          <p:nvPr/>
        </p:nvSpPr>
        <p:spPr>
          <a:xfrm>
            <a:off x="402794" y="5242580"/>
            <a:ext cx="12199212" cy="36476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latin typeface="Arial"/>
                <a:ea typeface="Arial"/>
                <a:cs typeface="Arial"/>
                <a:sym typeface="Arial"/>
              </a:defRPr>
            </a:pPr>
            <a:r>
              <a:t>Hemophilia is an inherited disorder, through pedigree analysis geneticists were able to determine that the mutation occurs on the X-chromosome</a:t>
            </a:r>
          </a:p>
          <a:p>
            <a:pPr>
              <a:defRPr sz="2400">
                <a:latin typeface="Arial"/>
                <a:ea typeface="Arial"/>
                <a:cs typeface="Arial"/>
                <a:sym typeface="Arial"/>
              </a:defRPr>
            </a:pPr>
            <a:r>
              <a:t>Used reverse genetics to determined the gene structure, starting with the purified protein and amino acid sequence</a:t>
            </a:r>
          </a:p>
          <a:p>
            <a:pPr>
              <a:defRPr sz="2400">
                <a:latin typeface="Arial"/>
                <a:ea typeface="Arial"/>
                <a:cs typeface="Arial"/>
                <a:sym typeface="Arial"/>
              </a:defRPr>
            </a:pPr>
          </a:p>
          <a:p>
            <a:pPr>
              <a:defRPr sz="2400">
                <a:latin typeface="Arial"/>
                <a:ea typeface="Arial"/>
                <a:cs typeface="Arial"/>
                <a:sym typeface="Arial"/>
              </a:defRPr>
            </a:pPr>
            <a:r>
              <a:t> Labeled DNA or RNA probes that are complementary to gene of interest can be used to screen libraries</a:t>
            </a:r>
          </a:p>
          <a:p>
            <a:pPr>
              <a:defRPr sz="2400">
                <a:latin typeface="Arial"/>
                <a:ea typeface="Arial"/>
                <a:cs typeface="Arial"/>
                <a:sym typeface="Arial"/>
              </a:defRPr>
            </a:pPr>
            <a:r>
              <a:t>Southern blots (DNA) and Norther blots (RNA) can determine presence of DNA or RNA, gene structure, and relative expression level</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7" name="Screen Shot 2015-05-26 at 8.49.04 PM.png"/>
          <p:cNvPicPr>
            <a:picLocks noChangeAspect="1"/>
          </p:cNvPicPr>
          <p:nvPr/>
        </p:nvPicPr>
        <p:blipFill>
          <a:blip r:embed="rId2">
            <a:extLst/>
          </a:blip>
          <a:stretch>
            <a:fillRect/>
          </a:stretch>
        </p:blipFill>
        <p:spPr>
          <a:xfrm>
            <a:off x="158662" y="776619"/>
            <a:ext cx="4229118" cy="8200362"/>
          </a:xfrm>
          <a:prstGeom prst="rect">
            <a:avLst/>
          </a:prstGeom>
          <a:ln w="12700">
            <a:miter lim="400000"/>
          </a:ln>
        </p:spPr>
      </p:pic>
      <p:sp>
        <p:nvSpPr>
          <p:cNvPr id="188" name="Shape 188"/>
          <p:cNvSpPr/>
          <p:nvPr/>
        </p:nvSpPr>
        <p:spPr>
          <a:xfrm>
            <a:off x="5951737" y="1808385"/>
            <a:ext cx="5558424" cy="61368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latin typeface="Arial"/>
                <a:ea typeface="Arial"/>
                <a:cs typeface="Arial"/>
                <a:sym typeface="Arial"/>
              </a:defRPr>
            </a:pPr>
            <a:r>
              <a:t>Microarrays: quantitative method using fluorescence to determine mRNA levels by hybridization to specific DNAs bound and displayed on a small chip or array</a:t>
            </a:r>
          </a:p>
          <a:p>
            <a:pPr>
              <a:defRPr sz="2400">
                <a:latin typeface="Arial"/>
                <a:ea typeface="Arial"/>
                <a:cs typeface="Arial"/>
                <a:sym typeface="Arial"/>
              </a:defRPr>
            </a:pPr>
          </a:p>
          <a:p>
            <a:pPr>
              <a:defRPr sz="2400">
                <a:latin typeface="Arial"/>
                <a:ea typeface="Arial"/>
                <a:cs typeface="Arial"/>
                <a:sym typeface="Arial"/>
              </a:defRPr>
            </a:pPr>
            <a:r>
              <a:t>cDNA arrays, synthetic DNA oligonucleotide arrays, PCR-generated exon-specific arrays (exons in human genome can be arrayed on one chip, the “exome”), genome tiling arrays (50-mer oligonucleotides across entire genome, to survey coding and non-coding RNAs, “transcriptome”)</a:t>
            </a:r>
          </a:p>
          <a:p>
            <a:pPr>
              <a:defRPr sz="2400">
                <a:latin typeface="Arial"/>
                <a:ea typeface="Arial"/>
                <a:cs typeface="Arial"/>
                <a:sym typeface="Arial"/>
              </a:defRPr>
            </a:pPr>
          </a:p>
          <a:p>
            <a:pPr>
              <a:defRPr sz="2400">
                <a:latin typeface="Arial"/>
                <a:ea typeface="Arial"/>
                <a:cs typeface="Arial"/>
                <a:sym typeface="Arial"/>
              </a:defRPr>
            </a:pPr>
            <a:r>
              <a:t>Determine why the 1918 influenza was particularly fatal by determining over expression of inflammatory proteins </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0" name="Screen Shot 2016-05-24 at 3.33.11 PM.png"/>
          <p:cNvPicPr>
            <a:picLocks noChangeAspect="1"/>
          </p:cNvPicPr>
          <p:nvPr/>
        </p:nvPicPr>
        <p:blipFill>
          <a:blip r:embed="rId2">
            <a:extLst/>
          </a:blip>
          <a:stretch>
            <a:fillRect/>
          </a:stretch>
        </p:blipFill>
        <p:spPr>
          <a:xfrm>
            <a:off x="-27195" y="637187"/>
            <a:ext cx="6592355" cy="5696655"/>
          </a:xfrm>
          <a:prstGeom prst="rect">
            <a:avLst/>
          </a:prstGeom>
          <a:ln w="12700">
            <a:miter lim="400000"/>
          </a:ln>
        </p:spPr>
      </p:pic>
      <p:pic>
        <p:nvPicPr>
          <p:cNvPr id="131" name="Screen Shot 2016-05-24 at 3.33.22 PM.png"/>
          <p:cNvPicPr>
            <a:picLocks noChangeAspect="1"/>
          </p:cNvPicPr>
          <p:nvPr/>
        </p:nvPicPr>
        <p:blipFill>
          <a:blip r:embed="rId3">
            <a:extLst/>
          </a:blip>
          <a:stretch>
            <a:fillRect/>
          </a:stretch>
        </p:blipFill>
        <p:spPr>
          <a:xfrm>
            <a:off x="1959143" y="5948773"/>
            <a:ext cx="3567945" cy="3167640"/>
          </a:xfrm>
          <a:prstGeom prst="rect">
            <a:avLst/>
          </a:prstGeom>
          <a:ln w="12700">
            <a:miter lim="400000"/>
          </a:ln>
        </p:spPr>
      </p:pic>
      <p:sp>
        <p:nvSpPr>
          <p:cNvPr id="132" name="Shape 132"/>
          <p:cNvSpPr/>
          <p:nvPr/>
        </p:nvSpPr>
        <p:spPr>
          <a:xfrm>
            <a:off x="6593480" y="416836"/>
            <a:ext cx="6132492" cy="934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latin typeface="Gill Sans"/>
                <a:ea typeface="Gill Sans"/>
                <a:cs typeface="Gill Sans"/>
                <a:sym typeface="Gill Sans"/>
              </a:defRPr>
            </a:pPr>
            <a:r>
              <a:t>CRISPR: Clustered Regularly Interspaced Palindromic repeats</a:t>
            </a:r>
          </a:p>
          <a:p>
            <a:pPr>
              <a:defRPr sz="2400">
                <a:latin typeface="Gill Sans"/>
                <a:ea typeface="Gill Sans"/>
                <a:cs typeface="Gill Sans"/>
                <a:sym typeface="Gill Sans"/>
              </a:defRPr>
            </a:pPr>
            <a:r>
              <a:t>Cas9: CRISPR-associated protein 9</a:t>
            </a:r>
          </a:p>
          <a:p>
            <a:pPr>
              <a:defRPr sz="2400">
                <a:latin typeface="Gill Sans"/>
                <a:ea typeface="Gill Sans"/>
                <a:cs typeface="Gill Sans"/>
                <a:sym typeface="Gill Sans"/>
              </a:defRPr>
            </a:pPr>
            <a:r>
              <a:t>gRNA: Guide RNA; composed CRISPR RNA and trans-acting RNA</a:t>
            </a:r>
          </a:p>
          <a:p>
            <a:pPr>
              <a:defRPr sz="2400">
                <a:latin typeface="Gill Sans"/>
                <a:ea typeface="Gill Sans"/>
                <a:cs typeface="Gill Sans"/>
                <a:sym typeface="Gill Sans"/>
              </a:defRPr>
            </a:pPr>
            <a:r>
              <a:t>PAM: Protospacer adjacent motif; 5’-NGG or 5’-NAG tolerated in human cells</a:t>
            </a:r>
          </a:p>
          <a:p>
            <a:pPr>
              <a:defRPr sz="2400">
                <a:latin typeface="Gill Sans"/>
                <a:ea typeface="Gill Sans"/>
                <a:cs typeface="Gill Sans"/>
                <a:sym typeface="Gill Sans"/>
              </a:defRPr>
            </a:pPr>
          </a:p>
          <a:p>
            <a:pPr>
              <a:defRPr sz="2400">
                <a:latin typeface="Gill Sans"/>
                <a:ea typeface="Gill Sans"/>
                <a:cs typeface="Gill Sans"/>
                <a:sym typeface="Gill Sans"/>
              </a:defRPr>
            </a:pPr>
            <a:r>
              <a:t>Immune system for bacteria targeting foreign DNA</a:t>
            </a:r>
          </a:p>
          <a:p>
            <a:pPr>
              <a:defRPr sz="2400">
                <a:latin typeface="Gill Sans"/>
                <a:ea typeface="Gill Sans"/>
                <a:cs typeface="Gill Sans"/>
                <a:sym typeface="Gill Sans"/>
              </a:defRPr>
            </a:pPr>
            <a:r>
              <a:t>20-40 palindromic sequences repeated separated by spacer DNA, which perfectly matches foreign DNA</a:t>
            </a:r>
          </a:p>
          <a:p>
            <a:pPr>
              <a:defRPr sz="2400">
                <a:latin typeface="Gill Sans"/>
                <a:ea typeface="Gill Sans"/>
                <a:cs typeface="Gill Sans"/>
                <a:sym typeface="Gill Sans"/>
              </a:defRPr>
            </a:pPr>
            <a:r>
              <a:t>Cas9 nucleases and cutters target foreign DNA based on RNA transcribed from CRISPR DNA and adjacent spacer DNA, or guide RNA</a:t>
            </a:r>
          </a:p>
          <a:p>
            <a:pPr>
              <a:defRPr sz="2400">
                <a:latin typeface="Gill Sans"/>
                <a:ea typeface="Gill Sans"/>
                <a:cs typeface="Gill Sans"/>
                <a:sym typeface="Gill Sans"/>
              </a:defRPr>
            </a:pPr>
          </a:p>
          <a:p>
            <a:pPr>
              <a:defRPr sz="2400">
                <a:latin typeface="Gill Sans"/>
                <a:ea typeface="Gill Sans"/>
                <a:cs typeface="Gill Sans"/>
                <a:sym typeface="Gill Sans"/>
              </a:defRPr>
            </a:pPr>
            <a:r>
              <a:t>1) Acquires foreign DNA</a:t>
            </a:r>
          </a:p>
          <a:p>
            <a:pPr>
              <a:defRPr sz="2400">
                <a:latin typeface="Gill Sans"/>
                <a:ea typeface="Gill Sans"/>
                <a:cs typeface="Gill Sans"/>
                <a:sym typeface="Gill Sans"/>
              </a:defRPr>
            </a:pPr>
            <a:r>
              <a:t>2) Synthesis of RNA and formation of RNA-Cas complex</a:t>
            </a:r>
          </a:p>
          <a:p>
            <a:pPr>
              <a:defRPr sz="2400">
                <a:latin typeface="Gill Sans"/>
                <a:ea typeface="Gill Sans"/>
                <a:cs typeface="Gill Sans"/>
                <a:sym typeface="Gill Sans"/>
              </a:defRPr>
            </a:pPr>
            <a:r>
              <a:t>3) Target (foreign DNA) recognition and destruction by Cas nuclease cleavage</a:t>
            </a:r>
          </a:p>
          <a:p>
            <a:pPr>
              <a:defRPr sz="2400">
                <a:latin typeface="Gill Sans"/>
                <a:ea typeface="Gill Sans"/>
                <a:cs typeface="Gill Sans"/>
                <a:sym typeface="Gill Sans"/>
              </a:defRPr>
            </a:pPr>
          </a:p>
          <a:p>
            <a:pPr>
              <a:defRPr sz="2400">
                <a:latin typeface="Gill Sans"/>
                <a:ea typeface="Gill Sans"/>
                <a:cs typeface="Gill Sans"/>
                <a:sym typeface="Gill Sans"/>
              </a:defRPr>
            </a:pPr>
            <a:r>
              <a:t>https://www.youtube.com/watch?v=2pp17E4E-O8</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4" name="Screen Shot 2016-05-24 at 3.33.36 PM.png"/>
          <p:cNvPicPr>
            <a:picLocks noChangeAspect="1"/>
          </p:cNvPicPr>
          <p:nvPr/>
        </p:nvPicPr>
        <p:blipFill>
          <a:blip r:embed="rId2">
            <a:extLst/>
          </a:blip>
          <a:stretch>
            <a:fillRect/>
          </a:stretch>
        </p:blipFill>
        <p:spPr>
          <a:xfrm>
            <a:off x="1136846" y="1458351"/>
            <a:ext cx="10731108" cy="6836898"/>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6" name="Screen Shot 2016-05-24 at 3.33.53 PM.png"/>
          <p:cNvPicPr>
            <a:picLocks noChangeAspect="1"/>
          </p:cNvPicPr>
          <p:nvPr/>
        </p:nvPicPr>
        <p:blipFill>
          <a:blip r:embed="rId2">
            <a:extLst/>
          </a:blip>
          <a:stretch>
            <a:fillRect/>
          </a:stretch>
        </p:blipFill>
        <p:spPr>
          <a:xfrm>
            <a:off x="2007532" y="79011"/>
            <a:ext cx="8989736" cy="5669069"/>
          </a:xfrm>
          <a:prstGeom prst="rect">
            <a:avLst/>
          </a:prstGeom>
          <a:ln w="12700">
            <a:miter lim="400000"/>
          </a:ln>
        </p:spPr>
      </p:pic>
      <p:sp>
        <p:nvSpPr>
          <p:cNvPr id="137" name="Shape 137"/>
          <p:cNvSpPr/>
          <p:nvPr/>
        </p:nvSpPr>
        <p:spPr>
          <a:xfrm>
            <a:off x="865653" y="5931102"/>
            <a:ext cx="11273494" cy="365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latin typeface="Gill Sans"/>
                <a:ea typeface="Gill Sans"/>
                <a:cs typeface="Gill Sans"/>
                <a:sym typeface="Gill Sans"/>
              </a:defRPr>
            </a:pPr>
            <a:r>
              <a:t>The guide RNA forms a complex with the Cas9 nuclease</a:t>
            </a:r>
          </a:p>
          <a:p>
            <a:pPr>
              <a:defRPr sz="2400">
                <a:latin typeface="Gill Sans"/>
                <a:ea typeface="Gill Sans"/>
                <a:cs typeface="Gill Sans"/>
                <a:sym typeface="Gill Sans"/>
              </a:defRPr>
            </a:pPr>
          </a:p>
          <a:p>
            <a:pPr>
              <a:defRPr sz="2400">
                <a:latin typeface="Gill Sans"/>
                <a:ea typeface="Gill Sans"/>
                <a:cs typeface="Gill Sans"/>
                <a:sym typeface="Gill Sans"/>
              </a:defRPr>
            </a:pPr>
            <a:r>
              <a:t>This directs the Cas9 to cut the foreign DNA through complementarity (gRNA is complimentary to foreign DNA, therefore base-pairing and bring the Cas9 into proximity of its cleavage site)</a:t>
            </a:r>
          </a:p>
          <a:p>
            <a:pPr>
              <a:defRPr sz="2400">
                <a:latin typeface="Gill Sans"/>
                <a:ea typeface="Gill Sans"/>
                <a:cs typeface="Gill Sans"/>
                <a:sym typeface="Gill Sans"/>
              </a:defRPr>
            </a:pPr>
          </a:p>
          <a:p>
            <a:pPr>
              <a:defRPr sz="2400">
                <a:latin typeface="Gill Sans"/>
                <a:ea typeface="Gill Sans"/>
                <a:cs typeface="Gill Sans"/>
                <a:sym typeface="Gill Sans"/>
              </a:defRPr>
            </a:pPr>
            <a:r>
              <a:t>This results in insertion or deletion of nucleotides, does not necessarily destroy or “kill” foreign DNA, but changes the reading frame</a:t>
            </a:r>
          </a:p>
          <a:p>
            <a:pPr>
              <a:defRPr sz="2400">
                <a:latin typeface="Gill Sans"/>
                <a:ea typeface="Gill Sans"/>
                <a:cs typeface="Gill Sans"/>
                <a:sym typeface="Gill Sans"/>
              </a:defRPr>
            </a:pPr>
            <a:r>
              <a:t>This insertion or deletion typically renders protein non-functional, or created premature “STOP” codon</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9" name="Screen Shot 2016-05-24 at 3.35.07 PM.png"/>
          <p:cNvPicPr>
            <a:picLocks noChangeAspect="1"/>
          </p:cNvPicPr>
          <p:nvPr/>
        </p:nvPicPr>
        <p:blipFill>
          <a:blip r:embed="rId2">
            <a:extLst/>
          </a:blip>
          <a:stretch>
            <a:fillRect/>
          </a:stretch>
        </p:blipFill>
        <p:spPr>
          <a:xfrm>
            <a:off x="2300840" y="357921"/>
            <a:ext cx="8403120" cy="4470985"/>
          </a:xfrm>
          <a:prstGeom prst="rect">
            <a:avLst/>
          </a:prstGeom>
          <a:ln w="12700">
            <a:miter lim="400000"/>
          </a:ln>
        </p:spPr>
      </p:pic>
      <p:sp>
        <p:nvSpPr>
          <p:cNvPr id="140" name="Shape 140"/>
          <p:cNvSpPr/>
          <p:nvPr/>
        </p:nvSpPr>
        <p:spPr>
          <a:xfrm>
            <a:off x="865653" y="5416057"/>
            <a:ext cx="11273494" cy="365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latin typeface="Gill Sans"/>
                <a:ea typeface="Gill Sans"/>
                <a:cs typeface="Gill Sans"/>
                <a:sym typeface="Gill Sans"/>
              </a:defRPr>
            </a:pPr>
            <a:r>
              <a:t>CRISPR/Cas9 can be used for genome editing, but must bring together the nucleotides on either side of the double-strand break</a:t>
            </a:r>
          </a:p>
          <a:p>
            <a:pPr>
              <a:defRPr sz="2400">
                <a:latin typeface="Gill Sans"/>
                <a:ea typeface="Gill Sans"/>
                <a:cs typeface="Gill Sans"/>
                <a:sym typeface="Gill Sans"/>
              </a:defRPr>
            </a:pPr>
          </a:p>
          <a:p>
            <a:pPr>
              <a:defRPr sz="2400">
                <a:latin typeface="Gill Sans"/>
                <a:ea typeface="Gill Sans"/>
                <a:cs typeface="Gill Sans"/>
                <a:sym typeface="Gill Sans"/>
              </a:defRPr>
            </a:pPr>
            <a:r>
              <a:t>Non-homologous end joining: joining and creating phosphodiester bond between broken DNA molecule, no homology between the ends (leads to truncation and premature “STOP” codon)</a:t>
            </a:r>
          </a:p>
          <a:p>
            <a:pPr>
              <a:defRPr sz="2400">
                <a:latin typeface="Gill Sans"/>
                <a:ea typeface="Gill Sans"/>
                <a:cs typeface="Gill Sans"/>
                <a:sym typeface="Gill Sans"/>
              </a:defRPr>
            </a:pPr>
          </a:p>
          <a:p>
            <a:pPr>
              <a:defRPr sz="2400">
                <a:latin typeface="Gill Sans"/>
                <a:ea typeface="Gill Sans"/>
                <a:cs typeface="Gill Sans"/>
                <a:sym typeface="Gill Sans"/>
              </a:defRPr>
            </a:pPr>
            <a:r>
              <a:t>Homology-directed repair: essentially homologous-recombination, homology between the broken DNA and another DNA sequence which can be designed and synthesized; this leads to restoration of the normal gene</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2" name="Screen Shot 2016-05-24 at 3.35.17 PM.png"/>
          <p:cNvPicPr>
            <a:picLocks noChangeAspect="1"/>
          </p:cNvPicPr>
          <p:nvPr/>
        </p:nvPicPr>
        <p:blipFill>
          <a:blip r:embed="rId2">
            <a:extLst/>
          </a:blip>
          <a:stretch>
            <a:fillRect/>
          </a:stretch>
        </p:blipFill>
        <p:spPr>
          <a:xfrm>
            <a:off x="720216" y="390148"/>
            <a:ext cx="4787901" cy="4533901"/>
          </a:xfrm>
          <a:prstGeom prst="rect">
            <a:avLst/>
          </a:prstGeom>
          <a:ln w="12700">
            <a:miter lim="400000"/>
          </a:ln>
        </p:spPr>
      </p:pic>
      <p:pic>
        <p:nvPicPr>
          <p:cNvPr id="143" name="Screen Shot 2016-05-24 at 3.35.32 PM.png"/>
          <p:cNvPicPr>
            <a:picLocks noChangeAspect="1"/>
          </p:cNvPicPr>
          <p:nvPr/>
        </p:nvPicPr>
        <p:blipFill>
          <a:blip r:embed="rId3">
            <a:extLst/>
          </a:blip>
          <a:stretch>
            <a:fillRect/>
          </a:stretch>
        </p:blipFill>
        <p:spPr>
          <a:xfrm>
            <a:off x="277759" y="5197804"/>
            <a:ext cx="5672816" cy="4279689"/>
          </a:xfrm>
          <a:prstGeom prst="rect">
            <a:avLst/>
          </a:prstGeom>
          <a:ln w="12700">
            <a:miter lim="400000"/>
          </a:ln>
        </p:spPr>
      </p:pic>
      <p:pic>
        <p:nvPicPr>
          <p:cNvPr id="144" name="Screen Shot 2016-05-24 at 3.35.47 PM.png"/>
          <p:cNvPicPr>
            <a:picLocks noChangeAspect="1"/>
          </p:cNvPicPr>
          <p:nvPr/>
        </p:nvPicPr>
        <p:blipFill>
          <a:blip r:embed="rId4">
            <a:extLst/>
          </a:blip>
          <a:stretch>
            <a:fillRect/>
          </a:stretch>
        </p:blipFill>
        <p:spPr>
          <a:xfrm>
            <a:off x="5912819" y="1304950"/>
            <a:ext cx="6671297" cy="2704296"/>
          </a:xfrm>
          <a:prstGeom prst="rect">
            <a:avLst/>
          </a:prstGeom>
          <a:ln w="12700">
            <a:miter lim="400000"/>
          </a:ln>
        </p:spPr>
      </p:pic>
      <p:sp>
        <p:nvSpPr>
          <p:cNvPr id="145" name="Shape 145"/>
          <p:cNvSpPr/>
          <p:nvPr/>
        </p:nvSpPr>
        <p:spPr>
          <a:xfrm>
            <a:off x="6377494" y="5262056"/>
            <a:ext cx="6132492" cy="294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latin typeface="Gill Sans"/>
                <a:ea typeface="Gill Sans"/>
                <a:cs typeface="Gill Sans"/>
                <a:sym typeface="Gill Sans"/>
              </a:defRPr>
            </a:pPr>
            <a:r>
              <a:t>Possible problems to overcome in gene editing:</a:t>
            </a:r>
          </a:p>
          <a:p>
            <a:pPr>
              <a:defRPr sz="2400">
                <a:latin typeface="Gill Sans"/>
                <a:ea typeface="Gill Sans"/>
                <a:cs typeface="Gill Sans"/>
                <a:sym typeface="Gill Sans"/>
              </a:defRPr>
            </a:pPr>
          </a:p>
          <a:p>
            <a:pPr>
              <a:defRPr sz="2400">
                <a:latin typeface="Gill Sans"/>
                <a:ea typeface="Gill Sans"/>
                <a:cs typeface="Gill Sans"/>
                <a:sym typeface="Gill Sans"/>
              </a:defRPr>
            </a:pPr>
            <a:r>
              <a:t>1) Delivery: Liposomes? Stem Cells? Lentivirus?</a:t>
            </a:r>
          </a:p>
          <a:p>
            <a:pPr>
              <a:defRPr sz="2400">
                <a:latin typeface="Gill Sans"/>
                <a:ea typeface="Gill Sans"/>
                <a:cs typeface="Gill Sans"/>
                <a:sym typeface="Gill Sans"/>
              </a:defRPr>
            </a:pPr>
            <a:r>
              <a:t>2) Off Target Effects: Must sequence whole genome after editing. Paired nicking?</a:t>
            </a:r>
          </a:p>
          <a:p>
            <a:pPr>
              <a:defRPr sz="2400">
                <a:latin typeface="Gill Sans"/>
                <a:ea typeface="Gill Sans"/>
                <a:cs typeface="Gill Sans"/>
                <a:sym typeface="Gill Sans"/>
              </a:defRPr>
            </a:pPr>
            <a:r>
              <a:t>3) Variability: Modify Cas9? Paired nicking? Modified gRNAs?</a:t>
            </a:r>
          </a:p>
          <a:p>
            <a:pPr>
              <a:defRPr sz="2400">
                <a:latin typeface="Gill Sans"/>
                <a:ea typeface="Gill Sans"/>
                <a:cs typeface="Gill Sans"/>
                <a:sym typeface="Gill Sans"/>
              </a:defRPr>
            </a:pPr>
            <a:r>
              <a:t>4) Inter- and intra-chromosomal rearrangement</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7" name="Screen Shot 2015-05-26 at 8.28.04 PM.png"/>
          <p:cNvPicPr>
            <a:picLocks noChangeAspect="1"/>
          </p:cNvPicPr>
          <p:nvPr/>
        </p:nvPicPr>
        <p:blipFill>
          <a:blip r:embed="rId2">
            <a:extLst/>
          </a:blip>
          <a:stretch>
            <a:fillRect/>
          </a:stretch>
        </p:blipFill>
        <p:spPr>
          <a:xfrm>
            <a:off x="1551488" y="346670"/>
            <a:ext cx="4979157" cy="5735484"/>
          </a:xfrm>
          <a:prstGeom prst="rect">
            <a:avLst/>
          </a:prstGeom>
          <a:ln w="12700">
            <a:miter lim="400000"/>
          </a:ln>
        </p:spPr>
      </p:pic>
      <p:pic>
        <p:nvPicPr>
          <p:cNvPr id="148" name="Screen Shot 2015-05-26 at 8.28.14 PM.png"/>
          <p:cNvPicPr>
            <a:picLocks noChangeAspect="1"/>
          </p:cNvPicPr>
          <p:nvPr/>
        </p:nvPicPr>
        <p:blipFill>
          <a:blip r:embed="rId3">
            <a:extLst/>
          </a:blip>
          <a:stretch>
            <a:fillRect/>
          </a:stretch>
        </p:blipFill>
        <p:spPr>
          <a:xfrm>
            <a:off x="6889159" y="346670"/>
            <a:ext cx="4564153" cy="5735484"/>
          </a:xfrm>
          <a:prstGeom prst="rect">
            <a:avLst/>
          </a:prstGeom>
          <a:ln w="12700">
            <a:miter lim="400000"/>
          </a:ln>
        </p:spPr>
      </p:pic>
      <p:sp>
        <p:nvSpPr>
          <p:cNvPr id="149" name="Shape 149"/>
          <p:cNvSpPr/>
          <p:nvPr/>
        </p:nvSpPr>
        <p:spPr>
          <a:xfrm flipV="1">
            <a:off x="5499099" y="1064150"/>
            <a:ext cx="2013327" cy="4295250"/>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0" name="Shape 150"/>
          <p:cNvSpPr/>
          <p:nvPr/>
        </p:nvSpPr>
        <p:spPr>
          <a:xfrm>
            <a:off x="517781" y="6442513"/>
            <a:ext cx="11969239" cy="29364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latin typeface="Arial"/>
                <a:ea typeface="Arial"/>
                <a:cs typeface="Arial"/>
                <a:sym typeface="Arial"/>
              </a:defRPr>
            </a:pPr>
            <a:r>
              <a:t>PCR: polymerase chain reaction</a:t>
            </a:r>
          </a:p>
          <a:p>
            <a:pPr>
              <a:defRPr sz="2400">
                <a:latin typeface="Arial"/>
                <a:ea typeface="Arial"/>
                <a:cs typeface="Arial"/>
                <a:sym typeface="Arial"/>
              </a:defRPr>
            </a:pPr>
            <a:r>
              <a:t>Used to amplify specific regions of DNA in vitro</a:t>
            </a:r>
          </a:p>
          <a:p>
            <a:pPr>
              <a:defRPr sz="2400">
                <a:latin typeface="Arial"/>
                <a:ea typeface="Arial"/>
                <a:cs typeface="Arial"/>
                <a:sym typeface="Arial"/>
              </a:defRPr>
            </a:pPr>
            <a:r>
              <a:t>Has many different uses, but ultimately is used to amplify from very small amounts of DNA</a:t>
            </a:r>
          </a:p>
          <a:p>
            <a:pPr>
              <a:defRPr sz="2400">
                <a:latin typeface="Arial"/>
                <a:ea typeface="Arial"/>
                <a:cs typeface="Arial"/>
                <a:sym typeface="Arial"/>
              </a:defRPr>
            </a:pPr>
          </a:p>
          <a:p>
            <a:pPr>
              <a:defRPr sz="2400">
                <a:latin typeface="Arial"/>
                <a:ea typeface="Arial"/>
                <a:cs typeface="Arial"/>
                <a:sym typeface="Arial"/>
              </a:defRPr>
            </a:pPr>
            <a:r>
              <a:t>Denature DNA -&gt; primers anneal to complementary site in sequence -&gt; DNA extension by Taq/Pfu polymerase (50-70 degrees C) -&gt; cycle repeate 25-25 times, yields billions of copies of DNA sequence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2" name="Screen Shot 2015-05-26 at 8.28.24 PM.png"/>
          <p:cNvPicPr>
            <a:picLocks noChangeAspect="1"/>
          </p:cNvPicPr>
          <p:nvPr/>
        </p:nvPicPr>
        <p:blipFill>
          <a:blip r:embed="rId2">
            <a:extLst/>
          </a:blip>
          <a:stretch>
            <a:fillRect/>
          </a:stretch>
        </p:blipFill>
        <p:spPr>
          <a:xfrm>
            <a:off x="406132" y="1160280"/>
            <a:ext cx="12192536" cy="7433040"/>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4" name="Screen Shot 2015-05-26 at 8.29.02 PM.png"/>
          <p:cNvPicPr>
            <a:picLocks noChangeAspect="1"/>
          </p:cNvPicPr>
          <p:nvPr/>
        </p:nvPicPr>
        <p:blipFill>
          <a:blip r:embed="rId2">
            <a:extLst/>
          </a:blip>
          <a:stretch>
            <a:fillRect/>
          </a:stretch>
        </p:blipFill>
        <p:spPr>
          <a:xfrm>
            <a:off x="920317" y="800558"/>
            <a:ext cx="4127501" cy="3810001"/>
          </a:xfrm>
          <a:prstGeom prst="rect">
            <a:avLst/>
          </a:prstGeom>
          <a:ln w="12700">
            <a:miter lim="400000"/>
          </a:ln>
        </p:spPr>
      </p:pic>
      <p:pic>
        <p:nvPicPr>
          <p:cNvPr id="155" name="Screen Shot 2015-05-26 at 8.29.16 PM.png"/>
          <p:cNvPicPr>
            <a:picLocks noChangeAspect="1"/>
          </p:cNvPicPr>
          <p:nvPr/>
        </p:nvPicPr>
        <p:blipFill>
          <a:blip r:embed="rId3">
            <a:extLst/>
          </a:blip>
          <a:stretch>
            <a:fillRect/>
          </a:stretch>
        </p:blipFill>
        <p:spPr>
          <a:xfrm>
            <a:off x="5644717" y="161140"/>
            <a:ext cx="6439766" cy="5088837"/>
          </a:xfrm>
          <a:prstGeom prst="rect">
            <a:avLst/>
          </a:prstGeom>
          <a:ln w="12700">
            <a:miter lim="400000"/>
          </a:ln>
        </p:spPr>
      </p:pic>
      <p:sp>
        <p:nvSpPr>
          <p:cNvPr id="156" name="Shape 156"/>
          <p:cNvSpPr/>
          <p:nvPr/>
        </p:nvSpPr>
        <p:spPr>
          <a:xfrm>
            <a:off x="307547" y="5633579"/>
            <a:ext cx="12389706" cy="36476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latin typeface="Arial"/>
                <a:ea typeface="Arial"/>
                <a:cs typeface="Arial"/>
                <a:sym typeface="Arial"/>
              </a:defRPr>
            </a:pPr>
            <a:r>
              <a:t>PCR was used to reconstruct the genome of the influenza virus, through reverse transcriptase PCR (RT-PCR)</a:t>
            </a:r>
          </a:p>
          <a:p>
            <a:pPr>
              <a:defRPr sz="2400">
                <a:latin typeface="Arial"/>
                <a:ea typeface="Arial"/>
                <a:cs typeface="Arial"/>
                <a:sym typeface="Arial"/>
              </a:defRPr>
            </a:pPr>
            <a:r>
              <a:t>Hemagglutinin (H): responsible for attachment/infection of influenza particles</a:t>
            </a:r>
          </a:p>
          <a:p>
            <a:pPr>
              <a:defRPr sz="2400">
                <a:latin typeface="Arial"/>
                <a:ea typeface="Arial"/>
                <a:cs typeface="Arial"/>
                <a:sym typeface="Arial"/>
              </a:defRPr>
            </a:pPr>
            <a:r>
              <a:t>Neuraminidase (N): responsible for release of new influenza particles</a:t>
            </a:r>
          </a:p>
          <a:p>
            <a:pPr>
              <a:defRPr sz="2400">
                <a:latin typeface="Arial"/>
                <a:ea typeface="Arial"/>
                <a:cs typeface="Arial"/>
                <a:sym typeface="Arial"/>
              </a:defRPr>
            </a:pPr>
          </a:p>
          <a:p>
            <a:pPr>
              <a:defRPr sz="2400">
                <a:latin typeface="Arial"/>
                <a:ea typeface="Arial"/>
                <a:cs typeface="Arial"/>
                <a:sym typeface="Arial"/>
              </a:defRPr>
            </a:pPr>
            <a:r>
              <a:t>New influenza strains can occur by mutation (RNA polymerase does not have a proofreading function, only 1-2 changes can yield completely different viruses) and reassortment which occurs when two different flue viruses infect and replicate within a host, which can cause them to swap genome segments</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