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2999418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half" idx="13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5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952500" y="1521093"/>
            <a:ext cx="11099800" cy="6711414"/>
          </a:xfrm>
          <a:prstGeom prst="rect">
            <a:avLst/>
          </a:prstGeom>
        </p:spPr>
        <p:txBody>
          <a:bodyPr/>
          <a:lstStyle/>
          <a:p>
            <a:pPr/>
            <a:r>
              <a:t>Sequencing Genes &amp; Genomes/The Transcriptome &amp; RNA Silencing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creen Shot 2015-06-02 at 6.33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2524" y="541486"/>
            <a:ext cx="5229226" cy="3622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 Shot 2015-06-02 at 6.34.0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74825" y="541486"/>
            <a:ext cx="4157451" cy="362279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1410468" y="4285745"/>
            <a:ext cx="10183863" cy="528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Variation is due to random mutations, which accumulate at a steady rate in genomes</a:t>
            </a:r>
          </a:p>
          <a:p>
            <a:pPr/>
            <a:r>
              <a:t>Many are neutral changes, which can be used to determine the time since two species have diverged from one another in evolution</a:t>
            </a:r>
          </a:p>
          <a:p>
            <a:pPr/>
            <a:r>
              <a:t>Higher rates of mutation identify important DNA sequences, generated by “positive selection”</a:t>
            </a:r>
          </a:p>
          <a:p>
            <a:pPr/>
            <a:r>
              <a:t>Evolution works by 1) changes in gene structure or gene number or 2) changes in gene expression (regulatory factors)</a:t>
            </a:r>
          </a:p>
          <a:p>
            <a:pPr/>
            <a:r>
              <a:t>New genes are rarely invented, just variations of existing genes</a:t>
            </a:r>
          </a:p>
          <a:p>
            <a:pPr/>
          </a:p>
          <a:p>
            <a:pPr/>
            <a:r>
              <a:t>Missense mutation in the gene encoding myostatin (muscle growth) appeared in highly inbred dogs, creating slow muscle-bound dogs known as bully whippets (humans with a similar mutation also have aberrant muscle growth)</a:t>
            </a:r>
          </a:p>
          <a:p>
            <a:pPr/>
          </a:p>
          <a:p>
            <a:pPr/>
            <a:r>
              <a:t>Darwin’s famous Galapagos finches are a classic example of variation causing changes in regulatory elements: slight changes in onset and expression of two genes responsible for beak size and shape (BMP and CaM)</a:t>
            </a:r>
          </a:p>
          <a:p>
            <a:pPr/>
            <a:r>
              <a:t>Due to mutations in an isolated regulatory protein called “switch”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creen Shot 2015-06-02 at 6.3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416" y="382041"/>
            <a:ext cx="5352137" cy="3404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creen Shot 2015-06-02 at 6.34.4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8159" y="1198267"/>
            <a:ext cx="6261224" cy="1771665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1410468" y="3887396"/>
            <a:ext cx="10183863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Comparative genomics are a powerful tool for understanding evolution and biological functions</a:t>
            </a:r>
          </a:p>
          <a:p>
            <a:pPr/>
            <a:r>
              <a:t>Understanding how organisms have evolved by comparing their genes and entire genomes</a:t>
            </a:r>
          </a:p>
          <a:p>
            <a:pPr/>
          </a:p>
          <a:p>
            <a:pPr/>
            <a:r>
              <a:t>Human and chimps diverges from a common ancestor ~6 million years ago, and are out closest living relatives</a:t>
            </a:r>
          </a:p>
          <a:p>
            <a:pPr/>
            <a:r>
              <a:t>Chimps are ~98.8% genetically similar to humans and the differences likely result from random neutral genetic changes</a:t>
            </a:r>
          </a:p>
          <a:p>
            <a:pPr/>
            <a:r>
              <a:t>Positive selection has maintained or conserved common essential proteins between chimps and humans</a:t>
            </a:r>
          </a:p>
          <a:p>
            <a:pPr/>
            <a:r>
              <a:t>Gene loss and gene duplication responsible for most significant changes and differences</a:t>
            </a:r>
          </a:p>
          <a:p>
            <a:pPr/>
          </a:p>
          <a:p>
            <a:pPr/>
            <a:r>
              <a:t>The FOXP2 transcription factor known to function in human speech</a:t>
            </a:r>
          </a:p>
          <a:p>
            <a:pPr/>
            <a:r>
              <a:t>Associated with two nonconservative changes (Asp202, Ser325) and chimp and mice only differ by one change, (Asp vs. Ala325)</a:t>
            </a:r>
          </a:p>
          <a:p>
            <a:pPr/>
            <a:r>
              <a:t>Overall, highly conserved, so mutations can highlight the importance of the transcription factor in speech production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creen Shot 2015-06-02 at 6.34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7073" y="1113329"/>
            <a:ext cx="5535322" cy="3319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creen Shot 2015-06-02 at 6.35.0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8709" y="5704743"/>
            <a:ext cx="2559016" cy="2210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2015-06-02 at 6.35.1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84935" y="4979883"/>
            <a:ext cx="2645824" cy="366038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7809712" y="406400"/>
            <a:ext cx="4237717" cy="894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Human evolution over the past 500,000 years, started from </a:t>
            </a:r>
            <a:r>
              <a:rPr i="1"/>
              <a:t>Homo heidelbergensis</a:t>
            </a:r>
            <a:r>
              <a:t>, to the modern human, neanderthals, and denisovans</a:t>
            </a:r>
          </a:p>
          <a:p>
            <a:pPr/>
          </a:p>
          <a:p>
            <a:pPr/>
            <a:r>
              <a:t>Ancestors migrated out of Africa about 400,000 years ago and 250,000 years ago the lineage split</a:t>
            </a:r>
          </a:p>
          <a:p>
            <a:pPr/>
            <a:r>
              <a:t>Early, modern humans developed in Africa about 200,000 years ago</a:t>
            </a:r>
          </a:p>
          <a:p>
            <a:pPr/>
            <a:r>
              <a:t>Only about 2-5,000 of these early humans survived and migrated out of Africa 60,000 years ago (arrived first in Europe, then in Asia)</a:t>
            </a:r>
          </a:p>
          <a:p>
            <a:pPr/>
          </a:p>
          <a:p>
            <a:pPr/>
            <a:r>
              <a:t>Neanderthals had massive bony skulls, heavily muscled, compact bodies, and robust</a:t>
            </a:r>
          </a:p>
          <a:p>
            <a:pPr/>
          </a:p>
          <a:p>
            <a:pPr/>
            <a:r>
              <a:t>Modern humans, neanderthals, and denisovan genomes are 99.5% identical and neanderthals and denisovans interbred with early modern humans</a:t>
            </a:r>
          </a:p>
          <a:p>
            <a:pPr/>
          </a:p>
          <a:p>
            <a:pPr/>
            <a:r>
              <a:t>Early modern humans survived by tool-making and advanced cognitive ability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creen Shot 2015-06-02 at 6.35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3883" y="333077"/>
            <a:ext cx="4617034" cy="49721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1410468" y="6454042"/>
            <a:ext cx="10183863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Lactose tolerance evolved from mutations that allowed transcription of the lactase gene to continue after childhood</a:t>
            </a:r>
          </a:p>
          <a:p>
            <a:pPr/>
            <a:r>
              <a:t>These mutations have arisen independently around the world (at least four times in the last 9,000 years)</a:t>
            </a:r>
          </a:p>
          <a:p>
            <a:pPr/>
            <a:r>
              <a:t>The mutations coincide with the earliest domestication of milk-producing herd animals in Europe, Asia, and the Middle East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creen Shot 2015-06-02 at 6.20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9320" y="787896"/>
            <a:ext cx="3647371" cy="9335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Screen Shot 2015-06-02 at 6.20.5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4545" y="755650"/>
            <a:ext cx="4081183" cy="3336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Screen Shot 2015-06-02 at 6.20.3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9320" y="2470745"/>
            <a:ext cx="3647371" cy="1941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Screen Shot 2015-06-02 at 6.21.12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29687" y="914400"/>
            <a:ext cx="2893408" cy="792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1092398" y="4895281"/>
            <a:ext cx="7157244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In dideoxynucleotides, not only is the 2’OH absent, but the 3’OH is absent as well</a:t>
            </a:r>
          </a:p>
          <a:p>
            <a:pPr/>
          </a:p>
          <a:p>
            <a:pPr/>
            <a:r>
              <a:t>The absence of the 3’OH causes the nucleotide chain to terminate during DNA synthesis, as there is no reactive hydroxyl group to form a phosphodiester bond with an incoming 5’ phosphate</a:t>
            </a:r>
          </a:p>
          <a:p>
            <a:pPr/>
          </a:p>
          <a:p>
            <a:pPr/>
            <a:r>
              <a:t>In each sequencing reaction, replace one deoxynucleotide with the dideoxynucleotide</a:t>
            </a:r>
          </a:p>
          <a:p>
            <a:pPr/>
            <a:r>
              <a:t>Each reaction will have all of the possible lengths of sequence that end in that specific dideoxynucleotide</a:t>
            </a:r>
          </a:p>
          <a:p>
            <a:pPr/>
          </a:p>
          <a:p>
            <a:pPr/>
            <a:r>
              <a:t>Run on a gel, and look at autoradiogram from each sequencing reaction to determine the sequence of the DNA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creen Shot 2015-06-02 at 6.21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722" y="3646317"/>
            <a:ext cx="11335356" cy="246096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1410468" y="7041581"/>
            <a:ext cx="1018386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Each dideoxynucleotide has a different fluorophore attached</a:t>
            </a:r>
          </a:p>
          <a:p>
            <a:pPr/>
            <a:r>
              <a:t>All dideoxynucleotides are added to the same sequencing reaction</a:t>
            </a:r>
          </a:p>
          <a:p>
            <a:pPr/>
            <a:r>
              <a:t>Instead of typical gel electrophoresis, the reaction is run on a gel column called a “Sequenator”</a:t>
            </a:r>
          </a:p>
          <a:p>
            <a:pPr/>
            <a:r>
              <a:t>This can read the fluorescence as the DNA emerges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creen Shot 2015-06-02 at 6.21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8181" y="597114"/>
            <a:ext cx="9848438" cy="7022607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410468" y="7935336"/>
            <a:ext cx="1018386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PCR amplification of target sequence in clusters, generates thousands of identical copies and strengthens the signal tremendously </a:t>
            </a:r>
          </a:p>
          <a:p>
            <a:pPr/>
            <a:r>
              <a:t>Uses four different fluorescence tagged nucleotides, incorporation of nucleotides simultaneously detected in each cluster and the fluorescence images are captured</a:t>
            </a:r>
          </a:p>
          <a:p>
            <a:pPr/>
            <a:r>
              <a:t>Produces fast, long sequences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creen Shot 2015-06-02 at 6.22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656" y="940544"/>
            <a:ext cx="4386673" cy="266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Screen Shot 2015-06-02 at 6.22.2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9751" y="1248032"/>
            <a:ext cx="6703277" cy="205202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410468" y="4917175"/>
            <a:ext cx="10183863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Genome size increases in relation to biological complexity in multicellular eukaryotes, but </a:t>
            </a:r>
            <a:r>
              <a:rPr u="sng"/>
              <a:t>NOT</a:t>
            </a:r>
            <a:r>
              <a:t> the number of protein coding genes</a:t>
            </a:r>
          </a:p>
          <a:p>
            <a:pPr/>
          </a:p>
          <a:p>
            <a:pPr/>
            <a:r>
              <a:t>Bacterial and yeast genomes have densely-packed protein coding genes, whereas gene density decreases with increase biological complexity and genome size in eukaryotes</a:t>
            </a:r>
          </a:p>
          <a:p>
            <a:pPr/>
          </a:p>
          <a:p>
            <a:pPr/>
            <a:r>
              <a:t>Protein-coding genes in higher organisms are larger in size and have more exons and introns (larger)</a:t>
            </a:r>
          </a:p>
          <a:p>
            <a:pPr/>
          </a:p>
          <a:p>
            <a:pPr/>
            <a:r>
              <a:t>Intergenic sequences increase with increased biological complexity, possibly due to increase number of regulatory elements required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creen Shot 2015-06-02 at 6.22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122" y="240357"/>
            <a:ext cx="5637495" cy="41832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Screen Shot 2015-06-02 at 6.22.4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01414" y="513578"/>
            <a:ext cx="5286264" cy="207164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1410468" y="4485176"/>
            <a:ext cx="10183863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Most of the human genome is actually repeated sequences and other oddities, once known as “junk” DNA</a:t>
            </a:r>
          </a:p>
          <a:p>
            <a:pPr/>
          </a:p>
          <a:p>
            <a:pPr/>
            <a:r>
              <a:t>Only ~1.5% of the human genome codes for proteins, and ~30% is transcribed into mRNA precursors</a:t>
            </a:r>
          </a:p>
          <a:p>
            <a:pPr/>
          </a:p>
          <a:p>
            <a:pPr/>
            <a:r>
              <a:t>~50% of the genome is made up of families of repeated sequences</a:t>
            </a:r>
          </a:p>
          <a:p>
            <a:pPr/>
            <a:r>
              <a:t>~10% of the genome is transposons, which are likely relics from past RNA viral infections - typically stable, but when mobilized can cause diseases such as hemophilia A</a:t>
            </a:r>
          </a:p>
          <a:p>
            <a:pPr/>
          </a:p>
          <a:p>
            <a:pPr/>
            <a:r>
              <a:t>Thousands of pseudogenes, which are highly-mutated and non-functional disabled relics of genes that have premature stop codons or that frame-shifted</a:t>
            </a:r>
          </a:p>
          <a:p>
            <a:pPr/>
            <a:r>
              <a:t>Interesting, ~20% of these are transcribed</a:t>
            </a:r>
          </a:p>
          <a:p>
            <a:pPr/>
          </a:p>
          <a:p>
            <a:pPr/>
            <a:r>
              <a:t>The greater the complexity of the organism, the larger the fraction of DNA that is transcribed into non-coding RNA, which do possess regulatory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creen Shot 2015-06-02 at 6.23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628" y="249832"/>
            <a:ext cx="4130212" cy="3814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een Shot 2015-06-02 at 6.23.2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5398" y="249832"/>
            <a:ext cx="3547617" cy="3814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Screen Shot 2015-06-02 at 6.23.1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61960" y="1517382"/>
            <a:ext cx="4130212" cy="127937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1410468" y="4591591"/>
            <a:ext cx="10183863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microRNA (miRNA) are processed from distinct hairpin structures called pre-miRNA, which are present in pre-mRNA and other transcripts</a:t>
            </a:r>
          </a:p>
          <a:p>
            <a:pPr/>
          </a:p>
          <a:p>
            <a:pPr/>
            <a:r>
              <a:t>Drosha makes two cuts to release a 65-70 nucleotide long pre-miRNA containing the upper stem and terminal loop</a:t>
            </a:r>
          </a:p>
          <a:p>
            <a:pPr/>
            <a:r>
              <a:t>The pre-miRNA is then exported into the cytosol for processing by Dicer, which creates a 21-23 base pair mature miRNA (RNAse III enzymes)</a:t>
            </a:r>
          </a:p>
          <a:p>
            <a:pPr/>
          </a:p>
          <a:p>
            <a:pPr/>
            <a:r>
              <a:t>Single-stranded guide miRNA loaded into RISC complex </a:t>
            </a:r>
          </a:p>
          <a:p>
            <a:pPr/>
            <a:r>
              <a:t>Base pairing targets mRNA and 1) mRNA cleavage is carried out by Argonaute protein with slicer endonuclease or 2) inhibition of protein synthesis (RISC associates with P bodies, contain de-capping and de-adenylating enzymes, endonucleases) which leads to mRNA degradation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creen Shot 2015-06-02 at 6.23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013" y="424051"/>
            <a:ext cx="6166538" cy="3942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 Shot 2015-06-02 at 6.23.4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4958" y="1194426"/>
            <a:ext cx="6616729" cy="1213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Screen Shot 2015-06-02 at 6.23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50058" y="2492967"/>
            <a:ext cx="6616729" cy="110278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1410468" y="4858553"/>
            <a:ext cx="10183863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RNAi mechanism depends on extent of base pairing</a:t>
            </a:r>
          </a:p>
          <a:p>
            <a:pPr/>
          </a:p>
          <a:p>
            <a:pPr/>
            <a:r>
              <a:t>Imperfect base pairing leads to translation inhibition, or entry into P bodies</a:t>
            </a:r>
          </a:p>
          <a:p>
            <a:pPr/>
            <a:r>
              <a:t>Perfect base pairing leads to endonucleolytic mRNA cleavage &amp; rapid degradation </a:t>
            </a:r>
          </a:p>
          <a:p>
            <a:pPr/>
          </a:p>
          <a:p>
            <a:pPr/>
            <a:r>
              <a:t>Pyrimidine tract binding protein (PTB) is a regulatory splicing factor that controls alternative splicing by blocking 3’ splice sites (exon skipping)</a:t>
            </a:r>
          </a:p>
          <a:p>
            <a:pPr/>
            <a:r>
              <a:t>miRNA miR-133 induction leads to inhibition of PTB translation, which changes the pattern of splicing and expression of different isoforms of proteins encoded by the gene PTB binds</a:t>
            </a:r>
          </a:p>
          <a:p>
            <a:pPr/>
          </a:p>
          <a:p>
            <a:pPr/>
            <a:r>
              <a:t>miRNA “master regulators”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Comparative Genomics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