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8" r:id="rId6"/>
    <p:sldId id="289" r:id="rId7"/>
    <p:sldId id="288" r:id="rId8"/>
    <p:sldId id="274" r:id="rId9"/>
    <p:sldId id="273" r:id="rId10"/>
    <p:sldId id="264" r:id="rId11"/>
    <p:sldId id="272" r:id="rId12"/>
    <p:sldId id="265" r:id="rId13"/>
    <p:sldId id="263" r:id="rId14"/>
    <p:sldId id="257" r:id="rId15"/>
    <p:sldId id="271" r:id="rId16"/>
    <p:sldId id="258" r:id="rId17"/>
    <p:sldId id="259" r:id="rId18"/>
    <p:sldId id="260" r:id="rId19"/>
    <p:sldId id="261" r:id="rId20"/>
    <p:sldId id="290" r:id="rId21"/>
    <p:sldId id="269" r:id="rId22"/>
    <p:sldId id="30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视觉边缘检测系统的设计与实现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3505" y="4110355"/>
            <a:ext cx="6592570" cy="165544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广州大学</a:t>
            </a:r>
            <a:r>
              <a:rPr lang="en-US" altLang="zh-CN" sz="3200" dirty="0">
                <a:solidFill>
                  <a:schemeClr val="tx1"/>
                </a:solidFill>
              </a:rPr>
              <a:t>  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zh-CN" altLang="en-US" sz="3200" dirty="0">
                <a:solidFill>
                  <a:schemeClr val="tx1"/>
                </a:solidFill>
              </a:rPr>
              <a:t>蒋宇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chemeClr val="tx1"/>
                </a:solidFill>
              </a:rPr>
              <a:t>叶明辉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对比度增强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067050" cy="555625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直方图正规化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0024"/>
            <a:ext cx="10177030" cy="16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对比度增强（原图，高斯滤波，中值滤波）</a:t>
            </a:r>
            <a:endParaRPr lang="zh-CN" altLang="en-US" b="1" dirty="0"/>
          </a:p>
        </p:txBody>
      </p:sp>
      <p:pic>
        <p:nvPicPr>
          <p:cNvPr id="4" name="图片 3" descr="对比度增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2355" y="1691005"/>
            <a:ext cx="7527600" cy="49608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80105" y="1581150"/>
            <a:ext cx="5351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002060"/>
                </a:solidFill>
                <a:sym typeface="+mn-ea"/>
              </a:rPr>
              <a:t>原图</a:t>
            </a:r>
            <a:r>
              <a:rPr lang="en-US" altLang="zh-CN" sz="2800">
                <a:solidFill>
                  <a:srgbClr val="002060"/>
                </a:solidFill>
                <a:sym typeface="+mn-ea"/>
              </a:rPr>
              <a:t>            </a:t>
            </a:r>
            <a:r>
              <a:rPr lang="zh-CN" altLang="en-US" sz="2800">
                <a:solidFill>
                  <a:srgbClr val="002060"/>
                </a:solidFill>
                <a:sym typeface="+mn-ea"/>
              </a:rPr>
              <a:t>高斯滤波</a:t>
            </a:r>
            <a:r>
              <a:rPr lang="en-US" altLang="zh-CN" sz="2800">
                <a:solidFill>
                  <a:srgbClr val="002060"/>
                </a:solidFill>
                <a:sym typeface="+mn-ea"/>
              </a:rPr>
              <a:t>        </a:t>
            </a:r>
            <a:r>
              <a:rPr lang="zh-CN" altLang="en-US" sz="2800">
                <a:solidFill>
                  <a:srgbClr val="002060"/>
                </a:solidFill>
                <a:sym typeface="+mn-ea"/>
              </a:rPr>
              <a:t>中值滤波</a:t>
            </a:r>
            <a:endParaRPr lang="zh-CN" altLang="en-US" sz="2800" b="1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origin_n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7895" y="1147445"/>
            <a:ext cx="6073200" cy="19253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310" y="1940560"/>
            <a:ext cx="160528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</a:rPr>
              <a:t>原图</a:t>
            </a:r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r>
              <a:rPr lang="zh-CN" altLang="en-US" sz="2800" b="1">
                <a:solidFill>
                  <a:srgbClr val="002060"/>
                </a:solidFill>
              </a:rPr>
              <a:t>高斯滤波</a:t>
            </a:r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r>
              <a:rPr lang="zh-CN" altLang="en-US" sz="2800" b="1">
                <a:solidFill>
                  <a:srgbClr val="002060"/>
                </a:solidFill>
              </a:rPr>
              <a:t>中值滤波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pic>
        <p:nvPicPr>
          <p:cNvPr id="5" name="图片 4" descr="gas_filter_n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95" y="3065145"/>
            <a:ext cx="6073200" cy="1925394"/>
          </a:xfrm>
          <a:prstGeom prst="rect">
            <a:avLst/>
          </a:prstGeom>
        </p:spPr>
      </p:pic>
      <p:pic>
        <p:nvPicPr>
          <p:cNvPr id="8" name="图片 7" descr="mid_filter_n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95" y="4787265"/>
            <a:ext cx="6073200" cy="192539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77895" y="480695"/>
            <a:ext cx="6018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2060"/>
                </a:solidFill>
              </a:rPr>
              <a:t>Roberts</a:t>
            </a:r>
            <a:r>
              <a:rPr lang="zh-CN" altLang="en-US" sz="2800" b="1">
                <a:solidFill>
                  <a:srgbClr val="002060"/>
                </a:solidFill>
              </a:rPr>
              <a:t>算子</a:t>
            </a:r>
            <a:r>
              <a:rPr lang="en-US" altLang="zh-CN" sz="2800" b="1">
                <a:solidFill>
                  <a:srgbClr val="002060"/>
                </a:solidFill>
              </a:rPr>
              <a:t>   prewitt</a:t>
            </a:r>
            <a:r>
              <a:rPr lang="zh-CN" altLang="en-US" sz="2800" b="1">
                <a:solidFill>
                  <a:srgbClr val="002060"/>
                </a:solidFill>
              </a:rPr>
              <a:t>算子</a:t>
            </a:r>
            <a:r>
              <a:rPr lang="en-US" altLang="zh-CN" sz="2800" b="1">
                <a:solidFill>
                  <a:srgbClr val="002060"/>
                </a:solidFill>
              </a:rPr>
              <a:t>    Canny</a:t>
            </a:r>
            <a:r>
              <a:rPr lang="zh-CN" altLang="en-US" sz="2800" b="1">
                <a:solidFill>
                  <a:srgbClr val="002060"/>
                </a:solidFill>
              </a:rPr>
              <a:t>算子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rigin_1_n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8390" y="1318260"/>
            <a:ext cx="6048000" cy="1929244"/>
          </a:xfrm>
          <a:prstGeom prst="rect">
            <a:avLst/>
          </a:prstGeom>
        </p:spPr>
      </p:pic>
      <p:pic>
        <p:nvPicPr>
          <p:cNvPr id="7" name="图片 6" descr="gas_filter_1_n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390" y="3079115"/>
            <a:ext cx="6073200" cy="1937098"/>
          </a:xfrm>
          <a:prstGeom prst="rect">
            <a:avLst/>
          </a:prstGeom>
        </p:spPr>
      </p:pic>
      <p:pic>
        <p:nvPicPr>
          <p:cNvPr id="8" name="图片 7" descr="mid_filter_1_n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90" y="4799330"/>
            <a:ext cx="6073200" cy="19370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1015" y="1847215"/>
            <a:ext cx="160528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</a:rPr>
              <a:t>原图</a:t>
            </a:r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r>
              <a:rPr lang="zh-CN" altLang="en-US" sz="2800" b="1">
                <a:solidFill>
                  <a:srgbClr val="002060"/>
                </a:solidFill>
              </a:rPr>
              <a:t>高斯滤波</a:t>
            </a:r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endParaRPr lang="zh-CN" altLang="en-US" sz="2800" b="1">
              <a:solidFill>
                <a:srgbClr val="002060"/>
              </a:solidFill>
            </a:endParaRPr>
          </a:p>
          <a:p>
            <a:r>
              <a:rPr lang="zh-CN" altLang="en-US" sz="2800" b="1">
                <a:solidFill>
                  <a:srgbClr val="002060"/>
                </a:solidFill>
              </a:rPr>
              <a:t>中值滤波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9680" y="647700"/>
            <a:ext cx="6018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002060"/>
                </a:solidFill>
              </a:rPr>
              <a:t>Roberts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算子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prewitt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算子</a:t>
            </a:r>
            <a:r>
              <a:rPr lang="en-US" altLang="zh-CN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Canny</a:t>
            </a:r>
            <a:r>
              <a:rPr lang="zh-CN" altLang="en-US" sz="2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算子</a:t>
            </a:r>
            <a:endParaRPr lang="zh-CN" altLang="en-US" sz="2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边缘检测结论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000" kern="0" dirty="0">
                <a:effectLst/>
                <a:latin typeface="+mn-ea"/>
                <a:cs typeface="宋体" panose="02010600030101010101" pitchFamily="2" charset="-122"/>
              </a:rPr>
              <a:t>1.</a:t>
            </a:r>
            <a:r>
              <a:rPr lang="zh-CN" altLang="zh-CN" sz="2000" kern="0" dirty="0">
                <a:effectLst/>
                <a:latin typeface="+mn-ea"/>
                <a:cs typeface="宋体" panose="02010600030101010101" pitchFamily="2" charset="-122"/>
              </a:rPr>
              <a:t>通过调用训练好的</a:t>
            </a:r>
            <a:r>
              <a:rPr lang="en-US" altLang="zh-CN" sz="2000" kern="0" dirty="0">
                <a:effectLst/>
                <a:latin typeface="+mn-ea"/>
                <a:cs typeface="宋体" panose="02010600030101010101" pitchFamily="2" charset="-122"/>
              </a:rPr>
              <a:t>resnet50_coco_best_v2.1.0</a:t>
            </a:r>
            <a:r>
              <a:rPr lang="zh-CN" altLang="zh-CN" sz="2000" kern="0" dirty="0">
                <a:effectLst/>
                <a:latin typeface="+mn-ea"/>
                <a:cs typeface="宋体" panose="02010600030101010101" pitchFamily="2" charset="-122"/>
              </a:rPr>
              <a:t>参数模型，图像的类别显示错误，但是由于我们此处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仅仅关注目标是否被</a:t>
            </a:r>
            <a:r>
              <a:rPr lang="zh-CN" altLang="en-US" sz="2000" kern="0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截取出来</a:t>
            </a:r>
            <a:r>
              <a:rPr lang="zh-CN" altLang="zh-CN" sz="2000" kern="0" dirty="0">
                <a:effectLst/>
                <a:latin typeface="+mn-ea"/>
                <a:cs typeface="宋体" panose="02010600030101010101" pitchFamily="2" charset="-122"/>
              </a:rPr>
              <a:t>，所以类别的错误不影响我们的实验。</a:t>
            </a:r>
            <a:r>
              <a:rPr lang="en-US" altLang="zh-CN" sz="2000" kern="0" dirty="0">
                <a:effectLst/>
                <a:latin typeface="+mn-ea"/>
                <a:cs typeface="宋体" panose="02010600030101010101" pitchFamily="2" charset="-122"/>
              </a:rPr>
              <a:t> 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sz="2000" kern="0" dirty="0">
                <a:effectLst/>
                <a:latin typeface="+mn-ea"/>
                <a:cs typeface="宋体" panose="02010600030101010101" pitchFamily="2" charset="-122"/>
              </a:rPr>
              <a:t>2.</a:t>
            </a:r>
            <a:r>
              <a:rPr lang="zh-CN" altLang="zh-CN" sz="2000" kern="0" dirty="0">
                <a:effectLst/>
                <a:latin typeface="+mn-ea"/>
                <a:cs typeface="宋体" panose="02010600030101010101" pitchFamily="2" charset="-122"/>
              </a:rPr>
              <a:t>从图片的角度来分析，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高斯滤波器在此处相比于中值滤波器更加适用</a:t>
            </a:r>
            <a:r>
              <a:rPr lang="zh-CN" altLang="zh-CN" sz="2000" kern="0" dirty="0">
                <a:effectLst/>
                <a:latin typeface="+mn-ea"/>
                <a:cs typeface="宋体" panose="02010600030101010101" pitchFamily="2" charset="-122"/>
              </a:rPr>
              <a:t>，并且，其效果比原图还略好。从边缘检测算子检测出的效果来看，经过高斯滤波后，在硬币上可以明显的观察到噪点的减少。从图片的角度来分析，经过了对比度拉升后，图片的明暗更加明显，图像对比度得到增强，由后面的边缘提取的效果来分析，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经过了对比度拉伸，其外轮廓比未处理的图像要更加的清晰</a:t>
            </a:r>
            <a:r>
              <a:rPr lang="zh-CN" altLang="zh-CN" sz="2000" kern="0" dirty="0">
                <a:effectLst/>
                <a:latin typeface="+mn-ea"/>
                <a:cs typeface="宋体" panose="02010600030101010101" pitchFamily="2" charset="-122"/>
              </a:rPr>
              <a:t>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sz="2000" kern="0" dirty="0">
                <a:effectLst/>
                <a:latin typeface="+mn-ea"/>
                <a:cs typeface="宋体" panose="02010600030101010101" pitchFamily="2" charset="-122"/>
              </a:rPr>
              <a:t>3.</a:t>
            </a:r>
            <a:r>
              <a:rPr lang="zh-CN" altLang="zh-CN" sz="2000" kern="0" dirty="0">
                <a:effectLst/>
                <a:latin typeface="+mn-ea"/>
                <a:cs typeface="宋体" panose="02010600030101010101" pitchFamily="2" charset="-122"/>
              </a:rPr>
              <a:t> 在实验中也出现了失败的例子，例如这里中值滤波器的效果并不令人满意，尤其是经过对比度增强后，甚至出现了无法提取</a:t>
            </a:r>
            <a:r>
              <a:rPr lang="zh-CN" altLang="en-US" sz="2000" kern="0" dirty="0">
                <a:effectLst/>
                <a:latin typeface="+mn-ea"/>
                <a:cs typeface="宋体" panose="02010600030101010101" pitchFamily="2" charset="-122"/>
              </a:rPr>
              <a:t>轮廓</a:t>
            </a:r>
            <a:r>
              <a:rPr lang="zh-CN" altLang="zh-CN" sz="2000" kern="0" dirty="0">
                <a:effectLst/>
                <a:latin typeface="+mn-ea"/>
                <a:cs typeface="宋体" panose="02010600030101010101" pitchFamily="2" charset="-122"/>
              </a:rPr>
              <a:t>的情况，这是因为灰度只集中分布，拉伸效果不佳所引起。并且</a:t>
            </a:r>
            <a:r>
              <a:rPr lang="zh-CN" altLang="zh-CN" sz="2000" kern="0" dirty="0"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该图片中可能几乎没有什么椒盐噪声</a:t>
            </a:r>
            <a:r>
              <a:rPr lang="zh-CN" altLang="zh-CN" sz="2000" kern="0" dirty="0">
                <a:effectLst/>
                <a:latin typeface="+mn-ea"/>
                <a:cs typeface="宋体" panose="02010600030101010101" pitchFamily="2" charset="-122"/>
              </a:rPr>
              <a:t>，所以中值滤波的优势也没能得到很好的提现。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六种算子的对比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015" y="1555115"/>
            <a:ext cx="9157335" cy="5139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梯度直方图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69795"/>
            <a:ext cx="10515600" cy="3662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六种算子的对比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7190" y="1691005"/>
            <a:ext cx="8682355" cy="4897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梯度直方图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33600"/>
            <a:ext cx="10515600" cy="37344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阈值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360" y="2183765"/>
            <a:ext cx="10251440" cy="3993515"/>
          </a:xfrm>
        </p:spPr>
        <p:txBody>
          <a:bodyPr/>
          <a:p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人工调整思路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由于只有一个波峰，以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为中心，</a:t>
            </a:r>
            <a:r>
              <a:rPr lang="zh-CN" altLang="en-US"/>
              <a:t>在尾部挑选阈值，试出最好的</a:t>
            </a:r>
            <a:r>
              <a:rPr lang="zh-CN" altLang="en-US"/>
              <a:t>效果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大津法（Otsu）</a:t>
            </a:r>
            <a:r>
              <a:rPr lang="zh-CN" altLang="en-US"/>
              <a:t>：假设已选定一个阈值k，C1是灰度级为[0，1，，2，…，k]的一组像素，C2是灰度级为[k+1,…，L-1]的一组像素，Otsu方法选择阈值k，使得C1、C2的最大类间方差最大。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因此使用大津法得出阈值也是一种人工选择外的较优的方法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实验设计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205" y="1463675"/>
            <a:ext cx="9980295" cy="51796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边缘检测实验结论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roberts</a:t>
            </a:r>
            <a:r>
              <a:rPr lang="zh-CN" altLang="en-US">
                <a:solidFill>
                  <a:schemeClr val="tx1"/>
                </a:solidFill>
              </a:rPr>
              <a:t>算子相较</a:t>
            </a:r>
            <a:r>
              <a:rPr lang="en-US" altLang="zh-CN">
                <a:solidFill>
                  <a:schemeClr val="tx1"/>
                </a:solidFill>
              </a:rPr>
              <a:t>canny</a:t>
            </a:r>
            <a:r>
              <a:rPr lang="zh-CN" altLang="en-US">
                <a:solidFill>
                  <a:schemeClr val="tx1"/>
                </a:solidFill>
              </a:rPr>
              <a:t>算子计算量少，效果相似，</a:t>
            </a:r>
            <a:r>
              <a:rPr lang="zh-CN" altLang="en-US">
                <a:solidFill>
                  <a:srgbClr val="FF0000"/>
                </a:solidFill>
              </a:rPr>
              <a:t>因此在工程实际中不应一位的追求复杂智能的算法，相比之下最简单的算法稳定且计算消耗小，在性能上相对最优的算法并没有太大的差别。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由于只有一个波峰，以</a:t>
            </a:r>
            <a:r>
              <a:rPr lang="en-US" altLang="zh-CN"/>
              <a:t>0</a:t>
            </a:r>
            <a:r>
              <a:rPr lang="zh-CN" altLang="en-US"/>
              <a:t>为中心，因此使用大津法得出阈值也是一种人工选择外的较优的方法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工作分配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蒋宇：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图片采集、目标分割、图片预处理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叶明辉：</a:t>
            </a:r>
            <a:endParaRPr lang="zh-CN" altLang="en-US"/>
          </a:p>
          <a:p>
            <a:pPr lvl="1"/>
            <a:r>
              <a:rPr lang="zh-CN" altLang="en-US"/>
              <a:t>光源选型、边缘检测算子对比，直方图分析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8235" y="4840605"/>
            <a:ext cx="1776095" cy="1840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46ed60cb39c35f3349bf23c9cad3b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720"/>
            <a:ext cx="12150725" cy="5107940"/>
          </a:xfrm>
          <a:prstGeom prst="rect">
            <a:avLst/>
          </a:prstGeom>
        </p:spPr>
      </p:pic>
      <p:pic>
        <p:nvPicPr>
          <p:cNvPr id="6" name="图片 5" descr="afcf39d11605c4ed1ac3d0088ddc19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65" y="2146935"/>
            <a:ext cx="2084400" cy="2006034"/>
          </a:xfrm>
          <a:prstGeom prst="rect">
            <a:avLst/>
          </a:prstGeom>
        </p:spPr>
      </p:pic>
      <p:pic>
        <p:nvPicPr>
          <p:cNvPr id="7" name="图片 6" descr="imagenew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30" y="3207385"/>
            <a:ext cx="2570480" cy="3429000"/>
          </a:xfrm>
          <a:prstGeom prst="rect">
            <a:avLst/>
          </a:prstGeom>
        </p:spPr>
      </p:pic>
      <p:pic>
        <p:nvPicPr>
          <p:cNvPr id="8" name="图片 7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1917700"/>
            <a:ext cx="2266315" cy="3022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5530" y="2270760"/>
            <a:ext cx="2055600" cy="1951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405" y="3207385"/>
            <a:ext cx="2320290" cy="22536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31505" y="5806440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002060"/>
                </a:solidFill>
              </a:rPr>
              <a:t>整体流程图</a:t>
            </a:r>
            <a:endParaRPr lang="zh-CN" altLang="en-US" sz="4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315825" cy="68586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9290" y="563308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002060"/>
                </a:solidFill>
              </a:rPr>
              <a:t>具体流程图</a:t>
            </a:r>
            <a:endParaRPr lang="zh-CN" altLang="en-US" sz="4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光源选型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8085" y="1936750"/>
            <a:ext cx="10217150" cy="3916680"/>
          </a:xfrm>
        </p:spPr>
        <p:txBody>
          <a:bodyPr/>
          <a:p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高角度</a:t>
            </a:r>
            <a:r>
              <a:rPr lang="zh-CN" altLang="en-US">
                <a:gradFill>
                  <a:gsLst>
                    <a:gs pos="0">
                      <a:srgbClr val="012D86"/>
                    </a:gs>
                    <a:gs pos="0">
                      <a:srgbClr val="012D86"/>
                    </a:gs>
                    <a:gs pos="0">
                      <a:srgbClr val="012D86"/>
                    </a:gs>
                    <a:gs pos="0">
                      <a:srgbClr val="012D86"/>
                    </a:gs>
                    <a:gs pos="0">
                      <a:srgbClr val="012D86"/>
                    </a:gs>
                    <a:gs pos="0">
                      <a:srgbClr val="012D86"/>
                    </a:gs>
                    <a:gs pos="100000">
                      <a:srgbClr val="0E2557"/>
                    </a:gs>
                    <a:gs pos="100000">
                      <a:srgbClr val="0E2557"/>
                    </a:gs>
                    <a:gs pos="100000">
                      <a:srgbClr val="0E2557"/>
                    </a:gs>
                    <a:gs pos="100000">
                      <a:srgbClr val="0E2557"/>
                    </a:gs>
                    <a:gs pos="100000">
                      <a:srgbClr val="0E2557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照射</a:t>
            </a:r>
            <a:r>
              <a:rPr lang="zh-CN" altLang="en-US"/>
              <a:t>：在一定工作距离下，光束集中、亮度高、均匀性好、照射面积相对较小。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低角度照射</a:t>
            </a:r>
            <a:r>
              <a:rPr lang="zh-CN" altLang="en-US"/>
              <a:t>：对表面凹凸表现力强。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垂直照射</a:t>
            </a:r>
            <a:r>
              <a:rPr lang="zh-CN" altLang="en-US"/>
              <a:t>：照射面积大、光照均匀性好、适用于较大面积照明。</a:t>
            </a:r>
            <a:endParaRPr lang="zh-CN" altLang="en-US"/>
          </a:p>
          <a:p>
            <a:r>
              <a:rPr lang="zh-CN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半球积分照明</a:t>
            </a:r>
            <a:r>
              <a:rPr lang="zh-CN" altLang="en-US"/>
              <a:t>：360度底部发光，通过碗状内壁发射，形成球形均匀光照。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光源</a:t>
            </a:r>
            <a:r>
              <a:rPr lang="zh-CN" altLang="en-US"/>
              <a:t>选型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4660" y="1877060"/>
            <a:ext cx="3956050" cy="435165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685" y="1691005"/>
            <a:ext cx="3600000" cy="4800000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90" y="1691005"/>
            <a:ext cx="3600000" cy="48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detection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2228" y="1825625"/>
            <a:ext cx="1050754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图像灰度化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613025"/>
          </a:xfrm>
        </p:spPr>
        <p:txBody>
          <a:bodyPr>
            <a:normAutofit lnSpcReduction="10000"/>
          </a:bodyPr>
          <a:lstStyle/>
          <a:p>
            <a:pPr indent="304800" algn="l">
              <a:lnSpc>
                <a:spcPct val="150000"/>
              </a:lnSpc>
              <a:tabLst>
                <a:tab pos="457200" algn="l"/>
              </a:tabLst>
            </a:pP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图像灰度化：即进行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gamma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矫正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306070">
              <a:lnSpc>
                <a:spcPct val="150000"/>
              </a:lnSpc>
              <a:tabLst>
                <a:tab pos="457200" algn="l"/>
              </a:tabLst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为什么显示器要</a:t>
            </a:r>
            <a:r>
              <a:rPr lang="en-US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Gamma</a:t>
            </a: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校正呢？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因为人眼对亮度的感知和物理功率不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成正比，而是幂函数的关系，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这个函数的指数通常为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，称为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Gamma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l">
              <a:lnSpc>
                <a:spcPct val="150000"/>
              </a:lnSpc>
              <a:tabLst>
                <a:tab pos="457200" algn="l"/>
              </a:tabLst>
            </a:pP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计算公式：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4" y="4573587"/>
            <a:ext cx="7134225" cy="16199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不同滤波器</a:t>
            </a:r>
            <a:endParaRPr lang="zh-CN" altLang="en-US"/>
          </a:p>
        </p:txBody>
      </p:sp>
      <p:pic>
        <p:nvPicPr>
          <p:cNvPr id="4" name="图片 3" descr="滤波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3335" y="2270125"/>
            <a:ext cx="6489065" cy="4276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80105" y="1581150"/>
            <a:ext cx="5351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002060"/>
                </a:solidFill>
                <a:sym typeface="+mn-ea"/>
              </a:rPr>
              <a:t>原图</a:t>
            </a:r>
            <a:r>
              <a:rPr lang="en-US" altLang="zh-CN" sz="2800">
                <a:solidFill>
                  <a:srgbClr val="002060"/>
                </a:solidFill>
                <a:sym typeface="+mn-ea"/>
              </a:rPr>
              <a:t>            </a:t>
            </a:r>
            <a:r>
              <a:rPr lang="zh-CN" altLang="en-US" sz="2800">
                <a:solidFill>
                  <a:srgbClr val="002060"/>
                </a:solidFill>
                <a:sym typeface="+mn-ea"/>
              </a:rPr>
              <a:t>高斯滤波</a:t>
            </a:r>
            <a:r>
              <a:rPr lang="en-US" altLang="zh-CN" sz="2800">
                <a:solidFill>
                  <a:srgbClr val="002060"/>
                </a:solidFill>
                <a:sym typeface="+mn-ea"/>
              </a:rPr>
              <a:t>        </a:t>
            </a:r>
            <a:r>
              <a:rPr lang="zh-CN" altLang="en-US" sz="2800">
                <a:solidFill>
                  <a:srgbClr val="002060"/>
                </a:solidFill>
                <a:sym typeface="+mn-ea"/>
              </a:rPr>
              <a:t>中值滤波</a:t>
            </a:r>
            <a:endParaRPr lang="zh-CN" altLang="en-US" sz="2800" b="1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WPS 演示</Application>
  <PresentationFormat>宽屏</PresentationFormat>
  <Paragraphs>110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Office 主题</vt:lpstr>
      <vt:lpstr>视觉边缘检测系统的设计与实现</vt:lpstr>
      <vt:lpstr>实验设计</vt:lpstr>
      <vt:lpstr>PowerPoint 演示文稿</vt:lpstr>
      <vt:lpstr>PowerPoint 演示文稿</vt:lpstr>
      <vt:lpstr>光源选型</vt:lpstr>
      <vt:lpstr>光源选型</vt:lpstr>
      <vt:lpstr>Object detection</vt:lpstr>
      <vt:lpstr>图像灰度化</vt:lpstr>
      <vt:lpstr>不同滤波器</vt:lpstr>
      <vt:lpstr>对比度增强</vt:lpstr>
      <vt:lpstr>对比度增强（原图，高斯滤波，中值滤波）</vt:lpstr>
      <vt:lpstr>PowerPoint 演示文稿</vt:lpstr>
      <vt:lpstr>PowerPoint 演示文稿</vt:lpstr>
      <vt:lpstr>边缘检测结论</vt:lpstr>
      <vt:lpstr>六种算子的对比</vt:lpstr>
      <vt:lpstr>梯度直方图</vt:lpstr>
      <vt:lpstr>六种算子的对比</vt:lpstr>
      <vt:lpstr>梯度直方图</vt:lpstr>
      <vt:lpstr>阈值选择</vt:lpstr>
      <vt:lpstr>边缘检测实验结论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视觉边缘检测系统的设计与实现</dc:title>
  <dc:creator>叶明辉</dc:creator>
  <cp:lastModifiedBy>Unknown</cp:lastModifiedBy>
  <cp:revision>53</cp:revision>
  <dcterms:created xsi:type="dcterms:W3CDTF">2021-11-07T10:00:00Z</dcterms:created>
  <dcterms:modified xsi:type="dcterms:W3CDTF">2021-11-08T02:36:53Z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F39666A1D54C4900B063632DCD40B9A4</vt:lpwstr>
  </property>
  <property fmtid="{D5CDD505-2E9C-101B-9397-08002B2CF9AE}" pid="3" name="KSOProductBuildVer">
    <vt:lpwstr>2052-11.1.0.10700</vt:lpwstr>
  </property>
</Properties>
</file>